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pPr w:leftFromText="181" w:rightFromText="181" w:horzAnchor="margin" w:tblpYSpec="top"/>
        <w:tblOverlap w:val="never"/>
        <w:tblW w:w="508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170" w:type="dxa"/>
          <w:right w:w="170" w:type="dxa"/>
        </w:tblCellMar>
        <w:tblLook w:val="04A0" w:firstRow="1" w:lastRow="0" w:firstColumn="1" w:lastColumn="0" w:noHBand="0" w:noVBand="1"/>
      </w:tblPr>
      <w:tblGrid>
        <w:gridCol w:w="5081"/>
      </w:tblGrid>
      <w:tr w:rsidR="00E12579" w14:paraId="13EDD15A" w14:textId="77777777" w:rsidTr="00A10549">
        <w:trPr>
          <w:trHeight w:val="10350"/>
        </w:trPr>
        <w:tc>
          <w:tcPr>
            <w:tcW w:w="5081" w:type="dxa"/>
            <w:shd w:val="clear" w:color="auto" w:fill="A256A9"/>
          </w:tcPr>
          <w:p w14:paraId="313B2AB8" w14:textId="462B91AF" w:rsidR="00455F1D" w:rsidRPr="00455F1D" w:rsidRDefault="000F4AF6" w:rsidP="00141DB2">
            <w:pPr>
              <w:pStyle w:val="Heading1"/>
              <w:ind w:left="0"/>
              <w:rPr>
                <w:b w:val="0"/>
                <w:iCs/>
                <w:color w:val="FFFFFF" w:themeColor="background1"/>
              </w:rPr>
            </w:pPr>
            <w:r>
              <w:rPr>
                <w:i/>
                <w:iCs/>
                <w:color w:val="FFFFFF" w:themeColor="background1"/>
              </w:rPr>
              <w:drawing>
                <wp:anchor distT="0" distB="0" distL="107950" distR="107950" simplePos="0" relativeHeight="251662336" behindDoc="0" locked="0" layoutInCell="1" allowOverlap="0" wp14:anchorId="549EF308" wp14:editId="7B3FD98F">
                  <wp:simplePos x="0" y="0"/>
                  <wp:positionH relativeFrom="column">
                    <wp:posOffset>28575</wp:posOffset>
                  </wp:positionH>
                  <wp:positionV relativeFrom="paragraph">
                    <wp:posOffset>126365</wp:posOffset>
                  </wp:positionV>
                  <wp:extent cx="2943860" cy="2092325"/>
                  <wp:effectExtent l="0" t="0" r="2540" b="3175"/>
                  <wp:wrapSquare wrapText="bothSides"/>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pic:cNvPicPr/>
                        </pic:nvPicPr>
                        <pic:blipFill>
                          <a:blip r:embed="rId12" cstate="print">
                            <a:extLst>
                              <a:ext uri="{28A0092B-C50C-407E-A947-70E740481C1C}">
                                <a14:useLocalDpi xmlns:a14="http://schemas.microsoft.com/office/drawing/2010/main" val="0"/>
                              </a:ext>
                            </a:extLst>
                          </a:blip>
                          <a:stretch>
                            <a:fillRect/>
                          </a:stretch>
                        </pic:blipFill>
                        <pic:spPr>
                          <a:xfrm>
                            <a:off x="0" y="0"/>
                            <a:ext cx="2943860" cy="2092325"/>
                          </a:xfrm>
                          <a:prstGeom prst="rect">
                            <a:avLst/>
                          </a:prstGeom>
                        </pic:spPr>
                      </pic:pic>
                    </a:graphicData>
                  </a:graphic>
                  <wp14:sizeRelH relativeFrom="margin">
                    <wp14:pctWidth>0</wp14:pctWidth>
                  </wp14:sizeRelH>
                  <wp14:sizeRelV relativeFrom="margin">
                    <wp14:pctHeight>0</wp14:pctHeight>
                  </wp14:sizeRelV>
                </wp:anchor>
              </w:drawing>
            </w:r>
            <w:r w:rsidR="00455F1D">
              <w:rPr>
                <w:b w:val="0"/>
                <w:iCs/>
                <w:color w:val="FFFFFF" w:themeColor="background1"/>
              </w:rPr>
              <w:drawing>
                <wp:inline distT="0" distB="0" distL="0" distR="0" wp14:anchorId="1080AE0F" wp14:editId="0779E89B">
                  <wp:extent cx="1930400" cy="482600"/>
                  <wp:effectExtent l="0" t="0" r="0" b="0"/>
                  <wp:docPr id="2" name="Graphic 2" title="Connected culture and histori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Connected-c+h.svg"/>
                          <pic:cNvPicPr/>
                        </pic:nvPicPr>
                        <pic: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ic:blipFill>
                        <pic:spPr>
                          <a:xfrm>
                            <a:off x="0" y="0"/>
                            <a:ext cx="1930400" cy="482600"/>
                          </a:xfrm>
                          <a:prstGeom prst="rect">
                            <a:avLst/>
                          </a:prstGeom>
                        </pic:spPr>
                      </pic:pic>
                    </a:graphicData>
                  </a:graphic>
                </wp:inline>
              </w:drawing>
            </w:r>
          </w:p>
          <w:p w14:paraId="3D407B93" w14:textId="207D7397" w:rsidR="00E12579" w:rsidRPr="00E12579" w:rsidRDefault="00E12579" w:rsidP="00455F1D">
            <w:pPr>
              <w:pStyle w:val="Heading3"/>
              <w:spacing w:before="400" w:after="400"/>
              <w:rPr>
                <w:color w:val="FFFFFF" w:themeColor="background1"/>
              </w:rPr>
            </w:pPr>
            <w:r w:rsidRPr="00E12579">
              <w:rPr>
                <w:color w:val="FFFFFF" w:themeColor="background1"/>
              </w:rPr>
              <w:t xml:space="preserve">Level </w:t>
            </w:r>
            <w:r w:rsidR="00CF7A02">
              <w:rPr>
                <w:color w:val="FFFFFF" w:themeColor="background1"/>
              </w:rPr>
              <w:t>4</w:t>
            </w:r>
            <w:r w:rsidRPr="00E12579">
              <w:rPr>
                <w:color w:val="FFFFFF" w:themeColor="background1"/>
              </w:rPr>
              <w:t>, 2022</w:t>
            </w:r>
          </w:p>
          <w:p w14:paraId="6DD187F6" w14:textId="77777777" w:rsidR="00E12579" w:rsidRPr="00E12579" w:rsidRDefault="00E12579" w:rsidP="005350F7">
            <w:pPr>
              <w:pStyle w:val="Heading2"/>
              <w:spacing w:after="120"/>
              <w:rPr>
                <w:color w:val="FFFFFF" w:themeColor="background1"/>
                <w:highlight w:val="yellow"/>
              </w:rPr>
            </w:pPr>
            <w:r w:rsidRPr="00E12579">
              <w:rPr>
                <w:color w:val="FFFFFF" w:themeColor="background1"/>
              </w:rPr>
              <w:t>Overview</w:t>
            </w:r>
          </w:p>
          <w:p w14:paraId="3FCC1927" w14:textId="175184C2" w:rsidR="00E12579" w:rsidRDefault="00952DB8" w:rsidP="001372D6">
            <w:pPr>
              <w:pStyle w:val="Heading1"/>
              <w:spacing w:line="276" w:lineRule="auto"/>
              <w:ind w:left="0"/>
              <w:rPr>
                <w:i/>
                <w:iCs/>
                <w:color w:val="000000" w:themeColor="text1"/>
              </w:rPr>
            </w:pPr>
            <w:r w:rsidRPr="00952DB8">
              <w:rPr>
                <w:b w:val="0"/>
                <w:bCs w:val="0"/>
                <w:noProof w:val="0"/>
                <w:color w:val="FFFFFF" w:themeColor="background1"/>
                <w:sz w:val="24"/>
                <w:szCs w:val="24"/>
                <w:lang w:eastAsia="en-US"/>
              </w:rPr>
              <w:t xml:space="preserve">This Level 4 </w:t>
            </w:r>
            <w:r w:rsidRPr="00952DB8">
              <w:rPr>
                <w:b w:val="0"/>
                <w:bCs w:val="0"/>
                <w:i/>
                <w:iCs/>
                <w:noProof w:val="0"/>
                <w:color w:val="FFFFFF" w:themeColor="background1"/>
                <w:sz w:val="24"/>
                <w:szCs w:val="24"/>
                <w:lang w:eastAsia="en-US"/>
              </w:rPr>
              <w:t>Connected</w:t>
            </w:r>
            <w:r w:rsidRPr="00952DB8">
              <w:rPr>
                <w:b w:val="0"/>
                <w:bCs w:val="0"/>
                <w:noProof w:val="0"/>
                <w:color w:val="FFFFFF" w:themeColor="background1"/>
                <w:sz w:val="24"/>
                <w:szCs w:val="24"/>
                <w:lang w:eastAsia="en-US"/>
              </w:rPr>
              <w:t xml:space="preserve"> resource explores themes of economic opportunities, cultural redress through Treaty settlements, and mana taonga. It focuses on the cultural and economic significance of pounamu, locations and uses of stone resources in Aotearoa New Zealand, and the mana of a significant taonga pounamu, which is explored through a piece of historical fiction.</w:t>
            </w:r>
            <w:r w:rsidR="00E12579">
              <w:br w:type="column"/>
            </w:r>
          </w:p>
        </w:tc>
      </w:tr>
    </w:tbl>
    <w:tbl>
      <w:tblPr>
        <w:tblStyle w:val="TableGrid"/>
        <w:tblW w:w="1048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284" w:type="dxa"/>
        </w:tblCellMar>
        <w:tblLook w:val="04A0" w:firstRow="1" w:lastRow="0" w:firstColumn="1" w:lastColumn="0" w:noHBand="0" w:noVBand="1"/>
      </w:tblPr>
      <w:tblGrid>
        <w:gridCol w:w="3444"/>
        <w:gridCol w:w="3537"/>
        <w:gridCol w:w="3504"/>
      </w:tblGrid>
      <w:tr w:rsidR="00961E7E" w14:paraId="6931F610" w14:textId="77777777" w:rsidTr="00F0574D">
        <w:trPr>
          <w:trHeight w:val="7355"/>
        </w:trPr>
        <w:tc>
          <w:tcPr>
            <w:tcW w:w="3439" w:type="dxa"/>
            <w:tcBorders>
              <w:bottom w:val="single" w:sz="12" w:space="0" w:color="D7C0E9"/>
            </w:tcBorders>
          </w:tcPr>
          <w:p w14:paraId="63C68EC9" w14:textId="3FF19558" w:rsidR="00053690" w:rsidRPr="00207626" w:rsidRDefault="00716A57" w:rsidP="00053690">
            <w:pPr>
              <w:pStyle w:val="Heading3"/>
            </w:pPr>
            <w:r>
              <w:rPr>
                <w:noProof/>
                <w:color w:val="FFFFFF" w:themeColor="background1"/>
              </w:rPr>
              <w:drawing>
                <wp:anchor distT="0" distB="0" distL="114300" distR="114300" simplePos="0" relativeHeight="251672576" behindDoc="0" locked="0" layoutInCell="1" allowOverlap="1" wp14:anchorId="099D6267" wp14:editId="1257735E">
                  <wp:simplePos x="0" y="0"/>
                  <wp:positionH relativeFrom="column">
                    <wp:posOffset>5715</wp:posOffset>
                  </wp:positionH>
                  <wp:positionV relativeFrom="paragraph">
                    <wp:posOffset>8255</wp:posOffset>
                  </wp:positionV>
                  <wp:extent cx="2006600" cy="1425575"/>
                  <wp:effectExtent l="0" t="0" r="0" b="0"/>
                  <wp:wrapSquare wrapText="bothSides"/>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2021-L2_English-02.jpg"/>
                          <pic:cNvPicPr/>
                        </pic:nvPicPr>
                        <pic:blipFill>
                          <a:blip r:embed="rId15" cstate="print">
                            <a:extLst>
                              <a:ext uri="{28A0092B-C50C-407E-A947-70E740481C1C}">
                                <a14:useLocalDpi xmlns:a14="http://schemas.microsoft.com/office/drawing/2010/main" val="0"/>
                              </a:ext>
                            </a:extLst>
                          </a:blip>
                          <a:stretch>
                            <a:fillRect/>
                          </a:stretch>
                        </pic:blipFill>
                        <pic:spPr>
                          <a:xfrm>
                            <a:off x="0" y="0"/>
                            <a:ext cx="2006600" cy="1425575"/>
                          </a:xfrm>
                          <a:prstGeom prst="rect">
                            <a:avLst/>
                          </a:prstGeom>
                        </pic:spPr>
                      </pic:pic>
                    </a:graphicData>
                  </a:graphic>
                  <wp14:sizeRelH relativeFrom="margin">
                    <wp14:pctWidth>0</wp14:pctWidth>
                  </wp14:sizeRelH>
                  <wp14:sizeRelV relativeFrom="margin">
                    <wp14:pctHeight>0</wp14:pctHeight>
                  </wp14:sizeRelV>
                </wp:anchor>
              </w:drawing>
            </w:r>
            <w:r w:rsidR="00053690" w:rsidRPr="006C4A27">
              <w:rPr>
                <w:noProof/>
              </w:rPr>
              <w:t xml:space="preserve">Trading Taonga: </w:t>
            </w:r>
            <w:r w:rsidR="00053690">
              <w:rPr>
                <w:noProof/>
              </w:rPr>
              <w:br/>
            </w:r>
            <w:r w:rsidR="00053690" w:rsidRPr="006C4A27">
              <w:rPr>
                <w:noProof/>
              </w:rPr>
              <w:t>The Story of Pounamu</w:t>
            </w:r>
            <w:r w:rsidR="00053690" w:rsidRPr="006C4A27">
              <w:t xml:space="preserve"> </w:t>
            </w:r>
          </w:p>
          <w:p w14:paraId="53609D65" w14:textId="77777777" w:rsidR="00053690" w:rsidRDefault="00053690" w:rsidP="00053690">
            <w:pPr>
              <w:pStyle w:val="TSMTxt"/>
            </w:pPr>
            <w:r w:rsidRPr="001F0A3C">
              <w:t>by Matthew Rout (Ngāi Tahu)</w:t>
            </w:r>
          </w:p>
          <w:p w14:paraId="60066ACA" w14:textId="77777777" w:rsidR="00961E7E" w:rsidRDefault="005E3182" w:rsidP="00053690">
            <w:pPr>
              <w:pStyle w:val="TSMTxt"/>
            </w:pPr>
            <w:r w:rsidRPr="00D61D08">
              <w:t xml:space="preserve">Pounamu is a taonga with deep spiritual significance to Māori. Its </w:t>
            </w:r>
            <w:r>
              <w:t xml:space="preserve">beauty, usefulness, and cultural significance made it a highly prized resource that was traded </w:t>
            </w:r>
            <w:r w:rsidRPr="00D61D08">
              <w:t>throughout Aotearoa New Zealand. This article</w:t>
            </w:r>
            <w:r>
              <w:t xml:space="preserve"> explores</w:t>
            </w:r>
            <w:r w:rsidRPr="00D61D08">
              <w:t xml:space="preserve"> </w:t>
            </w:r>
            <w:r>
              <w:t xml:space="preserve">the pounamu trade from the 1770s </w:t>
            </w:r>
            <w:r w:rsidRPr="00D61D08">
              <w:t xml:space="preserve">through to </w:t>
            </w:r>
            <w:r>
              <w:t xml:space="preserve">the present day, discussing the impact of colonisation on the trade of pounamu and how Ngāi Tahu regained kaitiakitanga of pounamu through the </w:t>
            </w:r>
            <w:r w:rsidRPr="00D61D08">
              <w:t>Treaty settlement process.</w:t>
            </w:r>
          </w:p>
          <w:p w14:paraId="638BF864" w14:textId="0489A284" w:rsidR="007E65D1" w:rsidRDefault="007E65D1" w:rsidP="00053690">
            <w:pPr>
              <w:pStyle w:val="TSMTxt"/>
            </w:pPr>
            <w:r w:rsidRPr="00C80790">
              <w:t>The Google Slides version of this article has additional digital content to extend ākonga learning.</w:t>
            </w:r>
          </w:p>
        </w:tc>
        <w:tc>
          <w:tcPr>
            <w:tcW w:w="3540" w:type="dxa"/>
            <w:tcBorders>
              <w:bottom w:val="single" w:sz="12" w:space="0" w:color="D7C0E9"/>
            </w:tcBorders>
          </w:tcPr>
          <w:p w14:paraId="241E5160" w14:textId="1D9AE103" w:rsidR="00053690" w:rsidRPr="0032670A" w:rsidRDefault="00716A57" w:rsidP="00053690">
            <w:pPr>
              <w:pStyle w:val="Heading3"/>
              <w:rPr>
                <w:noProof/>
              </w:rPr>
            </w:pPr>
            <w:r>
              <w:rPr>
                <w:noProof/>
              </w:rPr>
              <w:drawing>
                <wp:anchor distT="0" distB="0" distL="114300" distR="114300" simplePos="0" relativeHeight="251665408" behindDoc="0" locked="0" layoutInCell="1" allowOverlap="1" wp14:anchorId="59FEF01B" wp14:editId="49A60C08">
                  <wp:simplePos x="0" y="0"/>
                  <wp:positionH relativeFrom="column">
                    <wp:posOffset>53975</wp:posOffset>
                  </wp:positionH>
                  <wp:positionV relativeFrom="paragraph">
                    <wp:posOffset>8255</wp:posOffset>
                  </wp:positionV>
                  <wp:extent cx="2006600" cy="1425575"/>
                  <wp:effectExtent l="0" t="0" r="0" b="0"/>
                  <wp:wrapSquare wrapText="bothSides"/>
                  <wp:docPr id="15"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2021-L2_English-10.jpg"/>
                          <pic:cNvPicPr/>
                        </pic:nvPicPr>
                        <pic:blipFill>
                          <a:blip r:embed="rId16" cstate="print">
                            <a:extLst>
                              <a:ext uri="{28A0092B-C50C-407E-A947-70E740481C1C}">
                                <a14:useLocalDpi xmlns:a14="http://schemas.microsoft.com/office/drawing/2010/main" val="0"/>
                              </a:ext>
                            </a:extLst>
                          </a:blip>
                          <a:stretch>
                            <a:fillRect/>
                          </a:stretch>
                        </pic:blipFill>
                        <pic:spPr>
                          <a:xfrm>
                            <a:off x="0" y="0"/>
                            <a:ext cx="2006600" cy="1425575"/>
                          </a:xfrm>
                          <a:prstGeom prst="rect">
                            <a:avLst/>
                          </a:prstGeom>
                        </pic:spPr>
                      </pic:pic>
                    </a:graphicData>
                  </a:graphic>
                  <wp14:sizeRelH relativeFrom="margin">
                    <wp14:pctWidth>0</wp14:pctWidth>
                  </wp14:sizeRelH>
                  <wp14:sizeRelV relativeFrom="margin">
                    <wp14:pctHeight>0</wp14:pctHeight>
                  </wp14:sizeRelV>
                </wp:anchor>
              </w:drawing>
            </w:r>
            <w:r w:rsidR="00053690">
              <w:rPr>
                <w:noProof/>
              </w:rPr>
              <w:t>K</w:t>
            </w:r>
            <w:r w:rsidR="00053690" w:rsidRPr="00F23558">
              <w:rPr>
                <w:noProof/>
              </w:rPr>
              <w:t xml:space="preserve">ōhatu/Stone </w:t>
            </w:r>
            <w:r w:rsidR="00053690">
              <w:rPr>
                <w:noProof/>
              </w:rPr>
              <w:br/>
            </w:r>
            <w:r w:rsidR="00053690" w:rsidRPr="00F23558">
              <w:rPr>
                <w:noProof/>
              </w:rPr>
              <w:t>(resource map)</w:t>
            </w:r>
            <w:r w:rsidR="00053690" w:rsidRPr="0032670A">
              <w:t xml:space="preserve"> </w:t>
            </w:r>
          </w:p>
          <w:p w14:paraId="4689F56E" w14:textId="3A24A179" w:rsidR="00961E7E" w:rsidRDefault="00053690" w:rsidP="00053690">
            <w:pPr>
              <w:pStyle w:val="Heading3"/>
            </w:pPr>
            <w:r w:rsidRPr="0099780B">
              <w:rPr>
                <w:b w:val="0"/>
                <w:sz w:val="17"/>
              </w:rPr>
              <w:t xml:space="preserve">This map provides information on significant trade routes in Aotearoa New Zealand, including materials that were traded, where they originated, and the locations of major trading centres. </w:t>
            </w:r>
          </w:p>
        </w:tc>
        <w:tc>
          <w:tcPr>
            <w:tcW w:w="3506" w:type="dxa"/>
            <w:tcBorders>
              <w:bottom w:val="single" w:sz="12" w:space="0" w:color="D7C0E9"/>
            </w:tcBorders>
          </w:tcPr>
          <w:p w14:paraId="405D5D38" w14:textId="59B6E2AA" w:rsidR="00053690" w:rsidRPr="0032670A" w:rsidRDefault="00716A57" w:rsidP="00053690">
            <w:pPr>
              <w:pStyle w:val="Heading3"/>
            </w:pPr>
            <w:r>
              <w:rPr>
                <w:noProof/>
              </w:rPr>
              <w:drawing>
                <wp:anchor distT="0" distB="0" distL="114300" distR="114300" simplePos="0" relativeHeight="251666432" behindDoc="0" locked="0" layoutInCell="1" allowOverlap="1" wp14:anchorId="62F4AF39" wp14:editId="14910477">
                  <wp:simplePos x="0" y="0"/>
                  <wp:positionH relativeFrom="column">
                    <wp:posOffset>2540</wp:posOffset>
                  </wp:positionH>
                  <wp:positionV relativeFrom="paragraph">
                    <wp:posOffset>635</wp:posOffset>
                  </wp:positionV>
                  <wp:extent cx="2005330" cy="1425575"/>
                  <wp:effectExtent l="0" t="0" r="1270" b="0"/>
                  <wp:wrapSquare wrapText="bothSides"/>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Picture 16"/>
                          <pic:cNvPicPr/>
                        </pic:nvPicPr>
                        <pic:blipFill>
                          <a:blip r:embed="rId17" cstate="print">
                            <a:extLst>
                              <a:ext uri="{28A0092B-C50C-407E-A947-70E740481C1C}">
                                <a14:useLocalDpi xmlns:a14="http://schemas.microsoft.com/office/drawing/2010/main" val="0"/>
                              </a:ext>
                            </a:extLst>
                          </a:blip>
                          <a:stretch>
                            <a:fillRect/>
                          </a:stretch>
                        </pic:blipFill>
                        <pic:spPr>
                          <a:xfrm>
                            <a:off x="0" y="0"/>
                            <a:ext cx="2005330" cy="1425575"/>
                          </a:xfrm>
                          <a:prstGeom prst="rect">
                            <a:avLst/>
                          </a:prstGeom>
                        </pic:spPr>
                      </pic:pic>
                    </a:graphicData>
                  </a:graphic>
                  <wp14:sizeRelH relativeFrom="margin">
                    <wp14:pctWidth>0</wp14:pctWidth>
                  </wp14:sizeRelH>
                  <wp14:sizeRelV relativeFrom="margin">
                    <wp14:pctHeight>0</wp14:pctHeight>
                  </wp14:sizeRelV>
                </wp:anchor>
              </w:drawing>
            </w:r>
            <w:r w:rsidR="00053690">
              <w:t>When the Red Man Came</w:t>
            </w:r>
          </w:p>
          <w:p w14:paraId="58CE0EE6" w14:textId="77777777" w:rsidR="00053690" w:rsidRDefault="00053690" w:rsidP="00053690">
            <w:pPr>
              <w:pStyle w:val="TSMTxt"/>
            </w:pPr>
            <w:r w:rsidRPr="00FE76DB">
              <w:t>by Ben Brown (Ngāti Paoa, Ngāti Mahuta, Ngāti Koroki)</w:t>
            </w:r>
          </w:p>
          <w:p w14:paraId="57FEE8B3" w14:textId="741E7A6C" w:rsidR="00961E7E" w:rsidRDefault="00053690" w:rsidP="00053690">
            <w:pPr>
              <w:pStyle w:val="TSMTxt"/>
            </w:pPr>
            <w:r w:rsidRPr="005039FE">
              <w:t>This piece of historical fiction explores the significance of pounamu from a te ao Māori perspective. It has themes of whakapapa, mana, whanaungatanga, and utu. The story invites ākonga to consider how taonga can connect us to our histories and to each other.</w:t>
            </w:r>
          </w:p>
        </w:tc>
      </w:tr>
      <w:tr w:rsidR="00961E7E" w14:paraId="13949464" w14:textId="77777777" w:rsidTr="00077541">
        <w:trPr>
          <w:trHeight w:val="2269"/>
        </w:trPr>
        <w:tc>
          <w:tcPr>
            <w:tcW w:w="10485" w:type="dxa"/>
            <w:gridSpan w:val="3"/>
            <w:tcBorders>
              <w:top w:val="single" w:sz="12" w:space="0" w:color="D7C0E9"/>
              <w:left w:val="single" w:sz="12" w:space="0" w:color="D7C0E9"/>
              <w:bottom w:val="single" w:sz="12" w:space="0" w:color="D7C0E9"/>
              <w:right w:val="single" w:sz="12" w:space="0" w:color="D7C0E9"/>
            </w:tcBorders>
            <w:tcMar>
              <w:top w:w="113" w:type="dxa"/>
              <w:left w:w="284" w:type="dxa"/>
              <w:bottom w:w="113" w:type="dxa"/>
            </w:tcMar>
            <w:vAlign w:val="center"/>
          </w:tcPr>
          <w:p w14:paraId="3CB9B840" w14:textId="77777777" w:rsidR="00961E7E" w:rsidRPr="0038176E" w:rsidRDefault="00961E7E" w:rsidP="00077541">
            <w:pPr>
              <w:pStyle w:val="Heading2"/>
              <w:spacing w:before="0" w:after="120"/>
            </w:pPr>
            <w:r w:rsidRPr="0038176E">
              <w:t>Potential inquiry questions</w:t>
            </w:r>
          </w:p>
          <w:p w14:paraId="648E0F89" w14:textId="77777777" w:rsidR="00C42B7A" w:rsidRPr="00CC223C" w:rsidRDefault="00C42B7A" w:rsidP="005C5EF1">
            <w:pPr>
              <w:pStyle w:val="TSMtextbullets"/>
            </w:pPr>
            <w:r w:rsidRPr="00CC223C">
              <w:t>What role does mana play in political and economic relationships?</w:t>
            </w:r>
          </w:p>
          <w:p w14:paraId="38F6E8D7" w14:textId="77777777" w:rsidR="00C42B7A" w:rsidRPr="00CC223C" w:rsidRDefault="00C42B7A" w:rsidP="005C5EF1">
            <w:pPr>
              <w:pStyle w:val="TSMtextbullets"/>
            </w:pPr>
            <w:r w:rsidRPr="00CC223C">
              <w:t>How do economic opportunities enhance the mana of iwi and hapū?</w:t>
            </w:r>
          </w:p>
          <w:p w14:paraId="734F536C" w14:textId="77777777" w:rsidR="00C42B7A" w:rsidRPr="00CC223C" w:rsidRDefault="00C42B7A" w:rsidP="005C5EF1">
            <w:pPr>
              <w:pStyle w:val="TSMtextbullets"/>
            </w:pPr>
            <w:r w:rsidRPr="00CC223C">
              <w:t>How have Crown actions impacted on Māori economic activity? How have iwi and hapū worked to reclaim and rebuild their economic base?</w:t>
            </w:r>
          </w:p>
          <w:p w14:paraId="594A5465" w14:textId="1E8CC972" w:rsidR="00961E7E" w:rsidRDefault="00C42B7A" w:rsidP="005C5EF1">
            <w:pPr>
              <w:pStyle w:val="TSMtextbullets"/>
            </w:pPr>
            <w:r w:rsidRPr="000B2AC7">
              <w:t>How do significant taonga connect the past and the present?</w:t>
            </w:r>
          </w:p>
        </w:tc>
      </w:tr>
    </w:tbl>
    <w:p w14:paraId="460D70CF" w14:textId="77777777" w:rsidR="00961E7E" w:rsidRDefault="00961E7E" w:rsidP="00961E7E">
      <w:pPr>
        <w:pStyle w:val="TSMTxt"/>
        <w:framePr w:hSpace="181" w:wrap="around" w:vAnchor="text" w:hAnchor="margin" w:y="841"/>
        <w:suppressOverlap/>
      </w:pPr>
    </w:p>
    <w:p w14:paraId="0CAD7CAF" w14:textId="77777777" w:rsidR="00961E7E" w:rsidRDefault="00961E7E" w:rsidP="00961E7E">
      <w:pPr>
        <w:pStyle w:val="TSMTxt"/>
        <w:framePr w:hSpace="181" w:wrap="around" w:vAnchor="text" w:hAnchor="margin" w:y="841"/>
        <w:suppressOverlap/>
        <w:sectPr w:rsidR="00961E7E" w:rsidSect="00455F1D">
          <w:footerReference w:type="default" r:id="rId18"/>
          <w:pgSz w:w="16840" w:h="11900" w:orient="landscape"/>
          <w:pgMar w:top="454" w:right="454" w:bottom="340" w:left="454" w:header="709" w:footer="227" w:gutter="0"/>
          <w:cols w:num="2" w:space="454" w:equalWidth="0">
            <w:col w:w="5103" w:space="454"/>
            <w:col w:w="10375" w:space="17"/>
          </w:cols>
          <w:docGrid w:linePitch="245"/>
        </w:sectPr>
      </w:pPr>
    </w:p>
    <w:tbl>
      <w:tblPr>
        <w:tblStyle w:val="TableGrid"/>
        <w:tblpPr w:leftFromText="181" w:rightFromText="181" w:vertAnchor="text" w:horzAnchor="margin" w:tblpY="60"/>
        <w:tblOverlap w:val="never"/>
        <w:tblW w:w="16018" w:type="dxa"/>
        <w:tblBorders>
          <w:top w:val="none" w:sz="0" w:space="0" w:color="auto"/>
          <w:left w:val="none" w:sz="0" w:space="0" w:color="auto"/>
          <w:bottom w:val="none" w:sz="0" w:space="0" w:color="auto"/>
          <w:right w:val="none" w:sz="0" w:space="0" w:color="auto"/>
          <w:insideH w:val="none" w:sz="0" w:space="0" w:color="auto"/>
          <w:insideV w:val="single" w:sz="4" w:space="0" w:color="auto"/>
        </w:tblBorders>
        <w:tblLayout w:type="fixed"/>
        <w:tblCellMar>
          <w:top w:w="85" w:type="dxa"/>
          <w:left w:w="85" w:type="dxa"/>
          <w:bottom w:w="85" w:type="dxa"/>
          <w:right w:w="85" w:type="dxa"/>
        </w:tblCellMar>
        <w:tblLook w:val="04A0" w:firstRow="1" w:lastRow="0" w:firstColumn="1" w:lastColumn="0" w:noHBand="0" w:noVBand="1"/>
      </w:tblPr>
      <w:tblGrid>
        <w:gridCol w:w="5339"/>
        <w:gridCol w:w="473"/>
        <w:gridCol w:w="4866"/>
        <w:gridCol w:w="5340"/>
      </w:tblGrid>
      <w:tr w:rsidR="00961E7E" w14:paraId="4DC6E683" w14:textId="77777777" w:rsidTr="00F0574D">
        <w:trPr>
          <w:trHeight w:val="199"/>
        </w:trPr>
        <w:tc>
          <w:tcPr>
            <w:tcW w:w="16018" w:type="dxa"/>
            <w:gridSpan w:val="4"/>
            <w:shd w:val="clear" w:color="auto" w:fill="auto"/>
          </w:tcPr>
          <w:p w14:paraId="769503FD" w14:textId="7DA6C57F" w:rsidR="00961E7E" w:rsidRDefault="00961E7E" w:rsidP="00F0574D">
            <w:pPr>
              <w:pStyle w:val="Heading2"/>
              <w:spacing w:before="0" w:after="120"/>
              <w:rPr>
                <w:noProof/>
              </w:rPr>
            </w:pPr>
            <w:bookmarkStart w:id="0" w:name="_heading=h.kkpd1j4vhnn" w:colFirst="0" w:colLast="0"/>
            <w:bookmarkEnd w:id="0"/>
            <w:r w:rsidRPr="001C6380">
              <w:lastRenderedPageBreak/>
              <w:t xml:space="preserve">ANZH curriculum overview (years </w:t>
            </w:r>
            <w:r w:rsidR="00053690">
              <w:t>7</w:t>
            </w:r>
            <w:r w:rsidRPr="001C6380">
              <w:t>–</w:t>
            </w:r>
            <w:r w:rsidR="00053690">
              <w:t>8</w:t>
            </w:r>
            <w:r w:rsidRPr="001C6380">
              <w:t>)</w:t>
            </w:r>
          </w:p>
        </w:tc>
      </w:tr>
      <w:tr w:rsidR="00961E7E" w14:paraId="6A543A61" w14:textId="77777777" w:rsidTr="00F0574D">
        <w:trPr>
          <w:trHeight w:val="199"/>
        </w:trPr>
        <w:tc>
          <w:tcPr>
            <w:tcW w:w="5339" w:type="dxa"/>
            <w:tcBorders>
              <w:right w:val="single" w:sz="48" w:space="0" w:color="FFFFFF" w:themeColor="background1"/>
            </w:tcBorders>
            <w:shd w:val="clear" w:color="auto" w:fill="D7C0E9"/>
          </w:tcPr>
          <w:p w14:paraId="6286151E" w14:textId="11BF455C" w:rsidR="00961E7E" w:rsidRDefault="00961E7E" w:rsidP="00F0574D">
            <w:pPr>
              <w:pStyle w:val="Heading3noparaspace"/>
            </w:pPr>
            <w:r w:rsidRPr="00E50328">
              <w:rPr>
                <w:noProof/>
              </w:rPr>
              <w:drawing>
                <wp:anchor distT="0" distB="0" distL="114300" distR="114300" simplePos="0" relativeHeight="251667456" behindDoc="0" locked="0" layoutInCell="1" allowOverlap="1" wp14:anchorId="0C146DBA" wp14:editId="06C22AED">
                  <wp:simplePos x="0" y="0"/>
                  <wp:positionH relativeFrom="column">
                    <wp:posOffset>635</wp:posOffset>
                  </wp:positionH>
                  <wp:positionV relativeFrom="paragraph">
                    <wp:posOffset>0</wp:posOffset>
                  </wp:positionV>
                  <wp:extent cx="279400" cy="279400"/>
                  <wp:effectExtent l="0" t="0" r="0" b="0"/>
                  <wp:wrapSquare wrapText="bothSides"/>
                  <wp:docPr id="6" name="Graphic 6" title="Understand ic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Understand Icon.svg"/>
                          <pic:cNvPicPr/>
                        </pic:nvPicPr>
                        <pic:blipFill>
                          <a:blip r:embed="rId19">
                            <a:extLst>
                              <a:ext uri="{28A0092B-C50C-407E-A947-70E740481C1C}">
                                <a14:useLocalDpi xmlns:a14="http://schemas.microsoft.com/office/drawing/2010/main" val="0"/>
                              </a:ext>
                              <a:ext uri="{96DAC541-7B7A-43D3-8B79-37D633B846F1}">
                                <asvg:svgBlip xmlns:asvg="http://schemas.microsoft.com/office/drawing/2016/SVG/main" r:embed="rId20"/>
                              </a:ext>
                            </a:extLst>
                          </a:blip>
                          <a:stretch>
                            <a:fillRect/>
                          </a:stretch>
                        </pic:blipFill>
                        <pic:spPr>
                          <a:xfrm>
                            <a:off x="0" y="0"/>
                            <a:ext cx="279400" cy="279400"/>
                          </a:xfrm>
                          <a:prstGeom prst="rect">
                            <a:avLst/>
                          </a:prstGeom>
                        </pic:spPr>
                      </pic:pic>
                    </a:graphicData>
                  </a:graphic>
                  <wp14:sizeRelH relativeFrom="page">
                    <wp14:pctWidth>0</wp14:pctWidth>
                  </wp14:sizeRelH>
                  <wp14:sizeRelV relativeFrom="page">
                    <wp14:pctHeight>0</wp14:pctHeight>
                  </wp14:sizeRelV>
                </wp:anchor>
              </w:drawing>
            </w:r>
            <w:r w:rsidRPr="00E81AD5">
              <w:t>Understand</w:t>
            </w:r>
            <w:r w:rsidR="00BD5995">
              <w:t xml:space="preserve">  </w:t>
            </w:r>
            <w:r>
              <w:br/>
            </w:r>
            <w:r w:rsidRPr="00E50328">
              <w:rPr>
                <w:b w:val="0"/>
              </w:rPr>
              <w:t>big ideas</w:t>
            </w:r>
          </w:p>
        </w:tc>
        <w:tc>
          <w:tcPr>
            <w:tcW w:w="5339" w:type="dxa"/>
            <w:gridSpan w:val="2"/>
            <w:tcBorders>
              <w:left w:val="single" w:sz="48" w:space="0" w:color="FFFFFF" w:themeColor="background1"/>
              <w:right w:val="single" w:sz="48" w:space="0" w:color="FFFFFF" w:themeColor="background1"/>
            </w:tcBorders>
            <w:shd w:val="clear" w:color="auto" w:fill="6AD2D7"/>
            <w:tcMar>
              <w:left w:w="142" w:type="dxa"/>
            </w:tcMar>
          </w:tcPr>
          <w:p w14:paraId="4CE4FE75" w14:textId="77777777" w:rsidR="00961E7E" w:rsidRDefault="00961E7E" w:rsidP="00F0574D">
            <w:pPr>
              <w:pStyle w:val="Heading3noparaspace"/>
            </w:pPr>
            <w:r>
              <w:rPr>
                <w:noProof/>
              </w:rPr>
              <w:drawing>
                <wp:anchor distT="0" distB="0" distL="114300" distR="114300" simplePos="0" relativeHeight="251668480" behindDoc="0" locked="0" layoutInCell="1" allowOverlap="1" wp14:anchorId="61F57BF8" wp14:editId="21A1C9F0">
                  <wp:simplePos x="0" y="0"/>
                  <wp:positionH relativeFrom="column">
                    <wp:posOffset>635</wp:posOffset>
                  </wp:positionH>
                  <wp:positionV relativeFrom="paragraph">
                    <wp:posOffset>0</wp:posOffset>
                  </wp:positionV>
                  <wp:extent cx="279400" cy="279400"/>
                  <wp:effectExtent l="0" t="0" r="0" b="0"/>
                  <wp:wrapSquare wrapText="bothSides"/>
                  <wp:docPr id="5" name="Graphic 5" title="Know ic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Know icon.svg"/>
                          <pic:cNvPicPr/>
                        </pic:nvPicPr>
                        <pic:blipFill>
                          <a:blip r:embed="rId21">
                            <a:extLst>
                              <a:ext uri="{28A0092B-C50C-407E-A947-70E740481C1C}">
                                <a14:useLocalDpi xmlns:a14="http://schemas.microsoft.com/office/drawing/2010/main" val="0"/>
                              </a:ext>
                              <a:ext uri="{96DAC541-7B7A-43D3-8B79-37D633B846F1}">
                                <asvg:svgBlip xmlns:asvg="http://schemas.microsoft.com/office/drawing/2016/SVG/main" r:embed="rId22"/>
                              </a:ext>
                            </a:extLst>
                          </a:blip>
                          <a:stretch>
                            <a:fillRect/>
                          </a:stretch>
                        </pic:blipFill>
                        <pic:spPr>
                          <a:xfrm>
                            <a:off x="0" y="0"/>
                            <a:ext cx="279400" cy="279400"/>
                          </a:xfrm>
                          <a:prstGeom prst="rect">
                            <a:avLst/>
                          </a:prstGeom>
                        </pic:spPr>
                      </pic:pic>
                    </a:graphicData>
                  </a:graphic>
                  <wp14:sizeRelH relativeFrom="page">
                    <wp14:pctWidth>0</wp14:pctWidth>
                  </wp14:sizeRelH>
                  <wp14:sizeRelV relativeFrom="page">
                    <wp14:pctHeight>0</wp14:pctHeight>
                  </wp14:sizeRelV>
                </wp:anchor>
              </w:drawing>
            </w:r>
            <w:r w:rsidRPr="00E50328">
              <w:t>Know</w:t>
            </w:r>
            <w:r>
              <w:t xml:space="preserve"> </w:t>
            </w:r>
            <w:r>
              <w:br/>
            </w:r>
            <w:r w:rsidRPr="00E50328">
              <w:rPr>
                <w:b w:val="0"/>
              </w:rPr>
              <w:t>contexts</w:t>
            </w:r>
          </w:p>
        </w:tc>
        <w:tc>
          <w:tcPr>
            <w:tcW w:w="5340" w:type="dxa"/>
            <w:tcBorders>
              <w:left w:val="single" w:sz="48" w:space="0" w:color="FFFFFF" w:themeColor="background1"/>
            </w:tcBorders>
            <w:shd w:val="clear" w:color="auto" w:fill="E1B847"/>
            <w:tcMar>
              <w:left w:w="142" w:type="dxa"/>
            </w:tcMar>
          </w:tcPr>
          <w:p w14:paraId="0802B130" w14:textId="77777777" w:rsidR="00961E7E" w:rsidRDefault="00961E7E" w:rsidP="00F0574D">
            <w:pPr>
              <w:pStyle w:val="Heading3noparaspace"/>
            </w:pPr>
            <w:r>
              <w:rPr>
                <w:noProof/>
              </w:rPr>
              <w:drawing>
                <wp:anchor distT="0" distB="0" distL="114300" distR="114300" simplePos="0" relativeHeight="251669504" behindDoc="0" locked="0" layoutInCell="1" allowOverlap="1" wp14:anchorId="56CCC4CB" wp14:editId="08A679F7">
                  <wp:simplePos x="0" y="0"/>
                  <wp:positionH relativeFrom="column">
                    <wp:posOffset>635</wp:posOffset>
                  </wp:positionH>
                  <wp:positionV relativeFrom="paragraph">
                    <wp:posOffset>0</wp:posOffset>
                  </wp:positionV>
                  <wp:extent cx="279400" cy="279400"/>
                  <wp:effectExtent l="0" t="0" r="0" b="0"/>
                  <wp:wrapSquare wrapText="bothSides"/>
                  <wp:docPr id="4" name="Graphic 4" title="Do ic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Do Icon.svg"/>
                          <pic:cNvPicPr/>
                        </pic:nvPicPr>
                        <pic:blipFill>
                          <a:blip r:embed="rId23">
                            <a:extLst>
                              <a:ext uri="{28A0092B-C50C-407E-A947-70E740481C1C}">
                                <a14:useLocalDpi xmlns:a14="http://schemas.microsoft.com/office/drawing/2010/main" val="0"/>
                              </a:ext>
                              <a:ext uri="{96DAC541-7B7A-43D3-8B79-37D633B846F1}">
                                <asvg:svgBlip xmlns:asvg="http://schemas.microsoft.com/office/drawing/2016/SVG/main" r:embed="rId24"/>
                              </a:ext>
                            </a:extLst>
                          </a:blip>
                          <a:stretch>
                            <a:fillRect/>
                          </a:stretch>
                        </pic:blipFill>
                        <pic:spPr>
                          <a:xfrm>
                            <a:off x="0" y="0"/>
                            <a:ext cx="279400" cy="279400"/>
                          </a:xfrm>
                          <a:prstGeom prst="rect">
                            <a:avLst/>
                          </a:prstGeom>
                        </pic:spPr>
                      </pic:pic>
                    </a:graphicData>
                  </a:graphic>
                  <wp14:sizeRelH relativeFrom="page">
                    <wp14:pctWidth>0</wp14:pctWidth>
                  </wp14:sizeRelH>
                  <wp14:sizeRelV relativeFrom="page">
                    <wp14:pctHeight>0</wp14:pctHeight>
                  </wp14:sizeRelV>
                </wp:anchor>
              </w:drawing>
            </w:r>
            <w:r w:rsidRPr="0032670A">
              <w:t>Do</w:t>
            </w:r>
            <w:r>
              <w:t xml:space="preserve"> </w:t>
            </w:r>
            <w:r>
              <w:rPr>
                <w:highlight w:val="yellow"/>
              </w:rPr>
              <w:br/>
            </w:r>
            <w:r w:rsidRPr="00E50328">
              <w:rPr>
                <w:b w:val="0"/>
              </w:rPr>
              <w:t>inquiry practices</w:t>
            </w:r>
          </w:p>
        </w:tc>
      </w:tr>
      <w:tr w:rsidR="00961E7E" w14:paraId="3B4BFE62" w14:textId="77777777" w:rsidTr="00F0574D">
        <w:tc>
          <w:tcPr>
            <w:tcW w:w="5339" w:type="dxa"/>
            <w:tcBorders>
              <w:bottom w:val="nil"/>
              <w:right w:val="single" w:sz="48" w:space="0" w:color="FFFFFF" w:themeColor="background1"/>
            </w:tcBorders>
            <w:shd w:val="clear" w:color="auto" w:fill="F3ECF8"/>
          </w:tcPr>
          <w:p w14:paraId="0FF2F029" w14:textId="77777777" w:rsidR="00053690" w:rsidRPr="00E81AD5" w:rsidRDefault="00053690" w:rsidP="005C5EF1">
            <w:pPr>
              <w:pStyle w:val="TSMtextbullets"/>
            </w:pPr>
            <w:r w:rsidRPr="00604054">
              <w:t xml:space="preserve">Māori history is </w:t>
            </w:r>
            <w:r w:rsidRPr="00E81AD5">
              <w:t>the foundational and continuous history of Aotearoa New Zealand.</w:t>
            </w:r>
          </w:p>
          <w:p w14:paraId="75F41A20" w14:textId="77777777" w:rsidR="00053690" w:rsidRPr="00E81AD5" w:rsidRDefault="00053690" w:rsidP="005C5EF1">
            <w:pPr>
              <w:pStyle w:val="TSMtextbullets"/>
            </w:pPr>
            <w:r w:rsidRPr="00E81AD5">
              <w:t>Colonisation and settlement have been central to Aotearoa New Zealand histories for the past two hundred years.</w:t>
            </w:r>
          </w:p>
          <w:p w14:paraId="309B3789" w14:textId="77777777" w:rsidR="00053690" w:rsidRPr="00E81AD5" w:rsidRDefault="00053690" w:rsidP="005C5EF1">
            <w:pPr>
              <w:pStyle w:val="TSMtextbullets"/>
            </w:pPr>
            <w:r w:rsidRPr="00E81AD5">
              <w:t>The course of Aotearoa New Zealand’s histories has been shaped by the use of power.</w:t>
            </w:r>
          </w:p>
          <w:p w14:paraId="4DAE4AA0" w14:textId="77777777" w:rsidR="00053690" w:rsidRDefault="00053690" w:rsidP="005C5EF1">
            <w:pPr>
              <w:pStyle w:val="TSMtextbullets"/>
            </w:pPr>
            <w:r w:rsidRPr="00E81AD5">
              <w:t>Relationships and</w:t>
            </w:r>
            <w:r w:rsidRPr="0032670A">
              <w:t xml:space="preserve"> connections between people and across boundaries have shaped the course of </w:t>
            </w:r>
            <w:r>
              <w:t xml:space="preserve">Aotearoa </w:t>
            </w:r>
            <w:r w:rsidRPr="0032670A">
              <w:t>New Zealand’s historie</w:t>
            </w:r>
            <w:r>
              <w:t>s.</w:t>
            </w:r>
          </w:p>
          <w:p w14:paraId="6E286AEF" w14:textId="77777777" w:rsidR="00961E7E" w:rsidRPr="0032670A" w:rsidRDefault="00961E7E" w:rsidP="005C5EF1">
            <w:pPr>
              <w:pStyle w:val="TSMtextbullets"/>
              <w:numPr>
                <w:ilvl w:val="0"/>
                <w:numId w:val="0"/>
              </w:numPr>
              <w:ind w:left="340"/>
            </w:pPr>
          </w:p>
          <w:p w14:paraId="1F9B4372" w14:textId="77777777" w:rsidR="00961E7E" w:rsidRDefault="00961E7E" w:rsidP="00F0574D">
            <w:pPr>
              <w:pStyle w:val="Heading3"/>
            </w:pPr>
          </w:p>
        </w:tc>
        <w:tc>
          <w:tcPr>
            <w:tcW w:w="5339" w:type="dxa"/>
            <w:gridSpan w:val="2"/>
            <w:tcBorders>
              <w:left w:val="single" w:sz="48" w:space="0" w:color="FFFFFF" w:themeColor="background1"/>
              <w:bottom w:val="nil"/>
              <w:right w:val="single" w:sz="48" w:space="0" w:color="FFFFFF" w:themeColor="background1"/>
            </w:tcBorders>
            <w:shd w:val="clear" w:color="auto" w:fill="D2F1F3"/>
            <w:tcMar>
              <w:left w:w="142" w:type="dxa"/>
            </w:tcMar>
          </w:tcPr>
          <w:p w14:paraId="194480AC" w14:textId="77777777" w:rsidR="00053690" w:rsidRPr="00CC223C" w:rsidRDefault="00053690" w:rsidP="0000616B">
            <w:pPr>
              <w:pStyle w:val="Heading4"/>
            </w:pPr>
            <w:r w:rsidRPr="00FB6727">
              <w:t>Tūrangawaewae me te kaitiakitanga</w:t>
            </w:r>
            <w:r>
              <w:t xml:space="preserve"> ǀ</w:t>
            </w:r>
            <w:r w:rsidRPr="00FB6727">
              <w:t xml:space="preserve"> </w:t>
            </w:r>
            <w:r w:rsidRPr="00CC223C">
              <w:t>Place and Environment</w:t>
            </w:r>
          </w:p>
          <w:p w14:paraId="7409080B" w14:textId="77777777" w:rsidR="00053690" w:rsidRPr="00AF54C1" w:rsidRDefault="00053690" w:rsidP="00053690">
            <w:pPr>
              <w:spacing w:after="120"/>
              <w:rPr>
                <w:rFonts w:eastAsia="Calibri" w:cs="Calibri"/>
                <w:sz w:val="17"/>
                <w:szCs w:val="22"/>
              </w:rPr>
            </w:pPr>
            <w:r w:rsidRPr="00AF54C1">
              <w:rPr>
                <w:rFonts w:eastAsia="Calibri" w:cs="Calibri"/>
                <w:sz w:val="17"/>
                <w:szCs w:val="22"/>
              </w:rPr>
              <w:t>Māori cared for and transformed te taiao and expressed their connection to places by naming the land and its features.</w:t>
            </w:r>
          </w:p>
          <w:p w14:paraId="19868BBA" w14:textId="77777777" w:rsidR="00053690" w:rsidRPr="00CC223C" w:rsidRDefault="00053690" w:rsidP="0000616B">
            <w:pPr>
              <w:pStyle w:val="Heading4"/>
            </w:pPr>
            <w:r w:rsidRPr="00CC223C">
              <w:t xml:space="preserve">Kōwhiringa ohaoha me te whai oranga </w:t>
            </w:r>
            <w:r>
              <w:t xml:space="preserve">ǀ </w:t>
            </w:r>
            <w:r w:rsidRPr="00CC223C">
              <w:t>Economic activity</w:t>
            </w:r>
          </w:p>
          <w:p w14:paraId="59AB309E" w14:textId="77777777" w:rsidR="00053690" w:rsidRPr="00AF54C1" w:rsidRDefault="00053690" w:rsidP="00053690">
            <w:pPr>
              <w:spacing w:after="120"/>
              <w:rPr>
                <w:rFonts w:eastAsia="Calibri" w:cs="Calibri"/>
                <w:sz w:val="17"/>
                <w:szCs w:val="22"/>
              </w:rPr>
            </w:pPr>
            <w:r w:rsidRPr="00AF54C1">
              <w:rPr>
                <w:rFonts w:eastAsia="Calibri" w:cs="Calibri"/>
                <w:sz w:val="17"/>
                <w:szCs w:val="22"/>
              </w:rPr>
              <w:t>Iwi and hapū experimented with new economic opportunities to enhance their mana. In doing so, they built extensive trading networks domestically and with Australia.</w:t>
            </w:r>
          </w:p>
          <w:p w14:paraId="12CBDAE1" w14:textId="7E443224" w:rsidR="00961E7E" w:rsidRDefault="00961E7E" w:rsidP="00F0574D">
            <w:pPr>
              <w:pStyle w:val="TSMTxt"/>
            </w:pPr>
          </w:p>
        </w:tc>
        <w:tc>
          <w:tcPr>
            <w:tcW w:w="5340" w:type="dxa"/>
            <w:tcBorders>
              <w:left w:val="single" w:sz="48" w:space="0" w:color="FFFFFF" w:themeColor="background1"/>
              <w:bottom w:val="nil"/>
            </w:tcBorders>
            <w:shd w:val="clear" w:color="auto" w:fill="F6EAC8"/>
            <w:tcMar>
              <w:left w:w="142" w:type="dxa"/>
            </w:tcMar>
          </w:tcPr>
          <w:p w14:paraId="7330BE0D" w14:textId="77777777" w:rsidR="00053690" w:rsidRPr="00D817BC" w:rsidRDefault="00053690" w:rsidP="00053690">
            <w:pPr>
              <w:pStyle w:val="TSMTxt"/>
              <w:rPr>
                <w:b/>
              </w:rPr>
            </w:pPr>
            <w:r w:rsidRPr="00D817BC">
              <w:rPr>
                <w:b/>
              </w:rPr>
              <w:t>When exploring these histories, I will be developing practices to:</w:t>
            </w:r>
          </w:p>
          <w:p w14:paraId="2FF7DB68" w14:textId="77777777" w:rsidR="00053690" w:rsidRPr="000B2AC7" w:rsidRDefault="00053690" w:rsidP="005C5EF1">
            <w:pPr>
              <w:pStyle w:val="TSMtextbullets"/>
            </w:pPr>
            <w:r w:rsidRPr="000B2AC7">
              <w:t>construct a narrative of cause and effect that shows relationships between events</w:t>
            </w:r>
            <w:r>
              <w:t>,</w:t>
            </w:r>
            <w:r w:rsidRPr="000B2AC7">
              <w:t xml:space="preserve"> identify</w:t>
            </w:r>
            <w:r>
              <w:t>ing</w:t>
            </w:r>
            <w:r w:rsidRPr="000B2AC7">
              <w:t xml:space="preserve"> continuity or changes in the relationships</w:t>
            </w:r>
            <w:r>
              <w:t xml:space="preserve"> and </w:t>
            </w:r>
            <w:r w:rsidRPr="000B2AC7">
              <w:t>recognis</w:t>
            </w:r>
            <w:r>
              <w:t>ing</w:t>
            </w:r>
            <w:r w:rsidRPr="000B2AC7">
              <w:t xml:space="preserve"> that others might interpret these relationships differently</w:t>
            </w:r>
          </w:p>
          <w:p w14:paraId="52A8E0CC" w14:textId="77777777" w:rsidR="00053690" w:rsidRPr="000B2AC7" w:rsidRDefault="00053690" w:rsidP="005C5EF1">
            <w:pPr>
              <w:pStyle w:val="TSMtextbullets"/>
            </w:pPr>
            <w:r w:rsidRPr="000B2AC7">
              <w:t>use historical sources with differing perspectives on the past, giving deliberate attention to mātauranga Māori sources</w:t>
            </w:r>
            <w:r>
              <w:t>, and wh</w:t>
            </w:r>
            <w:r w:rsidRPr="000B2AC7">
              <w:t>ile doing so, recognis</w:t>
            </w:r>
            <w:r>
              <w:t>ing</w:t>
            </w:r>
            <w:r w:rsidRPr="000B2AC7">
              <w:t xml:space="preserve"> that the evidence available may not fully answer my questions and that my answers are themselves interpretations</w:t>
            </w:r>
          </w:p>
          <w:p w14:paraId="09FC9E27" w14:textId="58B8B632" w:rsidR="00961E7E" w:rsidRDefault="00053690" w:rsidP="005C5EF1">
            <w:pPr>
              <w:pStyle w:val="TSMtextbullets"/>
            </w:pPr>
            <w:r w:rsidRPr="000B2AC7">
              <w:t>make an informed ethical judgment about people’s actions in the past, basing it on historical evidence and taking account of the attitudes and values of the times and the challenges people faced.</w:t>
            </w:r>
          </w:p>
        </w:tc>
      </w:tr>
      <w:tr w:rsidR="00961E7E" w14:paraId="7943FF71" w14:textId="77777777" w:rsidTr="00F0574D">
        <w:trPr>
          <w:trHeight w:val="2972"/>
        </w:trPr>
        <w:tc>
          <w:tcPr>
            <w:tcW w:w="5812" w:type="dxa"/>
            <w:gridSpan w:val="2"/>
            <w:tcBorders>
              <w:right w:val="nil"/>
            </w:tcBorders>
          </w:tcPr>
          <w:p w14:paraId="6D6AC2A0" w14:textId="0A120FB1" w:rsidR="00961E7E" w:rsidRPr="00D817BC" w:rsidRDefault="00961E7E" w:rsidP="00F0574D">
            <w:pPr>
              <w:pStyle w:val="TSMTxt"/>
              <w:rPr>
                <w:rStyle w:val="Hyperlink-TSM"/>
              </w:rPr>
            </w:pPr>
            <w:r w:rsidRPr="00AB4F83">
              <w:t xml:space="preserve">To </w:t>
            </w:r>
            <w:r w:rsidRPr="00141DB2">
              <w:t>find</w:t>
            </w:r>
            <w:r w:rsidRPr="00AB4F83">
              <w:t xml:space="preserve"> out </w:t>
            </w:r>
            <w:r w:rsidRPr="00141DB2">
              <w:t>more about the Understand</w:t>
            </w:r>
            <w:r>
              <w:t>,</w:t>
            </w:r>
            <w:r w:rsidRPr="00141DB2">
              <w:t xml:space="preserve"> Know</w:t>
            </w:r>
            <w:r>
              <w:t>,</w:t>
            </w:r>
            <w:r w:rsidRPr="00141DB2">
              <w:t xml:space="preserve"> Do framework, go to </w:t>
            </w:r>
            <w:hyperlink r:id="rId25" w:history="1">
              <w:r w:rsidR="007A4A99" w:rsidRPr="00F322A9">
                <w:rPr>
                  <w:rStyle w:val="Hyperlink"/>
                </w:rPr>
                <w:t>https://aotearoahistories.education.govt.nz/content-overview</w:t>
              </w:r>
            </w:hyperlink>
          </w:p>
          <w:p w14:paraId="33B969D7" w14:textId="77777777" w:rsidR="00961E7E" w:rsidRDefault="00961E7E" w:rsidP="00F0574D">
            <w:pPr>
              <w:pStyle w:val="TSMTxt"/>
            </w:pPr>
            <w:r>
              <w:rPr>
                <w:noProof/>
              </w:rPr>
              <w:drawing>
                <wp:anchor distT="0" distB="0" distL="114300" distR="114300" simplePos="0" relativeHeight="251670528" behindDoc="0" locked="0" layoutInCell="1" allowOverlap="1" wp14:anchorId="75A1A084" wp14:editId="5497D31A">
                  <wp:simplePos x="0" y="0"/>
                  <wp:positionH relativeFrom="column">
                    <wp:posOffset>-50165</wp:posOffset>
                  </wp:positionH>
                  <wp:positionV relativeFrom="line">
                    <wp:posOffset>66675</wp:posOffset>
                  </wp:positionV>
                  <wp:extent cx="3594100" cy="1235075"/>
                  <wp:effectExtent l="0" t="0" r="0" b="0"/>
                  <wp:wrapSquare wrapText="bothSides"/>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ANZH Weave diagram Feb 22.jpg"/>
                          <pic:cNvPicPr/>
                        </pic:nvPicPr>
                        <pic:blipFill>
                          <a:blip r:embed="rId26" cstate="print">
                            <a:extLst>
                              <a:ext uri="{28A0092B-C50C-407E-A947-70E740481C1C}">
                                <a14:useLocalDpi xmlns:a14="http://schemas.microsoft.com/office/drawing/2010/main" val="0"/>
                              </a:ext>
                            </a:extLst>
                          </a:blip>
                          <a:stretch>
                            <a:fillRect/>
                          </a:stretch>
                        </pic:blipFill>
                        <pic:spPr>
                          <a:xfrm>
                            <a:off x="0" y="0"/>
                            <a:ext cx="3594100" cy="1235075"/>
                          </a:xfrm>
                          <a:prstGeom prst="rect">
                            <a:avLst/>
                          </a:prstGeom>
                        </pic:spPr>
                      </pic:pic>
                    </a:graphicData>
                  </a:graphic>
                  <wp14:sizeRelH relativeFrom="page">
                    <wp14:pctWidth>0</wp14:pctWidth>
                  </wp14:sizeRelH>
                  <wp14:sizeRelV relativeFrom="page">
                    <wp14:pctHeight>0</wp14:pctHeight>
                  </wp14:sizeRelV>
                </wp:anchor>
              </w:drawing>
            </w:r>
          </w:p>
        </w:tc>
        <w:tc>
          <w:tcPr>
            <w:tcW w:w="10206" w:type="dxa"/>
            <w:gridSpan w:val="2"/>
            <w:tcBorders>
              <w:left w:val="nil"/>
            </w:tcBorders>
          </w:tcPr>
          <w:tbl>
            <w:tblPr>
              <w:tblStyle w:val="TableGrid"/>
              <w:tblpPr w:leftFromText="180" w:rightFromText="180" w:vertAnchor="page" w:horzAnchor="margin" w:tblpXSpec="right" w:tblpY="19"/>
              <w:tblOverlap w:val="never"/>
              <w:tblW w:w="10022" w:type="dxa"/>
              <w:tblBorders>
                <w:top w:val="single" w:sz="12" w:space="0" w:color="D7C0E9"/>
                <w:left w:val="single" w:sz="12" w:space="0" w:color="D7C0E9"/>
                <w:bottom w:val="single" w:sz="12" w:space="0" w:color="D7C0E9"/>
                <w:right w:val="single" w:sz="12" w:space="0" w:color="D7C0E9"/>
                <w:insideH w:val="none" w:sz="0" w:space="0" w:color="auto"/>
                <w:insideV w:val="none" w:sz="0" w:space="0" w:color="auto"/>
              </w:tblBorders>
              <w:tblLayout w:type="fixed"/>
              <w:tblLook w:val="04A0" w:firstRow="1" w:lastRow="0" w:firstColumn="1" w:lastColumn="0" w:noHBand="0" w:noVBand="1"/>
            </w:tblPr>
            <w:tblGrid>
              <w:gridCol w:w="10022"/>
            </w:tblGrid>
            <w:tr w:rsidR="00961E7E" w14:paraId="3503DC2E" w14:textId="77777777" w:rsidTr="00D762D7">
              <w:trPr>
                <w:trHeight w:val="2872"/>
              </w:trPr>
              <w:tc>
                <w:tcPr>
                  <w:tcW w:w="10022" w:type="dxa"/>
                </w:tcPr>
                <w:p w14:paraId="6B1E1E5E" w14:textId="77777777" w:rsidR="00961E7E" w:rsidRPr="0032670A" w:rsidRDefault="00961E7E" w:rsidP="00D762D7">
                  <w:pPr>
                    <w:pStyle w:val="Heading3"/>
                    <w:spacing w:before="120"/>
                    <w:rPr>
                      <w:sz w:val="22"/>
                      <w:szCs w:val="22"/>
                    </w:rPr>
                  </w:pPr>
                  <w:r w:rsidRPr="0032670A">
                    <w:t xml:space="preserve">Using this </w:t>
                  </w:r>
                  <w:r w:rsidRPr="00D817BC">
                    <w:t>resource</w:t>
                  </w:r>
                </w:p>
                <w:p w14:paraId="1924481B" w14:textId="77777777" w:rsidR="00A31EC2" w:rsidRPr="00E81AD5" w:rsidRDefault="00A31EC2" w:rsidP="00D762D7">
                  <w:pPr>
                    <w:pStyle w:val="TSMTxt"/>
                    <w:spacing w:before="60" w:after="60"/>
                  </w:pPr>
                  <w:r w:rsidRPr="0032670A">
                    <w:t xml:space="preserve">This resource provides examples of how you might use the three texts in this </w:t>
                  </w:r>
                  <w:r w:rsidRPr="00D261B3">
                    <w:rPr>
                      <w:i/>
                      <w:iCs/>
                    </w:rPr>
                    <w:t>Connected</w:t>
                  </w:r>
                  <w:r w:rsidRPr="0032670A">
                    <w:t xml:space="preserve">  to design learning experiences </w:t>
                  </w:r>
                  <w:r>
                    <w:t>by weaving</w:t>
                  </w:r>
                  <w:r w:rsidRPr="0032670A">
                    <w:t xml:space="preserve"> together the </w:t>
                  </w:r>
                  <w:hyperlink r:id="rId27" w:history="1">
                    <w:r w:rsidRPr="00486911">
                      <w:rPr>
                        <w:rStyle w:val="Hyperlink"/>
                      </w:rPr>
                      <w:t>Understand, Know, Do</w:t>
                    </w:r>
                  </w:hyperlink>
                  <w:r w:rsidRPr="00E81AD5">
                    <w:t xml:space="preserve"> </w:t>
                  </w:r>
                  <w:r>
                    <w:t xml:space="preserve">elements </w:t>
                  </w:r>
                  <w:r w:rsidRPr="00E81AD5">
                    <w:t>of the Aotearoa New Zealand histories content.</w:t>
                  </w:r>
                </w:p>
                <w:p w14:paraId="1FEEE88F" w14:textId="5ACC8E9E" w:rsidR="00A31EC2" w:rsidRPr="00E81AD5" w:rsidRDefault="00A31EC2" w:rsidP="00D762D7">
                  <w:pPr>
                    <w:pStyle w:val="TSMTxt"/>
                    <w:spacing w:before="60" w:after="60"/>
                  </w:pPr>
                  <w:r w:rsidRPr="00E81AD5">
                    <w:t>These activities are designed to build ākonga</w:t>
                  </w:r>
                  <w:r w:rsidRPr="0032670A">
                    <w:t xml:space="preserve"> understanding of </w:t>
                  </w:r>
                  <w:r>
                    <w:t>the</w:t>
                  </w:r>
                  <w:r w:rsidRPr="0032670A">
                    <w:t xml:space="preserve"> practices that support them to think critically about the past and </w:t>
                  </w:r>
                  <w:r>
                    <w:t>interpret stories about it</w:t>
                  </w:r>
                  <w:r w:rsidRPr="0032670A">
                    <w:t>.</w:t>
                  </w:r>
                  <w:r>
                    <w:t xml:space="preserve"> You can select from the activities depending on the needs</w:t>
                  </w:r>
                  <w:r w:rsidR="00687495">
                    <w:t xml:space="preserve"> of</w:t>
                  </w:r>
                  <w:r>
                    <w:t xml:space="preserve"> and relevance for your ākonga.</w:t>
                  </w:r>
                </w:p>
                <w:p w14:paraId="21D64AE4" w14:textId="1B045B99" w:rsidR="00961E7E" w:rsidRDefault="00000000" w:rsidP="00D762D7">
                  <w:pPr>
                    <w:pStyle w:val="TSMTxt"/>
                    <w:spacing w:before="60" w:after="60"/>
                  </w:pPr>
                  <w:sdt>
                    <w:sdtPr>
                      <w:tag w:val="goog_rdk_0"/>
                      <w:id w:val="1059982325"/>
                    </w:sdtPr>
                    <w:sdtContent/>
                  </w:sdt>
                  <w:r w:rsidR="00A31EC2" w:rsidRPr="00E81AD5">
                    <w:t>The activities suggest ways ākonga can think critically about texts to build their knowledge and develop their understanding of the big ideas.</w:t>
                  </w:r>
                  <w:r w:rsidR="00CC437E">
                    <w:t xml:space="preserve"> </w:t>
                  </w:r>
                  <w:r w:rsidR="004D3CC8">
                    <w:t>They can help ākonga to understand that our knowledge of history comes from many sources including historical fiction, which uses real events as the basis for imaginative and interpretive explorations of history.</w:t>
                  </w:r>
                  <w:r w:rsidR="009032CF">
                    <w:t xml:space="preserve"> </w:t>
                  </w:r>
                  <w:r w:rsidR="00A31EC2" w:rsidRPr="00E81AD5">
                    <w:t>The texts can contribute to ākonga-led inquiries into the stories told about the people, events, and changes that have been important in the local area.</w:t>
                  </w:r>
                </w:p>
              </w:tc>
            </w:tr>
          </w:tbl>
          <w:p w14:paraId="702291E5" w14:textId="77777777" w:rsidR="00961E7E" w:rsidRDefault="00961E7E" w:rsidP="00F0574D">
            <w:pPr>
              <w:pStyle w:val="TSMTxt"/>
            </w:pPr>
          </w:p>
        </w:tc>
      </w:tr>
    </w:tbl>
    <w:p w14:paraId="40AB78A1" w14:textId="77777777" w:rsidR="00961E7E" w:rsidRDefault="00961E7E" w:rsidP="00961E7E">
      <w:pPr>
        <w:pStyle w:val="Heading2"/>
        <w:sectPr w:rsidR="00961E7E" w:rsidSect="00562C61">
          <w:pgSz w:w="16840" w:h="11900" w:orient="landscape"/>
          <w:pgMar w:top="454" w:right="454" w:bottom="340" w:left="454" w:header="709" w:footer="227" w:gutter="0"/>
          <w:cols w:num="2" w:space="18" w:equalWidth="0">
            <w:col w:w="11737" w:space="18"/>
            <w:col w:w="4177" w:space="15"/>
          </w:cols>
          <w:docGrid w:linePitch="245"/>
        </w:sectPr>
      </w:pPr>
    </w:p>
    <w:p w14:paraId="0D3F8598" w14:textId="77777777" w:rsidR="00961E7E" w:rsidRDefault="00961E7E" w:rsidP="00961E7E">
      <w:pPr>
        <w:pStyle w:val="Heading2"/>
        <w:sectPr w:rsidR="00961E7E" w:rsidSect="001357D3">
          <w:type w:val="continuous"/>
          <w:pgSz w:w="16840" w:h="11900" w:orient="landscape"/>
          <w:pgMar w:top="454" w:right="454" w:bottom="340" w:left="454" w:header="709" w:footer="227" w:gutter="0"/>
          <w:cols w:num="2" w:space="18"/>
          <w:docGrid w:linePitch="245"/>
        </w:sectPr>
      </w:pPr>
      <w:r>
        <w:br w:type="column"/>
      </w: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7966"/>
        <w:gridCol w:w="7966"/>
      </w:tblGrid>
      <w:tr w:rsidR="00961E7E" w14:paraId="0CBB2F37" w14:textId="77777777" w:rsidTr="00F0574D">
        <w:trPr>
          <w:trHeight w:val="8513"/>
        </w:trPr>
        <w:tc>
          <w:tcPr>
            <w:tcW w:w="2500" w:type="pct"/>
          </w:tcPr>
          <w:p w14:paraId="3DF1DA80" w14:textId="77777777" w:rsidR="00053690" w:rsidRPr="0032670A" w:rsidRDefault="00053690" w:rsidP="00967A7A">
            <w:pPr>
              <w:pStyle w:val="Heading2"/>
              <w:spacing w:before="0" w:after="120"/>
            </w:pPr>
            <w:r w:rsidRPr="0032670A">
              <w:lastRenderedPageBreak/>
              <w:t>Literacy skills at</w:t>
            </w:r>
            <w:r>
              <w:t xml:space="preserve"> </w:t>
            </w:r>
            <w:r w:rsidRPr="00E81AD5">
              <w:t>this</w:t>
            </w:r>
            <w:r w:rsidRPr="0032670A">
              <w:t xml:space="preserve"> level</w:t>
            </w:r>
          </w:p>
          <w:p w14:paraId="38D647F7" w14:textId="77777777" w:rsidR="00982CFB" w:rsidRDefault="00982CFB" w:rsidP="00982CFB">
            <w:pPr>
              <w:rPr>
                <w:sz w:val="17"/>
                <w:szCs w:val="17"/>
              </w:rPr>
            </w:pPr>
            <w:r>
              <w:rPr>
                <w:sz w:val="17"/>
                <w:szCs w:val="17"/>
              </w:rPr>
              <w:t>Ā</w:t>
            </w:r>
            <w:r w:rsidRPr="00F552F8">
              <w:rPr>
                <w:sz w:val="17"/>
                <w:szCs w:val="17"/>
              </w:rPr>
              <w:t>konga use a range of specific literacy skills to develop their understanding of history, engage with historical concepts, and communicate historical understandings.</w:t>
            </w:r>
          </w:p>
          <w:p w14:paraId="0F9390E5" w14:textId="77777777" w:rsidR="00982CFB" w:rsidRPr="00982CFB" w:rsidRDefault="00982CFB" w:rsidP="005C5EF1">
            <w:pPr>
              <w:pStyle w:val="TSMtextbullets"/>
            </w:pPr>
            <w:r w:rsidRPr="00982CFB">
              <w:t xml:space="preserve">See the </w:t>
            </w:r>
            <w:hyperlink r:id="rId28" w:history="1">
              <w:r w:rsidRPr="00982CFB">
                <w:t>Literacy Learning Progressions: Meeting the Reading and Writing Demands of the Curriculum</w:t>
              </w:r>
            </w:hyperlink>
            <w:r w:rsidRPr="00982CFB">
              <w:t xml:space="preserve"> </w:t>
            </w:r>
          </w:p>
          <w:p w14:paraId="2B2A6394" w14:textId="77777777" w:rsidR="00982CFB" w:rsidRPr="00982CFB" w:rsidRDefault="00982CFB" w:rsidP="005C5EF1">
            <w:pPr>
              <w:pStyle w:val="TSMtextbullets"/>
            </w:pPr>
            <w:r w:rsidRPr="00982CFB">
              <w:t>For significant signposts in reading and writing, see the</w:t>
            </w:r>
            <w:hyperlink r:id="rId29">
              <w:r w:rsidRPr="00982CFB">
                <w:t xml:space="preserve"> </w:t>
              </w:r>
            </w:hyperlink>
            <w:hyperlink r:id="rId30">
              <w:r w:rsidRPr="00982CFB">
                <w:t>Learning Progression Frameworks</w:t>
              </w:r>
            </w:hyperlink>
            <w:r w:rsidRPr="00982CFB">
              <w:t xml:space="preserve"> </w:t>
            </w:r>
          </w:p>
          <w:p w14:paraId="143AFC0F" w14:textId="70A6CDDD" w:rsidR="00982CFB" w:rsidRPr="00982CFB" w:rsidRDefault="00982CFB" w:rsidP="005C5EF1">
            <w:pPr>
              <w:pStyle w:val="TSMtextbullets"/>
              <w:spacing w:after="120"/>
            </w:pPr>
            <w:r w:rsidRPr="00982CFB">
              <w:t>Note that for each text, there are links to the relevant aspect of the</w:t>
            </w:r>
            <w:r w:rsidR="001F6CF9">
              <w:t xml:space="preserve"> </w:t>
            </w:r>
            <w:hyperlink r:id="rId31" w:history="1">
              <w:r w:rsidR="001F6CF9" w:rsidRPr="001F6CF9">
                <w:rPr>
                  <w:rStyle w:val="Hyperlink"/>
                  <w:i/>
                  <w:iCs/>
                  <w:szCs w:val="18"/>
                </w:rPr>
                <w:t>Learning Progression Frameworks</w:t>
              </w:r>
              <w:r w:rsidR="001F6CF9" w:rsidRPr="001F6CF9">
                <w:rPr>
                  <w:rStyle w:val="Hyperlink"/>
                  <w:szCs w:val="18"/>
                </w:rPr>
                <w:t xml:space="preserve"> (Reading)</w:t>
              </w:r>
            </w:hyperlink>
            <w:r w:rsidRPr="00982CFB">
              <w:t>.</w:t>
            </w:r>
          </w:p>
          <w:tbl>
            <w:tblPr>
              <w:tblStyle w:val="TableGrid"/>
              <w:tblpPr w:leftFromText="181" w:rightFromText="181" w:vertAnchor="text" w:tblpX="1" w:tblpY="12"/>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85" w:type="dxa"/>
                <w:right w:w="85" w:type="dxa"/>
              </w:tblCellMar>
              <w:tblLook w:val="04A0" w:firstRow="1" w:lastRow="0" w:firstColumn="1" w:lastColumn="0" w:noHBand="0" w:noVBand="1"/>
            </w:tblPr>
            <w:tblGrid>
              <w:gridCol w:w="7500"/>
            </w:tblGrid>
            <w:tr w:rsidR="00982CFB" w14:paraId="35B89BC2" w14:textId="77777777" w:rsidTr="007A1A7B">
              <w:tc>
                <w:tcPr>
                  <w:tcW w:w="7500" w:type="dxa"/>
                  <w:shd w:val="clear" w:color="auto" w:fill="A256A9"/>
                </w:tcPr>
                <w:p w14:paraId="0ED61E2A" w14:textId="77777777" w:rsidR="008E3CDE" w:rsidRDefault="008E3CDE" w:rsidP="008E3CDE">
                  <w:pPr>
                    <w:pStyle w:val="TSMtextbullets"/>
                    <w:numPr>
                      <w:ilvl w:val="0"/>
                      <w:numId w:val="0"/>
                    </w:numPr>
                    <w:ind w:left="530"/>
                  </w:pPr>
                </w:p>
                <w:p w14:paraId="474FF6DE" w14:textId="77777777" w:rsidR="008E3CDE" w:rsidRPr="003A1A1E" w:rsidRDefault="008E3CDE" w:rsidP="008E3CDE">
                  <w:pPr>
                    <w:pStyle w:val="TSMtextbullets"/>
                    <w:numPr>
                      <w:ilvl w:val="0"/>
                      <w:numId w:val="0"/>
                    </w:numPr>
                    <w:spacing w:before="115" w:after="115"/>
                    <w:ind w:left="567" w:right="567"/>
                    <w:rPr>
                      <w:color w:val="FFFFFF" w:themeColor="background1"/>
                    </w:rPr>
                  </w:pPr>
                  <w:r w:rsidRPr="00CA5F60">
                    <w:rPr>
                      <w:color w:val="FFFFFF" w:themeColor="background1"/>
                      <w:lang w:val="en-GB"/>
                    </w:rPr>
                    <w:t xml:space="preserve">The </w:t>
                  </w:r>
                  <w:r w:rsidRPr="003A1A1E">
                    <w:rPr>
                      <w:color w:val="FFFFFF" w:themeColor="background1"/>
                      <w:lang w:val="en-GB"/>
                    </w:rPr>
                    <w:t xml:space="preserve">Refresh of the New Zealand Curriculum is replacing the Learning Progression Frameworks and Literacy Learning Progressions by incorporating the learning for literacy &amp; communication into the curriculum learning area progressions. To learn </w:t>
                  </w:r>
                  <w:r w:rsidRPr="003735EF">
                    <w:rPr>
                      <w:color w:val="FFFFFF" w:themeColor="background1"/>
                      <w:lang w:val="en-GB"/>
                    </w:rPr>
                    <w:t xml:space="preserve">more about the refresh visit </w:t>
                  </w:r>
                  <w:hyperlink r:id="rId32" w:history="1">
                    <w:r w:rsidRPr="003735EF">
                      <w:rPr>
                        <w:rStyle w:val="Hyperlink"/>
                        <w:color w:val="FFFFFF" w:themeColor="background1"/>
                        <w:lang w:val="en-GB"/>
                      </w:rPr>
                      <w:t>Refreshing The New Ze</w:t>
                    </w:r>
                    <w:r w:rsidRPr="003735EF">
                      <w:rPr>
                        <w:rStyle w:val="Hyperlink"/>
                        <w:color w:val="FFFFFF" w:themeColor="background1"/>
                        <w:lang w:val="en-GB"/>
                      </w:rPr>
                      <w:t>a</w:t>
                    </w:r>
                    <w:r w:rsidRPr="003735EF">
                      <w:rPr>
                        <w:rStyle w:val="Hyperlink"/>
                        <w:color w:val="FFFFFF" w:themeColor="background1"/>
                        <w:lang w:val="en-GB"/>
                      </w:rPr>
                      <w:t>land Curriculum</w:t>
                    </w:r>
                  </w:hyperlink>
                  <w:r w:rsidRPr="003A1A1E">
                    <w:rPr>
                      <w:color w:val="FFFFFF" w:themeColor="background1"/>
                      <w:lang w:val="en-GB"/>
                    </w:rPr>
                    <w:t>.</w:t>
                  </w:r>
                </w:p>
                <w:p w14:paraId="2871EDB2" w14:textId="77777777" w:rsidR="00982CFB" w:rsidRPr="00810FD6" w:rsidRDefault="00982CFB" w:rsidP="005C5EF1">
                  <w:pPr>
                    <w:pStyle w:val="TSMtextbullets"/>
                    <w:numPr>
                      <w:ilvl w:val="0"/>
                      <w:numId w:val="0"/>
                    </w:numPr>
                    <w:ind w:left="530"/>
                  </w:pPr>
                </w:p>
              </w:tc>
            </w:tr>
          </w:tbl>
          <w:p w14:paraId="1C6A6499" w14:textId="77777777" w:rsidR="006743E6" w:rsidRPr="009C71D1" w:rsidRDefault="006743E6" w:rsidP="005C5EF1">
            <w:pPr>
              <w:pStyle w:val="TSMtextbullets"/>
              <w:numPr>
                <w:ilvl w:val="0"/>
                <w:numId w:val="0"/>
              </w:numPr>
              <w:ind w:left="397"/>
            </w:pPr>
          </w:p>
          <w:p w14:paraId="0E07EA2D" w14:textId="57F6B9DA" w:rsidR="00053690" w:rsidRPr="0032670A" w:rsidRDefault="00053690" w:rsidP="006743E6">
            <w:pPr>
              <w:pStyle w:val="Heading3noparaspace"/>
            </w:pPr>
            <w:r w:rsidRPr="0032670A">
              <w:t xml:space="preserve">When engaging with level </w:t>
            </w:r>
            <w:r w:rsidR="00E76BA8">
              <w:t>4</w:t>
            </w:r>
            <w:r w:rsidRPr="0032670A">
              <w:t xml:space="preserve"> history texts, ākonga use their growing literacy expertise to:</w:t>
            </w:r>
          </w:p>
          <w:p w14:paraId="60AF838F" w14:textId="77777777" w:rsidR="00053690" w:rsidRPr="005C5EF1" w:rsidRDefault="00053690" w:rsidP="005C5EF1">
            <w:pPr>
              <w:pStyle w:val="TSMtextbullets"/>
            </w:pPr>
            <w:r w:rsidRPr="005C5EF1">
              <w:t>link multiple pieces of information across a text to identify cause and effect and continuity and change</w:t>
            </w:r>
          </w:p>
          <w:p w14:paraId="4856F32B" w14:textId="77777777" w:rsidR="00053690" w:rsidRPr="005C5EF1" w:rsidRDefault="00053690" w:rsidP="005C5EF1">
            <w:pPr>
              <w:pStyle w:val="TSMtextbullets"/>
            </w:pPr>
            <w:r w:rsidRPr="005C5EF1">
              <w:t>synthesise information to reflect critically on events and actions in the past</w:t>
            </w:r>
          </w:p>
          <w:p w14:paraId="4ABB99E1" w14:textId="77777777" w:rsidR="00053690" w:rsidRPr="005C5EF1" w:rsidRDefault="00053690" w:rsidP="005C5EF1">
            <w:pPr>
              <w:pStyle w:val="TSMtextbullets"/>
            </w:pPr>
            <w:r w:rsidRPr="005C5EF1">
              <w:t>interpret history-related terminology and concepts</w:t>
            </w:r>
          </w:p>
          <w:p w14:paraId="1A0B1DBD" w14:textId="77777777" w:rsidR="00053690" w:rsidRPr="005C5EF1" w:rsidRDefault="00053690" w:rsidP="005C5EF1">
            <w:pPr>
              <w:pStyle w:val="TSMtextbullets"/>
            </w:pPr>
            <w:r w:rsidRPr="005C5EF1">
              <w:t>locate, evaluate, and compare relevant information from several sources</w:t>
            </w:r>
          </w:p>
          <w:p w14:paraId="37809CB3" w14:textId="77777777" w:rsidR="00053690" w:rsidRPr="005C5EF1" w:rsidRDefault="00053690" w:rsidP="005C5EF1">
            <w:pPr>
              <w:pStyle w:val="TSMtextbullets"/>
            </w:pPr>
            <w:r w:rsidRPr="005C5EF1">
              <w:t>explore a variety of perspectives</w:t>
            </w:r>
          </w:p>
          <w:p w14:paraId="5C084BFA" w14:textId="77777777" w:rsidR="00053690" w:rsidRPr="005C5EF1" w:rsidRDefault="00053690" w:rsidP="005C5EF1">
            <w:pPr>
              <w:pStyle w:val="TSMtextbullets"/>
            </w:pPr>
            <w:r w:rsidRPr="005C5EF1">
              <w:t>formulate relevant questions for using history texts</w:t>
            </w:r>
          </w:p>
          <w:p w14:paraId="4557A490" w14:textId="77777777" w:rsidR="00053690" w:rsidRPr="005C5EF1" w:rsidRDefault="00053690" w:rsidP="005C5EF1">
            <w:pPr>
              <w:pStyle w:val="TSMtextbullets"/>
            </w:pPr>
            <w:r w:rsidRPr="005C5EF1">
              <w:t>identify bias and stereotypes</w:t>
            </w:r>
          </w:p>
          <w:p w14:paraId="4E5113FC" w14:textId="77777777" w:rsidR="00053690" w:rsidRPr="005C5EF1" w:rsidRDefault="00053690" w:rsidP="005C5EF1">
            <w:pPr>
              <w:pStyle w:val="TSMtextbullets"/>
            </w:pPr>
            <w:r w:rsidRPr="005C5EF1">
              <w:t>understand a writer’s point of view and how it has been deliberately conveyed using various language features and devices</w:t>
            </w:r>
          </w:p>
          <w:p w14:paraId="17788510" w14:textId="77777777" w:rsidR="00053690" w:rsidRPr="005C5EF1" w:rsidRDefault="00053690" w:rsidP="005C5EF1">
            <w:pPr>
              <w:pStyle w:val="TSMtextbullets"/>
            </w:pPr>
            <w:r w:rsidRPr="005C5EF1">
              <w:t>identify voices that are included and voices that are missing from a text</w:t>
            </w:r>
          </w:p>
          <w:p w14:paraId="05957A7A" w14:textId="77777777" w:rsidR="00053690" w:rsidRPr="005C5EF1" w:rsidRDefault="00053690" w:rsidP="005C5EF1">
            <w:pPr>
              <w:pStyle w:val="TSMtextbullets"/>
            </w:pPr>
            <w:r w:rsidRPr="005C5EF1">
              <w:t>apply knowledge of sentences to make sense of complex and or complicated sentences</w:t>
            </w:r>
          </w:p>
          <w:p w14:paraId="52884E9F" w14:textId="77777777" w:rsidR="00053690" w:rsidRPr="005C5EF1" w:rsidRDefault="00053690" w:rsidP="005C5EF1">
            <w:pPr>
              <w:pStyle w:val="TSMtextbullets"/>
            </w:pPr>
            <w:r w:rsidRPr="005C5EF1">
              <w:t>apply knowledge of text types and grammatical constructions to compare information</w:t>
            </w:r>
          </w:p>
          <w:p w14:paraId="523CFB5C" w14:textId="77777777" w:rsidR="00053690" w:rsidRPr="005C5EF1" w:rsidRDefault="00053690" w:rsidP="005C5EF1">
            <w:pPr>
              <w:pStyle w:val="TSMtextbullets"/>
            </w:pPr>
            <w:r w:rsidRPr="005C5EF1">
              <w:t>use a range of connectives to keep track of ideas and information and make links across the text.</w:t>
            </w:r>
          </w:p>
          <w:p w14:paraId="2C10533E" w14:textId="1A46AC56" w:rsidR="00961E7E" w:rsidRPr="00955A5E" w:rsidRDefault="00053690" w:rsidP="00955A5E">
            <w:pPr>
              <w:tabs>
                <w:tab w:val="left" w:pos="1323"/>
              </w:tabs>
              <w:spacing w:after="120"/>
              <w:rPr>
                <w:rFonts w:eastAsia="Calibri" w:cs="Calibri"/>
                <w:sz w:val="17"/>
                <w:szCs w:val="17"/>
              </w:rPr>
            </w:pPr>
            <w:r w:rsidRPr="00B35F0D">
              <w:rPr>
                <w:rFonts w:eastAsia="Calibri" w:cs="Calibri"/>
                <w:sz w:val="17"/>
                <w:szCs w:val="17"/>
              </w:rPr>
              <w:t xml:space="preserve">Depending on the needs and literacy expertise of your ākonga and the prior knowledge they bring, you may choose to share-read the texts with the whole class or small groups or use a mixture of guided and shared reading with specific groups. Alternatively, ākonga may be able to read the text independently or in pairs after an initial introduction from you. Audio can also be used for ākonga who require more support and who would benefit from rereading the text. </w:t>
            </w:r>
          </w:p>
        </w:tc>
        <w:tc>
          <w:tcPr>
            <w:tcW w:w="2500" w:type="pct"/>
          </w:tcPr>
          <w:p w14:paraId="6854D689" w14:textId="77777777" w:rsidR="00955A5E" w:rsidRPr="00B35F0D" w:rsidRDefault="00955A5E" w:rsidP="000D21E0">
            <w:pPr>
              <w:tabs>
                <w:tab w:val="left" w:pos="1323"/>
              </w:tabs>
              <w:spacing w:after="120"/>
              <w:rPr>
                <w:rFonts w:eastAsia="Calibri" w:cs="Calibri"/>
                <w:sz w:val="17"/>
                <w:szCs w:val="17"/>
              </w:rPr>
            </w:pPr>
            <w:r w:rsidRPr="00B35F0D">
              <w:rPr>
                <w:rFonts w:eastAsia="Calibri" w:cs="Calibri"/>
                <w:sz w:val="17"/>
                <w:szCs w:val="17"/>
              </w:rPr>
              <w:t>Other strategies such as jigsaw or reciprocal reading may be helpful for particular texts. It may also be helpful to have ākonga preview the text, noting particular features and making predictions about the content and purpose. Before reading, you may decide to explore with ākonga some of the specialised vocabulary, te reo Māori, place names, or words and phrases that are not explained by the context or the glossary.</w:t>
            </w:r>
          </w:p>
          <w:p w14:paraId="10075B8A" w14:textId="77777777" w:rsidR="00053690" w:rsidRPr="0032670A" w:rsidRDefault="00053690" w:rsidP="000D21E0">
            <w:pPr>
              <w:pStyle w:val="Heading2"/>
            </w:pPr>
            <w:r w:rsidRPr="0032670A">
              <w:t xml:space="preserve">Activating </w:t>
            </w:r>
            <w:r w:rsidRPr="000D21E0">
              <w:t>prior</w:t>
            </w:r>
            <w:r w:rsidRPr="0032670A">
              <w:t xml:space="preserve"> knowledge</w:t>
            </w:r>
          </w:p>
          <w:p w14:paraId="054F70B0" w14:textId="77777777" w:rsidR="00053690" w:rsidRPr="00CB3C16" w:rsidRDefault="00053690" w:rsidP="00053690">
            <w:pPr>
              <w:tabs>
                <w:tab w:val="left" w:pos="1323"/>
              </w:tabs>
              <w:spacing w:after="120"/>
              <w:rPr>
                <w:rFonts w:eastAsia="Calibri" w:cs="Calibri"/>
                <w:sz w:val="17"/>
                <w:szCs w:val="17"/>
              </w:rPr>
            </w:pPr>
            <w:r w:rsidRPr="00CB3C16">
              <w:rPr>
                <w:rFonts w:eastAsia="Calibri" w:cs="Calibri"/>
                <w:sz w:val="17"/>
                <w:szCs w:val="17"/>
              </w:rPr>
              <w:t xml:space="preserve">Before reading a story or article, activate the prior knowledge of ākonga to help them fully engage with the text. There are many ways you might do this. For example: </w:t>
            </w:r>
          </w:p>
          <w:p w14:paraId="53A2C237" w14:textId="77777777" w:rsidR="00053690" w:rsidRPr="00CB3C16" w:rsidRDefault="00053690" w:rsidP="005C5EF1">
            <w:pPr>
              <w:pStyle w:val="TSMtextbullets"/>
            </w:pPr>
            <w:r w:rsidRPr="00CB3C16">
              <w:t>Share a key image on a screen and have ākonga discuss what it shows (what, when, where, why, and who).</w:t>
            </w:r>
          </w:p>
          <w:p w14:paraId="26018D40" w14:textId="727ACFB7" w:rsidR="00053690" w:rsidRPr="00CB3C16" w:rsidRDefault="00053690" w:rsidP="005C5EF1">
            <w:pPr>
              <w:pStyle w:val="TSMtextbullets"/>
            </w:pPr>
            <w:r w:rsidRPr="00CB3C16">
              <w:t>Devise a questionnaire on</w:t>
            </w:r>
            <w:r w:rsidR="00E63BBC">
              <w:t xml:space="preserve"> a relevant topic you are focusing on in the text</w:t>
            </w:r>
            <w:r w:rsidRPr="00CB3C16">
              <w:t>. Have ākonga discuss their answers in pairs and then share with the class. Create a class chart of current knowledge that can be challenged, changed, or confirmed throughout the inquiry.</w:t>
            </w:r>
          </w:p>
          <w:p w14:paraId="24949EDA" w14:textId="77777777" w:rsidR="00053690" w:rsidRPr="00CB3C16" w:rsidRDefault="00053690" w:rsidP="005C5EF1">
            <w:pPr>
              <w:pStyle w:val="TSMtextbullets"/>
            </w:pPr>
            <w:r w:rsidRPr="00CB3C16">
              <w:t xml:space="preserve">Have ākonga begin a </w:t>
            </w:r>
            <w:hyperlink r:id="rId33">
              <w:r w:rsidRPr="00537263">
                <w:rPr>
                  <w:rStyle w:val="Hyperlink"/>
                </w:rPr>
                <w:t>KWLQ chart</w:t>
              </w:r>
            </w:hyperlink>
            <w:r w:rsidRPr="00CB3C16">
              <w:t xml:space="preserve"> and complete the chart when they finish the text.</w:t>
            </w:r>
          </w:p>
          <w:p w14:paraId="429F4AB2" w14:textId="77777777" w:rsidR="0023611B" w:rsidRPr="00CB3C16" w:rsidRDefault="00053690" w:rsidP="0023611B">
            <w:pPr>
              <w:pStyle w:val="TSMtextbullets"/>
              <w:numPr>
                <w:ilvl w:val="0"/>
                <w:numId w:val="0"/>
              </w:numPr>
              <w:spacing w:after="120"/>
            </w:pPr>
            <w:r w:rsidRPr="00CB3C16">
              <w:rPr>
                <w:rFonts w:eastAsia="Calibri" w:cs="Calibri"/>
                <w:szCs w:val="17"/>
              </w:rPr>
              <w:t xml:space="preserve">Prompt ākonga to share ways that historians might approach a source, for example, by asking questions about its purpose, audience, perspective, and </w:t>
            </w:r>
            <w:r w:rsidRPr="0023611B">
              <w:rPr>
                <w:rFonts w:eastAsia="Calibri" w:cs="Calibri"/>
                <w:szCs w:val="17"/>
              </w:rPr>
              <w:t>relationship to other sources</w:t>
            </w:r>
            <w:r w:rsidRPr="00CB3C16">
              <w:rPr>
                <w:rFonts w:eastAsia="Calibri" w:cs="Calibri"/>
                <w:szCs w:val="17"/>
              </w:rPr>
              <w:t>.</w:t>
            </w:r>
            <w:r w:rsidR="0023611B">
              <w:rPr>
                <w:rFonts w:eastAsia="Calibri" w:cs="Calibri"/>
                <w:szCs w:val="17"/>
              </w:rPr>
              <w:t xml:space="preserve"> </w:t>
            </w:r>
            <w:r w:rsidR="0023611B">
              <w:t xml:space="preserve">The National Library provides a </w:t>
            </w:r>
            <w:hyperlink r:id="rId34" w:history="1">
              <w:r w:rsidR="0023611B" w:rsidRPr="00AE497C">
                <w:rPr>
                  <w:rStyle w:val="Hyperlink"/>
                </w:rPr>
                <w:t>useful tool for evaluating primary sources</w:t>
              </w:r>
            </w:hyperlink>
            <w:r w:rsidR="0023611B">
              <w:t>.</w:t>
            </w:r>
          </w:p>
          <w:tbl>
            <w:tblPr>
              <w:tblStyle w:val="TableGrid"/>
              <w:tblpPr w:leftFromText="181" w:vertAnchor="text" w:horzAnchor="margin" w:tblpY="1"/>
              <w:tblOverlap w:val="never"/>
              <w:tblW w:w="7498" w:type="dxa"/>
              <w:tblBorders>
                <w:top w:val="single" w:sz="12" w:space="0" w:color="F5ECF8"/>
                <w:left w:val="single" w:sz="12" w:space="0" w:color="F5ECF8"/>
                <w:bottom w:val="single" w:sz="12" w:space="0" w:color="F5ECF8"/>
                <w:right w:val="single" w:sz="12" w:space="0" w:color="F5ECF8"/>
                <w:insideH w:val="none" w:sz="0" w:space="0" w:color="auto"/>
                <w:insideV w:val="none" w:sz="0" w:space="0" w:color="auto"/>
              </w:tblBorders>
              <w:tblLook w:val="04A0" w:firstRow="1" w:lastRow="0" w:firstColumn="1" w:lastColumn="0" w:noHBand="0" w:noVBand="1"/>
            </w:tblPr>
            <w:tblGrid>
              <w:gridCol w:w="7498"/>
            </w:tblGrid>
            <w:tr w:rsidR="00961E7E" w14:paraId="25CC0845" w14:textId="77777777" w:rsidTr="00967A7A">
              <w:tc>
                <w:tcPr>
                  <w:tcW w:w="7498" w:type="dxa"/>
                  <w:tcBorders>
                    <w:bottom w:val="nil"/>
                  </w:tcBorders>
                  <w:tcMar>
                    <w:left w:w="227" w:type="dxa"/>
                    <w:bottom w:w="227" w:type="dxa"/>
                    <w:right w:w="227" w:type="dxa"/>
                  </w:tcMar>
                </w:tcPr>
                <w:p w14:paraId="56BB9357" w14:textId="77777777" w:rsidR="00961E7E" w:rsidRPr="00FD2A7D" w:rsidRDefault="00961E7E" w:rsidP="00F0574D">
                  <w:pPr>
                    <w:pStyle w:val="Heading3"/>
                    <w:spacing w:before="120"/>
                    <w:ind w:right="227"/>
                    <w:rPr>
                      <w:highlight w:val="white"/>
                    </w:rPr>
                  </w:pPr>
                  <w:r w:rsidRPr="00FD2A7D">
                    <w:t>Connecting with your local histories</w:t>
                  </w:r>
                </w:p>
                <w:p w14:paraId="404D4958" w14:textId="77777777" w:rsidR="00053690" w:rsidRPr="00E96FDD" w:rsidRDefault="00053690" w:rsidP="005C5EF1">
                  <w:pPr>
                    <w:pStyle w:val="TSMtextbullets"/>
                    <w:rPr>
                      <w:highlight w:val="white"/>
                    </w:rPr>
                  </w:pPr>
                  <w:r w:rsidRPr="00E96FDD">
                    <w:rPr>
                      <w:highlight w:val="white"/>
                    </w:rPr>
                    <w:t>Explore iwi connections to resources that were useful or valued in your rohe, along with pūrākau and whakataukī that relate to them.</w:t>
                  </w:r>
                </w:p>
                <w:p w14:paraId="70039001" w14:textId="77777777" w:rsidR="00053690" w:rsidRPr="00E96FDD" w:rsidRDefault="00053690" w:rsidP="005C5EF1">
                  <w:pPr>
                    <w:pStyle w:val="TSMtextbullets"/>
                    <w:rPr>
                      <w:highlight w:val="white"/>
                    </w:rPr>
                  </w:pPr>
                  <w:r w:rsidRPr="00E96FDD">
                    <w:rPr>
                      <w:highlight w:val="white"/>
                    </w:rPr>
                    <w:t>Explore the roles mana whenua play as kaitiaki of taonga in your rohe.</w:t>
                  </w:r>
                </w:p>
                <w:p w14:paraId="64E61ECD" w14:textId="77777777" w:rsidR="00053690" w:rsidRPr="00E96FDD" w:rsidRDefault="00053690" w:rsidP="005C5EF1">
                  <w:pPr>
                    <w:pStyle w:val="TSMtextbullets"/>
                    <w:rPr>
                      <w:highlight w:val="white"/>
                    </w:rPr>
                  </w:pPr>
                  <w:r w:rsidRPr="00E96FDD">
                    <w:rPr>
                      <w:highlight w:val="white"/>
                    </w:rPr>
                    <w:t xml:space="preserve">Visit a local museum or heritage site and learn about the ways mana taonga is acknowledged by the institution. </w:t>
                  </w:r>
                </w:p>
                <w:p w14:paraId="3A6091F4" w14:textId="6B3880A0" w:rsidR="00961E7E" w:rsidRDefault="00053690" w:rsidP="005C5EF1">
                  <w:pPr>
                    <w:pStyle w:val="TSMtextbullets"/>
                  </w:pPr>
                  <w:r w:rsidRPr="00E96FDD">
                    <w:rPr>
                      <w:highlight w:val="white"/>
                    </w:rPr>
                    <w:t xml:space="preserve">For guidance on exploring the Māori history of your rohe, see pages 3–4 of </w:t>
                  </w:r>
                  <w:hyperlink r:id="rId35" w:history="1">
                    <w:r w:rsidRPr="00E96FDD">
                      <w:rPr>
                        <w:rStyle w:val="Hyperlink"/>
                        <w:szCs w:val="18"/>
                        <w:highlight w:val="white"/>
                        <w:u w:val="none"/>
                      </w:rPr>
                      <w:t>Te Takanga o te Wā</w:t>
                    </w:r>
                  </w:hyperlink>
                  <w:r w:rsidRPr="00E96FDD">
                    <w:rPr>
                      <w:highlight w:val="white"/>
                    </w:rPr>
                    <w:t xml:space="preserve"> – Māori history guidelines for years 1–8 and </w:t>
                  </w:r>
                  <w:hyperlink r:id="rId36" w:history="1">
                    <w:r w:rsidRPr="00E96FDD">
                      <w:rPr>
                        <w:rStyle w:val="Hyperlink"/>
                        <w:szCs w:val="18"/>
                        <w:highlight w:val="white"/>
                        <w:u w:val="none"/>
                      </w:rPr>
                      <w:t>ANZH Leading Local Curriculum Guide – Part 1</w:t>
                    </w:r>
                  </w:hyperlink>
                  <w:r w:rsidRPr="00E96FDD">
                    <w:rPr>
                      <w:rStyle w:val="Hyperlink"/>
                      <w:szCs w:val="18"/>
                      <w:u w:val="none"/>
                    </w:rPr>
                    <w:t>.</w:t>
                  </w:r>
                </w:p>
              </w:tc>
            </w:tr>
            <w:tr w:rsidR="00961E7E" w:rsidRPr="007D1434" w14:paraId="2A57D3A5" w14:textId="77777777" w:rsidTr="00967A7A">
              <w:tc>
                <w:tcPr>
                  <w:tcW w:w="7498" w:type="dxa"/>
                  <w:tcBorders>
                    <w:top w:val="nil"/>
                    <w:left w:val="nil"/>
                    <w:bottom w:val="nil"/>
                    <w:right w:val="nil"/>
                  </w:tcBorders>
                  <w:shd w:val="clear" w:color="auto" w:fill="A256AA"/>
                </w:tcPr>
                <w:p w14:paraId="1F66159C" w14:textId="61DD63BA" w:rsidR="00961E7E" w:rsidRPr="007D1434" w:rsidRDefault="00961E7E" w:rsidP="00F0574D">
                  <w:pPr>
                    <w:pStyle w:val="TSMTxt"/>
                    <w:spacing w:before="115" w:after="115"/>
                    <w:ind w:left="567" w:right="567"/>
                    <w:rPr>
                      <w:color w:val="FFFFFF" w:themeColor="background1"/>
                    </w:rPr>
                  </w:pPr>
                  <w:r>
                    <w:rPr>
                      <w:color w:val="FFFFFF" w:themeColor="background1"/>
                    </w:rPr>
                    <w:br/>
                  </w:r>
                  <w:r w:rsidR="00053690" w:rsidRPr="007D1434">
                    <w:rPr>
                      <w:color w:val="FFFFFF" w:themeColor="background1"/>
                    </w:rPr>
                    <w:t xml:space="preserve">Your ākonga bring their own perspectives and experiences to these histories. They may have personal and emotional connections with and reactions to some of the histories. Be aware of this in your planning and use the critical inquiry practices to support respectful conversations. (See also </w:t>
                  </w:r>
                  <w:hyperlink r:id="rId37" w:history="1">
                    <w:r w:rsidR="00053690" w:rsidRPr="00D817BC">
                      <w:rPr>
                        <w:rStyle w:val="Hyperlink-TSM"/>
                        <w:color w:val="FFFFFF" w:themeColor="background1"/>
                      </w:rPr>
                      <w:t>Leading Local Curriculum Guide – Part 2</w:t>
                    </w:r>
                  </w:hyperlink>
                  <w:r w:rsidR="00053690" w:rsidRPr="00D817BC">
                    <w:rPr>
                      <w:color w:val="FFFFFF" w:themeColor="background1"/>
                    </w:rPr>
                    <w:t xml:space="preserve"> </w:t>
                  </w:r>
                  <w:r w:rsidR="00053690" w:rsidRPr="007D1434">
                    <w:rPr>
                      <w:color w:val="FFFFFF" w:themeColor="background1"/>
                    </w:rPr>
                    <w:t xml:space="preserve">and content on the </w:t>
                  </w:r>
                  <w:hyperlink r:id="rId38" w:history="1">
                    <w:r w:rsidR="00053690" w:rsidRPr="00D817BC">
                      <w:rPr>
                        <w:rStyle w:val="Hyperlink-TSM"/>
                        <w:color w:val="FFFFFF" w:themeColor="background1"/>
                      </w:rPr>
                      <w:t>Aotearoa New Zealand’s Histories</w:t>
                    </w:r>
                  </w:hyperlink>
                  <w:r w:rsidR="00053690" w:rsidRPr="007D1434">
                    <w:rPr>
                      <w:color w:val="FFFFFF" w:themeColor="background1"/>
                    </w:rPr>
                    <w:t xml:space="preserve"> website.)</w:t>
                  </w:r>
                  <w:r>
                    <w:rPr>
                      <w:color w:val="FFFFFF" w:themeColor="background1"/>
                    </w:rPr>
                    <w:br/>
                  </w:r>
                </w:p>
              </w:tc>
            </w:tr>
          </w:tbl>
          <w:p w14:paraId="065F2FD8" w14:textId="77777777" w:rsidR="00961E7E" w:rsidRDefault="00961E7E" w:rsidP="00F0574D"/>
        </w:tc>
      </w:tr>
    </w:tbl>
    <w:p w14:paraId="19BC6259" w14:textId="2A511E19" w:rsidR="00416BCE" w:rsidRPr="00416BCE" w:rsidRDefault="00416BCE" w:rsidP="00416BCE">
      <w:pPr>
        <w:sectPr w:rsidR="00416BCE" w:rsidRPr="00416BCE" w:rsidSect="00CE38C4">
          <w:footerReference w:type="default" r:id="rId39"/>
          <w:type w:val="continuous"/>
          <w:pgSz w:w="16840" w:h="11900" w:orient="landscape"/>
          <w:pgMar w:top="454" w:right="454" w:bottom="340" w:left="454" w:header="709" w:footer="227" w:gutter="0"/>
          <w:cols w:space="454"/>
          <w:docGrid w:linePitch="245"/>
        </w:sectPr>
      </w:pPr>
    </w:p>
    <w:p w14:paraId="0334E7BE" w14:textId="77777777" w:rsidR="00DD47B4" w:rsidRDefault="00DD47B4" w:rsidP="00DD47B4">
      <w:pPr>
        <w:pStyle w:val="Heading2A"/>
        <w:sectPr w:rsidR="00DD47B4" w:rsidSect="006C27E3">
          <w:pgSz w:w="16840" w:h="11900" w:orient="landscape"/>
          <w:pgMar w:top="454" w:right="454" w:bottom="340" w:left="454" w:header="709" w:footer="227" w:gutter="0"/>
          <w:cols w:num="3" w:space="454"/>
          <w:docGrid w:linePitch="245"/>
        </w:sectPr>
      </w:pPr>
    </w:p>
    <w:tbl>
      <w:tblPr>
        <w:tblStyle w:val="TableGrid"/>
        <w:tblpPr w:leftFromText="181" w:rightFromText="181" w:bottomFromText="284" w:horzAnchor="margin" w:tblpYSpec="top"/>
        <w:tblOverlap w:val="never"/>
        <w:tblW w:w="15748" w:type="dxa"/>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8064A2" w:themeFill="accent4"/>
        <w:tblCellMar>
          <w:bottom w:w="113" w:type="dxa"/>
        </w:tblCellMar>
        <w:tblLook w:val="04A0" w:firstRow="1" w:lastRow="0" w:firstColumn="1" w:lastColumn="0" w:noHBand="0" w:noVBand="1"/>
      </w:tblPr>
      <w:tblGrid>
        <w:gridCol w:w="5529"/>
        <w:gridCol w:w="3145"/>
        <w:gridCol w:w="3145"/>
        <w:gridCol w:w="3929"/>
      </w:tblGrid>
      <w:tr w:rsidR="00606429" w:rsidRPr="00606429" w14:paraId="74128F2A" w14:textId="77777777" w:rsidTr="00830D06">
        <w:trPr>
          <w:trHeight w:val="899"/>
        </w:trPr>
        <w:tc>
          <w:tcPr>
            <w:tcW w:w="5529" w:type="dxa"/>
            <w:shd w:val="clear" w:color="auto" w:fill="A256AA"/>
          </w:tcPr>
          <w:p w14:paraId="4EDB4D8B" w14:textId="77777777" w:rsidR="0042277F" w:rsidRDefault="0042277F" w:rsidP="00795AE2">
            <w:pPr>
              <w:pStyle w:val="Heading2A"/>
            </w:pPr>
            <w:r w:rsidRPr="0042277F">
              <w:t>Trading Taonga: The Story of Pounamu</w:t>
            </w:r>
          </w:p>
          <w:p w14:paraId="36F8D4E8" w14:textId="77777777" w:rsidR="00CC51C4" w:rsidRDefault="009A3A1E" w:rsidP="00CC51C4">
            <w:pPr>
              <w:pStyle w:val="TSMTxt"/>
              <w:rPr>
                <w:color w:val="FFFFFF" w:themeColor="background1"/>
              </w:rPr>
            </w:pPr>
            <w:r w:rsidRPr="009A3A1E">
              <w:rPr>
                <w:color w:val="FFFFFF" w:themeColor="background1"/>
              </w:rPr>
              <w:t>by Matthew Rout (Ngāi Tahu)</w:t>
            </w:r>
          </w:p>
          <w:p w14:paraId="16BFD06B" w14:textId="77777777" w:rsidR="00E172CD" w:rsidRDefault="00E172CD" w:rsidP="00CC51C4">
            <w:pPr>
              <w:pStyle w:val="TSMTxt"/>
              <w:rPr>
                <w:color w:val="FFFFFF" w:themeColor="background1"/>
              </w:rPr>
            </w:pPr>
          </w:p>
          <w:p w14:paraId="30ED90A9" w14:textId="77777777" w:rsidR="00E172CD" w:rsidRPr="00E172CD" w:rsidRDefault="00E172CD" w:rsidP="00E172CD">
            <w:pPr>
              <w:pStyle w:val="TSMTxt"/>
              <w:rPr>
                <w:color w:val="FFFFFF" w:themeColor="background1"/>
              </w:rPr>
            </w:pPr>
            <w:r w:rsidRPr="00E172CD">
              <w:rPr>
                <w:color w:val="FFFFFF" w:themeColor="background1"/>
              </w:rPr>
              <w:t>The Google Slides version of this article has additional digital content to extend ākonga learning.</w:t>
            </w:r>
          </w:p>
          <w:p w14:paraId="44D719E1" w14:textId="14ACC254" w:rsidR="00E172CD" w:rsidRPr="00606429" w:rsidRDefault="00E172CD" w:rsidP="00CC51C4">
            <w:pPr>
              <w:pStyle w:val="TSMTxt"/>
              <w:rPr>
                <w:color w:val="FFFFFF" w:themeColor="background1"/>
              </w:rPr>
            </w:pPr>
          </w:p>
        </w:tc>
        <w:tc>
          <w:tcPr>
            <w:tcW w:w="3145" w:type="dxa"/>
            <w:shd w:val="clear" w:color="auto" w:fill="A256AA"/>
          </w:tcPr>
          <w:p w14:paraId="3B166B57" w14:textId="6503379B" w:rsidR="00CC51C4" w:rsidRPr="00606429" w:rsidRDefault="00C52804" w:rsidP="00CC51C4">
            <w:pPr>
              <w:pStyle w:val="Heading3"/>
              <w:rPr>
                <w:color w:val="FFFFFF" w:themeColor="background1"/>
              </w:rPr>
            </w:pPr>
            <w:r>
              <w:rPr>
                <w:color w:val="FFFFFF" w:themeColor="background1"/>
              </w:rPr>
              <w:t>Key concepts</w:t>
            </w:r>
          </w:p>
          <w:p w14:paraId="461D2518" w14:textId="77777777" w:rsidR="00BF7C72" w:rsidRPr="00BF7C72" w:rsidRDefault="00BF7C72" w:rsidP="00BF7C72">
            <w:pPr>
              <w:pStyle w:val="TSMTxt"/>
              <w:rPr>
                <w:color w:val="FFFFFF" w:themeColor="background1"/>
              </w:rPr>
            </w:pPr>
            <w:r w:rsidRPr="00BF7C72">
              <w:rPr>
                <w:color w:val="FFFFFF" w:themeColor="background1"/>
              </w:rPr>
              <w:t xml:space="preserve">Iwi and hapū experimented with new economic opportunities to enhance their mana. In doing so, they built extensive trading networks. </w:t>
            </w:r>
          </w:p>
          <w:p w14:paraId="686F3077" w14:textId="6724EF18" w:rsidR="00CC51C4" w:rsidRPr="00606429" w:rsidRDefault="00BF7C72" w:rsidP="00BF7C72">
            <w:pPr>
              <w:pStyle w:val="TSMTxt"/>
              <w:rPr>
                <w:color w:val="FFFFFF" w:themeColor="background1"/>
              </w:rPr>
            </w:pPr>
            <w:r w:rsidRPr="00BF7C72">
              <w:rPr>
                <w:color w:val="FFFFFF" w:themeColor="background1"/>
              </w:rPr>
              <w:t>Mana was central to all political and economic relationships in traditional Māori society and has continued to shape internal and external interactions.</w:t>
            </w:r>
          </w:p>
        </w:tc>
        <w:tc>
          <w:tcPr>
            <w:tcW w:w="3145" w:type="dxa"/>
            <w:shd w:val="clear" w:color="auto" w:fill="A256AA"/>
          </w:tcPr>
          <w:p w14:paraId="14861CEA" w14:textId="77777777" w:rsidR="007A22F5" w:rsidRPr="00606429" w:rsidRDefault="007A22F5" w:rsidP="007A22F5">
            <w:pPr>
              <w:pStyle w:val="Heading3"/>
              <w:rPr>
                <w:color w:val="FFFFFF" w:themeColor="background1"/>
              </w:rPr>
            </w:pPr>
            <w:r w:rsidRPr="00606429">
              <w:rPr>
                <w:color w:val="FFFFFF" w:themeColor="background1"/>
              </w:rPr>
              <w:t>Author biography</w:t>
            </w:r>
          </w:p>
          <w:p w14:paraId="66A64C2E" w14:textId="1E62BA05" w:rsidR="00CC51C4" w:rsidRPr="00606429" w:rsidRDefault="00157C1C" w:rsidP="007A22F5">
            <w:pPr>
              <w:pStyle w:val="TSMTxt"/>
              <w:rPr>
                <w:color w:val="FFFFFF" w:themeColor="background1"/>
              </w:rPr>
            </w:pPr>
            <w:r w:rsidRPr="00157C1C">
              <w:rPr>
                <w:color w:val="FFFFFF" w:themeColor="background1"/>
              </w:rPr>
              <w:t xml:space="preserve">Matthew Rout is a Senior Research Fellow at the University of Canterbury Ngāi Tahu Research Centre. He also co-authored </w:t>
            </w:r>
            <w:r w:rsidRPr="00157C1C">
              <w:rPr>
                <w:i/>
                <w:iCs/>
                <w:color w:val="FFFFFF" w:themeColor="background1"/>
              </w:rPr>
              <w:t>Tribal economies – Ngāi Tahu: an examination of the historic and current tītī and pounamu economic frameworks</w:t>
            </w:r>
            <w:r w:rsidRPr="00157C1C">
              <w:rPr>
                <w:color w:val="FFFFFF" w:themeColor="background1"/>
              </w:rPr>
              <w:t>.</w:t>
            </w:r>
          </w:p>
        </w:tc>
        <w:tc>
          <w:tcPr>
            <w:tcW w:w="3929" w:type="dxa"/>
            <w:shd w:val="clear" w:color="auto" w:fill="A256AA"/>
          </w:tcPr>
          <w:p w14:paraId="14C56724" w14:textId="00BEFF35" w:rsidR="00CC51C4" w:rsidRPr="00606429" w:rsidRDefault="000F0616" w:rsidP="00B847CD">
            <w:pPr>
              <w:pStyle w:val="TSMTxt"/>
              <w:spacing w:before="200"/>
              <w:jc w:val="right"/>
              <w:rPr>
                <w:color w:val="FFFFFF" w:themeColor="background1"/>
              </w:rPr>
            </w:pPr>
            <w:r>
              <w:rPr>
                <w:noProof/>
                <w:color w:val="FFFFFF" w:themeColor="background1"/>
              </w:rPr>
              <w:drawing>
                <wp:inline distT="0" distB="0" distL="0" distR="0" wp14:anchorId="3A5145EF" wp14:editId="3645D088">
                  <wp:extent cx="2109470" cy="1499425"/>
                  <wp:effectExtent l="0" t="0" r="0" b="0"/>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2021-L2_English-02.jpg"/>
                          <pic:cNvPicPr/>
                        </pic:nvPicPr>
                        <pic:blipFill>
                          <a:blip r:embed="rId40" cstate="print">
                            <a:extLst>
                              <a:ext uri="{28A0092B-C50C-407E-A947-70E740481C1C}">
                                <a14:useLocalDpi xmlns:a14="http://schemas.microsoft.com/office/drawing/2010/main" val="0"/>
                              </a:ext>
                            </a:extLst>
                          </a:blip>
                          <a:stretch>
                            <a:fillRect/>
                          </a:stretch>
                        </pic:blipFill>
                        <pic:spPr>
                          <a:xfrm>
                            <a:off x="0" y="0"/>
                            <a:ext cx="2161449" cy="1536372"/>
                          </a:xfrm>
                          <a:prstGeom prst="rect">
                            <a:avLst/>
                          </a:prstGeom>
                        </pic:spPr>
                      </pic:pic>
                    </a:graphicData>
                  </a:graphic>
                </wp:inline>
              </w:drawing>
            </w:r>
          </w:p>
        </w:tc>
      </w:tr>
    </w:tbl>
    <w:p w14:paraId="00000052" w14:textId="77777777" w:rsidR="00553E77" w:rsidRPr="00B97F0E" w:rsidRDefault="009F55BD" w:rsidP="005127D8">
      <w:pPr>
        <w:pStyle w:val="Heading2"/>
        <w:spacing w:before="0" w:after="120"/>
      </w:pPr>
      <w:r w:rsidRPr="00B97F0E">
        <w:t>Literacy demands of the text</w:t>
      </w:r>
    </w:p>
    <w:p w14:paraId="3EBC6C85" w14:textId="1133F31D" w:rsidR="00D728A2" w:rsidRDefault="00703E29" w:rsidP="00703E29">
      <w:pPr>
        <w:tabs>
          <w:tab w:val="left" w:pos="1323"/>
        </w:tabs>
        <w:spacing w:after="120"/>
        <w:rPr>
          <w:rFonts w:eastAsia="Calibri" w:cs="Calibri"/>
          <w:sz w:val="17"/>
          <w:szCs w:val="17"/>
        </w:rPr>
      </w:pPr>
      <w:r w:rsidRPr="00703E29">
        <w:rPr>
          <w:rFonts w:eastAsia="Calibri" w:cs="Calibri"/>
          <w:sz w:val="17"/>
          <w:szCs w:val="17"/>
        </w:rPr>
        <w:t xml:space="preserve">This text has links to the following aspects </w:t>
      </w:r>
      <w:r w:rsidR="006057B3">
        <w:rPr>
          <w:rFonts w:eastAsia="Calibri" w:cs="Calibri"/>
          <w:sz w:val="17"/>
          <w:szCs w:val="17"/>
        </w:rPr>
        <w:t>of</w:t>
      </w:r>
      <w:r w:rsidR="000F001A">
        <w:rPr>
          <w:rFonts w:eastAsia="Calibri" w:cs="Calibri"/>
          <w:sz w:val="17"/>
          <w:szCs w:val="17"/>
        </w:rPr>
        <w:t xml:space="preserve"> the</w:t>
      </w:r>
      <w:hyperlink r:id="rId41">
        <w:r w:rsidRPr="00703E29">
          <w:rPr>
            <w:rFonts w:eastAsia="Calibri" w:cs="Calibri"/>
            <w:sz w:val="17"/>
            <w:szCs w:val="17"/>
          </w:rPr>
          <w:t xml:space="preserve"> </w:t>
        </w:r>
      </w:hyperlink>
      <w:hyperlink r:id="rId42">
        <w:r w:rsidRPr="003B7135">
          <w:rPr>
            <w:rStyle w:val="Hyperlink"/>
            <w:i/>
            <w:iCs/>
          </w:rPr>
          <w:t>Learning Progression Frameworks</w:t>
        </w:r>
      </w:hyperlink>
      <w:r w:rsidRPr="00703E29">
        <w:rPr>
          <w:rFonts w:eastAsia="Calibri" w:cs="Calibri"/>
          <w:sz w:val="17"/>
          <w:szCs w:val="17"/>
        </w:rPr>
        <w:t xml:space="preserve"> (Reading): </w:t>
      </w:r>
    </w:p>
    <w:p w14:paraId="49AB6617" w14:textId="53BDC5E2" w:rsidR="00D728A2" w:rsidRDefault="00D728A2" w:rsidP="005C5EF1">
      <w:pPr>
        <w:pStyle w:val="TSMtextbullets"/>
      </w:pPr>
      <w:r w:rsidRPr="00703E29">
        <w:t xml:space="preserve">Making sense of text: using knowledge of text structure and features </w:t>
      </w:r>
    </w:p>
    <w:p w14:paraId="249EBE10" w14:textId="77777777" w:rsidR="00D728A2" w:rsidRDefault="00D728A2" w:rsidP="005C5EF1">
      <w:pPr>
        <w:pStyle w:val="TSMtextbullets"/>
      </w:pPr>
      <w:r w:rsidRPr="00703E29">
        <w:t>Reading to organise ideas and information for learning</w:t>
      </w:r>
    </w:p>
    <w:p w14:paraId="20EFAEF4" w14:textId="325D5B3A" w:rsidR="00D728A2" w:rsidRDefault="00703E29" w:rsidP="005C5EF1">
      <w:pPr>
        <w:pStyle w:val="TSMtextbullets"/>
      </w:pPr>
      <w:r w:rsidRPr="00703E29">
        <w:t>Acquiring and using information and ideas in informational texts</w:t>
      </w:r>
      <w:r w:rsidR="00260097">
        <w:t>.</w:t>
      </w:r>
    </w:p>
    <w:p w14:paraId="6F2383F9" w14:textId="7F0E225A" w:rsidR="00703E29" w:rsidRPr="00703E29" w:rsidRDefault="00703E29" w:rsidP="00703E29">
      <w:pPr>
        <w:tabs>
          <w:tab w:val="left" w:pos="1323"/>
        </w:tabs>
        <w:spacing w:after="120"/>
        <w:rPr>
          <w:rFonts w:eastAsia="Calibri" w:cs="Calibri"/>
          <w:sz w:val="17"/>
          <w:szCs w:val="17"/>
        </w:rPr>
      </w:pPr>
      <w:r w:rsidRPr="00703E29">
        <w:rPr>
          <w:rFonts w:eastAsia="Calibri" w:cs="Calibri"/>
          <w:sz w:val="17"/>
          <w:szCs w:val="17"/>
        </w:rPr>
        <w:t>The signposts on each of these aspects provide detail about what to notice as your ākonga develop their literacy knowledge and skills for different purposes in different curriculum areas.</w:t>
      </w:r>
      <w:r w:rsidR="00143FD6">
        <w:rPr>
          <w:rFonts w:eastAsia="Calibri" w:cs="Calibri"/>
          <w:sz w:val="17"/>
          <w:szCs w:val="17"/>
        </w:rPr>
        <w:t xml:space="preserve"> </w:t>
      </w:r>
      <w:r w:rsidRPr="00703E29">
        <w:rPr>
          <w:rFonts w:eastAsia="Calibri" w:cs="Calibri"/>
          <w:sz w:val="17"/>
          <w:szCs w:val="17"/>
        </w:rPr>
        <w:t>The text also provides opportunities for ākonga to develop and use the knowledge and skills outlined in</w:t>
      </w:r>
      <w:r w:rsidR="000F001A">
        <w:rPr>
          <w:rFonts w:eastAsia="Calibri" w:cs="Calibri"/>
          <w:sz w:val="17"/>
          <w:szCs w:val="17"/>
        </w:rPr>
        <w:t xml:space="preserve"> the</w:t>
      </w:r>
      <w:hyperlink r:id="rId43">
        <w:r w:rsidRPr="00703E29">
          <w:rPr>
            <w:rFonts w:eastAsia="Calibri" w:cs="Calibri"/>
            <w:sz w:val="17"/>
            <w:szCs w:val="17"/>
          </w:rPr>
          <w:t xml:space="preserve"> </w:t>
        </w:r>
      </w:hyperlink>
      <w:hyperlink r:id="rId44">
        <w:r w:rsidRPr="003B7135">
          <w:rPr>
            <w:rStyle w:val="Hyperlink"/>
            <w:i/>
            <w:iCs/>
          </w:rPr>
          <w:t>Literacy Learning Progressions “by the end of year 8</w:t>
        </w:r>
      </w:hyperlink>
      <w:r w:rsidRPr="003B7135">
        <w:rPr>
          <w:rStyle w:val="Hyperlink"/>
          <w:i/>
          <w:iCs/>
        </w:rPr>
        <w:t>”</w:t>
      </w:r>
      <w:hyperlink r:id="rId45">
        <w:r w:rsidRPr="00703E29">
          <w:rPr>
            <w:rFonts w:eastAsia="Calibri" w:cs="Calibri"/>
            <w:sz w:val="17"/>
            <w:szCs w:val="17"/>
          </w:rPr>
          <w:t>.</w:t>
        </w:r>
      </w:hyperlink>
    </w:p>
    <w:p w14:paraId="408ADD18" w14:textId="74DE6854" w:rsidR="00703E29" w:rsidRPr="00703E29" w:rsidRDefault="00606A9E" w:rsidP="00703E29">
      <w:pPr>
        <w:tabs>
          <w:tab w:val="left" w:pos="1323"/>
        </w:tabs>
        <w:spacing w:after="120"/>
        <w:rPr>
          <w:rFonts w:eastAsia="Calibri" w:cs="Calibri"/>
          <w:sz w:val="17"/>
          <w:szCs w:val="17"/>
        </w:rPr>
      </w:pPr>
      <w:r>
        <w:rPr>
          <w:rFonts w:eastAsia="Calibri" w:cs="Calibri"/>
          <w:sz w:val="17"/>
          <w:szCs w:val="17"/>
        </w:rPr>
        <w:t>This text</w:t>
      </w:r>
      <w:r w:rsidR="00703E29" w:rsidRPr="00703E29">
        <w:rPr>
          <w:rFonts w:eastAsia="Calibri" w:cs="Calibri"/>
          <w:sz w:val="17"/>
          <w:szCs w:val="17"/>
        </w:rPr>
        <w:t xml:space="preserve"> require</w:t>
      </w:r>
      <w:r>
        <w:rPr>
          <w:rFonts w:eastAsia="Calibri" w:cs="Calibri"/>
          <w:sz w:val="17"/>
          <w:szCs w:val="17"/>
        </w:rPr>
        <w:t>s</w:t>
      </w:r>
      <w:r w:rsidR="00703E29" w:rsidRPr="00703E29">
        <w:rPr>
          <w:rFonts w:eastAsia="Calibri" w:cs="Calibri"/>
          <w:sz w:val="17"/>
          <w:szCs w:val="17"/>
        </w:rPr>
        <w:t xml:space="preserve"> ākonga to synthesise information from different text types, including the narrative story, explanations, descriptions, and text box, to understand the importance of pounamu</w:t>
      </w:r>
      <w:r>
        <w:rPr>
          <w:rFonts w:eastAsia="Calibri" w:cs="Calibri"/>
          <w:sz w:val="17"/>
          <w:szCs w:val="17"/>
        </w:rPr>
        <w:t xml:space="preserve">. </w:t>
      </w:r>
      <w:r w:rsidR="00703E29" w:rsidRPr="00703E29">
        <w:rPr>
          <w:rFonts w:eastAsia="Calibri" w:cs="Calibri"/>
          <w:sz w:val="17"/>
          <w:szCs w:val="17"/>
        </w:rPr>
        <w:t>They will need to negotiate a number of complex sentences to find details and important information to build knowledge as they read the article. You could provide ākonga with a strong introduction to the text and remind them to look for the main ideas and details as they read</w:t>
      </w:r>
      <w:r w:rsidR="002F1582">
        <w:rPr>
          <w:rFonts w:eastAsia="Calibri" w:cs="Calibri"/>
          <w:sz w:val="17"/>
          <w:szCs w:val="17"/>
        </w:rPr>
        <w:t>.</w:t>
      </w:r>
      <w:r w:rsidR="00703E29" w:rsidRPr="00703E29">
        <w:rPr>
          <w:rFonts w:eastAsia="Calibri" w:cs="Calibri"/>
          <w:sz w:val="17"/>
          <w:szCs w:val="17"/>
        </w:rPr>
        <w:t xml:space="preserve"> </w:t>
      </w:r>
      <w:r w:rsidR="00282915">
        <w:rPr>
          <w:rFonts w:eastAsia="Calibri" w:cs="Calibri"/>
          <w:sz w:val="17"/>
          <w:szCs w:val="17"/>
        </w:rPr>
        <w:t>Ā</w:t>
      </w:r>
      <w:r w:rsidR="00703E29" w:rsidRPr="00703E29">
        <w:rPr>
          <w:rFonts w:eastAsia="Calibri" w:cs="Calibri"/>
          <w:sz w:val="17"/>
          <w:szCs w:val="17"/>
        </w:rPr>
        <w:t xml:space="preserve">konga </w:t>
      </w:r>
      <w:r w:rsidR="00282915">
        <w:rPr>
          <w:rFonts w:eastAsia="Calibri" w:cs="Calibri"/>
          <w:sz w:val="17"/>
          <w:szCs w:val="17"/>
        </w:rPr>
        <w:t>could</w:t>
      </w:r>
      <w:r w:rsidR="00703E29" w:rsidRPr="00703E29">
        <w:rPr>
          <w:rFonts w:eastAsia="Calibri" w:cs="Calibri"/>
          <w:sz w:val="17"/>
          <w:szCs w:val="17"/>
        </w:rPr>
        <w:t xml:space="preserve"> turn the subheadings into questions to help them focus on specific ideas and details. </w:t>
      </w:r>
    </w:p>
    <w:p w14:paraId="2A50C274" w14:textId="5C86B1AB" w:rsidR="00703E29" w:rsidRPr="00703E29" w:rsidRDefault="00703E29" w:rsidP="00703E29">
      <w:pPr>
        <w:tabs>
          <w:tab w:val="left" w:pos="1323"/>
        </w:tabs>
        <w:spacing w:after="120"/>
        <w:rPr>
          <w:rFonts w:eastAsia="Calibri" w:cs="Calibri"/>
          <w:b/>
          <w:sz w:val="17"/>
          <w:szCs w:val="17"/>
        </w:rPr>
      </w:pPr>
      <w:r w:rsidRPr="00703E29">
        <w:rPr>
          <w:rFonts w:eastAsia="Calibri" w:cs="Calibri"/>
          <w:sz w:val="17"/>
          <w:szCs w:val="17"/>
        </w:rPr>
        <w:t>Another literacy demand lies in the use</w:t>
      </w:r>
      <w:r w:rsidR="00282915">
        <w:rPr>
          <w:rFonts w:eastAsia="Calibri" w:cs="Calibri"/>
          <w:sz w:val="17"/>
          <w:szCs w:val="17"/>
        </w:rPr>
        <w:t xml:space="preserve"> of topic-specific and specialised language and</w:t>
      </w:r>
      <w:r w:rsidRPr="00703E29">
        <w:rPr>
          <w:rFonts w:eastAsia="Calibri" w:cs="Calibri"/>
          <w:sz w:val="17"/>
          <w:szCs w:val="17"/>
        </w:rPr>
        <w:t xml:space="preserve"> te reo </w:t>
      </w:r>
      <w:r w:rsidR="00282915">
        <w:rPr>
          <w:rFonts w:eastAsia="Calibri" w:cs="Calibri"/>
          <w:sz w:val="17"/>
          <w:szCs w:val="17"/>
        </w:rPr>
        <w:t>Māori</w:t>
      </w:r>
      <w:r w:rsidRPr="00703E29">
        <w:rPr>
          <w:rFonts w:eastAsia="Calibri" w:cs="Calibri"/>
          <w:sz w:val="17"/>
          <w:szCs w:val="17"/>
        </w:rPr>
        <w:t xml:space="preserve">. Some of this language has been glossed, but many </w:t>
      </w:r>
      <w:r w:rsidR="00282915">
        <w:rPr>
          <w:rFonts w:eastAsia="Calibri" w:cs="Calibri"/>
          <w:sz w:val="17"/>
          <w:szCs w:val="17"/>
        </w:rPr>
        <w:t>meanings</w:t>
      </w:r>
      <w:r w:rsidRPr="00703E29">
        <w:rPr>
          <w:rFonts w:eastAsia="Calibri" w:cs="Calibri"/>
          <w:sz w:val="17"/>
          <w:szCs w:val="17"/>
        </w:rPr>
        <w:t xml:space="preserve"> can be worked out by using context and sentence structure</w:t>
      </w:r>
      <w:r w:rsidR="00282915">
        <w:rPr>
          <w:rFonts w:eastAsia="Calibri" w:cs="Calibri"/>
          <w:sz w:val="17"/>
          <w:szCs w:val="17"/>
        </w:rPr>
        <w:t>.</w:t>
      </w:r>
      <w:r w:rsidRPr="00703E29">
        <w:rPr>
          <w:rFonts w:eastAsia="Calibri" w:cs="Calibri"/>
          <w:sz w:val="17"/>
          <w:szCs w:val="17"/>
        </w:rPr>
        <w:t xml:space="preserve"> </w:t>
      </w:r>
    </w:p>
    <w:p w14:paraId="00000058" w14:textId="5EFC048B" w:rsidR="00553E77" w:rsidRPr="00AC12DE" w:rsidRDefault="00451855" w:rsidP="00282915">
      <w:pPr>
        <w:pStyle w:val="Heading2"/>
        <w:spacing w:before="0" w:after="120"/>
      </w:pPr>
      <w:r w:rsidRPr="00AC12DE">
        <w:t xml:space="preserve">Connecting with your local </w:t>
      </w:r>
      <w:r w:rsidRPr="006C27E3">
        <w:t>histories</w:t>
      </w:r>
    </w:p>
    <w:p w14:paraId="616C22BB" w14:textId="77777777" w:rsidR="00D75F20" w:rsidRPr="00D75F20" w:rsidRDefault="00D75F20" w:rsidP="00D75F20">
      <w:pPr>
        <w:pBdr>
          <w:top w:val="nil"/>
          <w:left w:val="nil"/>
          <w:bottom w:val="nil"/>
          <w:right w:val="nil"/>
          <w:between w:val="nil"/>
        </w:pBdr>
        <w:tabs>
          <w:tab w:val="left" w:pos="1323"/>
        </w:tabs>
        <w:spacing w:after="120"/>
        <w:rPr>
          <w:rFonts w:eastAsia="Calibri" w:cs="Calibri"/>
          <w:sz w:val="17"/>
          <w:szCs w:val="17"/>
          <w:highlight w:val="white"/>
        </w:rPr>
      </w:pPr>
      <w:r w:rsidRPr="00D75F20">
        <w:rPr>
          <w:rFonts w:eastAsia="Calibri" w:cs="Calibri"/>
          <w:sz w:val="17"/>
          <w:szCs w:val="17"/>
          <w:highlight w:val="white"/>
        </w:rPr>
        <w:t>Explore iwi connections to resources that were useful or valued in your rohe, along with pūrākau and whakataukī that relate to them.</w:t>
      </w:r>
    </w:p>
    <w:p w14:paraId="0C7D41F1" w14:textId="77777777" w:rsidR="00D75F20" w:rsidRPr="00D75F20" w:rsidRDefault="00D75F20" w:rsidP="00D75F20">
      <w:pPr>
        <w:pBdr>
          <w:top w:val="nil"/>
          <w:left w:val="nil"/>
          <w:bottom w:val="nil"/>
          <w:right w:val="nil"/>
          <w:between w:val="nil"/>
        </w:pBdr>
        <w:tabs>
          <w:tab w:val="left" w:pos="1323"/>
        </w:tabs>
        <w:spacing w:after="120"/>
        <w:rPr>
          <w:rFonts w:eastAsia="Calibri" w:cs="Calibri"/>
          <w:sz w:val="17"/>
          <w:szCs w:val="17"/>
          <w:highlight w:val="white"/>
        </w:rPr>
      </w:pPr>
      <w:r w:rsidRPr="00D75F20">
        <w:rPr>
          <w:rFonts w:eastAsia="Calibri" w:cs="Calibri"/>
          <w:sz w:val="17"/>
          <w:szCs w:val="17"/>
          <w:highlight w:val="white"/>
        </w:rPr>
        <w:t>Learn about Treaty settlements in your rohe, including recognition of mana whenua as kaitiaki of different taonga.</w:t>
      </w:r>
    </w:p>
    <w:p w14:paraId="3C578481" w14:textId="7D8E10EA" w:rsidR="00D75F20" w:rsidRPr="00D75F20" w:rsidRDefault="00D75F20" w:rsidP="00D75F20">
      <w:pPr>
        <w:pBdr>
          <w:top w:val="nil"/>
          <w:left w:val="nil"/>
          <w:bottom w:val="nil"/>
          <w:right w:val="nil"/>
          <w:between w:val="nil"/>
        </w:pBdr>
        <w:tabs>
          <w:tab w:val="left" w:pos="1323"/>
        </w:tabs>
        <w:spacing w:after="120"/>
        <w:rPr>
          <w:rFonts w:eastAsia="Calibri" w:cs="Calibri"/>
          <w:sz w:val="17"/>
          <w:szCs w:val="17"/>
          <w:highlight w:val="white"/>
        </w:rPr>
      </w:pPr>
      <w:r w:rsidRPr="00D75F20">
        <w:rPr>
          <w:rFonts w:eastAsia="Calibri" w:cs="Calibri"/>
          <w:sz w:val="17"/>
          <w:szCs w:val="17"/>
          <w:highlight w:val="white"/>
        </w:rPr>
        <w:t xml:space="preserve">For guidance on exploring the Māori history of your rohe, see pages 3–4 of </w:t>
      </w:r>
      <w:hyperlink r:id="rId46" w:history="1">
        <w:r w:rsidRPr="00D75F20">
          <w:rPr>
            <w:rStyle w:val="Hyperlink"/>
            <w:rFonts w:eastAsia="Calibri" w:cs="Calibri"/>
            <w:highlight w:val="white"/>
          </w:rPr>
          <w:t>Te Takanga o te Wā – Māori History Guidelines for Years 1–8</w:t>
        </w:r>
      </w:hyperlink>
      <w:r w:rsidRPr="00D75F20">
        <w:rPr>
          <w:rFonts w:eastAsia="Calibri" w:cs="Calibri"/>
          <w:sz w:val="17"/>
          <w:szCs w:val="17"/>
          <w:highlight w:val="white"/>
        </w:rPr>
        <w:t xml:space="preserve"> and </w:t>
      </w:r>
      <w:hyperlink r:id="rId47" w:history="1">
        <w:r w:rsidRPr="00D75F20">
          <w:rPr>
            <w:rStyle w:val="Hyperlink"/>
            <w:rFonts w:eastAsia="Calibri" w:cs="Calibri"/>
            <w:highlight w:val="white"/>
          </w:rPr>
          <w:t>ANZH Leading Local Curriculum Guide – Part 1.</w:t>
        </w:r>
      </w:hyperlink>
    </w:p>
    <w:p w14:paraId="0000005A" w14:textId="7029DF0E" w:rsidR="00553E77" w:rsidRPr="0032670A" w:rsidRDefault="009F55BD" w:rsidP="00605E17">
      <w:pPr>
        <w:pStyle w:val="Heading3"/>
      </w:pPr>
      <w:r w:rsidRPr="00141DB2">
        <w:t>Background</w:t>
      </w:r>
      <w:r w:rsidRPr="0032670A">
        <w:t xml:space="preserve"> information</w:t>
      </w:r>
      <w:r w:rsidR="004F7318">
        <w:t xml:space="preserve"> </w:t>
      </w:r>
      <w:r w:rsidRPr="0032670A">
        <w:t>for kaiako</w:t>
      </w:r>
    </w:p>
    <w:p w14:paraId="5003565E" w14:textId="04B8A5EF" w:rsidR="00495FF2" w:rsidRPr="00495FF2" w:rsidRDefault="00282915" w:rsidP="005C5EF1">
      <w:pPr>
        <w:pStyle w:val="TSMtextbullets"/>
      </w:pPr>
      <w:r>
        <w:rPr>
          <w:rFonts w:eastAsia="Calibri"/>
          <w:szCs w:val="17"/>
        </w:rPr>
        <w:t>L</w:t>
      </w:r>
      <w:r w:rsidR="00495FF2" w:rsidRPr="00495FF2">
        <w:rPr>
          <w:rFonts w:eastAsia="Calibri"/>
          <w:szCs w:val="17"/>
        </w:rPr>
        <w:t xml:space="preserve">earn more about </w:t>
      </w:r>
      <w:hyperlink r:id="rId48" w:history="1">
        <w:r w:rsidR="00495FF2" w:rsidRPr="007A1AAC">
          <w:rPr>
            <w:rStyle w:val="Hyperlink"/>
            <w:rFonts w:eastAsia="Calibri"/>
          </w:rPr>
          <w:t xml:space="preserve">Ngāi </w:t>
        </w:r>
        <w:r w:rsidRPr="007A1AAC">
          <w:rPr>
            <w:rStyle w:val="Hyperlink"/>
            <w:rFonts w:eastAsia="Calibri"/>
          </w:rPr>
          <w:t>Tahu</w:t>
        </w:r>
      </w:hyperlink>
      <w:r w:rsidR="00D72C6F">
        <w:rPr>
          <w:rFonts w:eastAsia="Calibri"/>
          <w:szCs w:val="17"/>
        </w:rPr>
        <w:t xml:space="preserve">, </w:t>
      </w:r>
      <w:r w:rsidR="00495FF2" w:rsidRPr="007A1AAC">
        <w:t xml:space="preserve">the </w:t>
      </w:r>
      <w:hyperlink r:id="rId49" w:history="1">
        <w:r w:rsidR="00495FF2" w:rsidRPr="00D72C6F">
          <w:rPr>
            <w:rStyle w:val="Hyperlink"/>
            <w:szCs w:val="18"/>
          </w:rPr>
          <w:t>return of ownership of pounamu</w:t>
        </w:r>
      </w:hyperlink>
      <w:r w:rsidR="00D72C6F">
        <w:t>,</w:t>
      </w:r>
      <w:r w:rsidR="00495FF2" w:rsidRPr="007A1AAC">
        <w:t xml:space="preserve"> </w:t>
      </w:r>
      <w:r w:rsidR="00D72C6F">
        <w:t>and</w:t>
      </w:r>
      <w:r w:rsidR="00495FF2" w:rsidRPr="007A1AAC">
        <w:t xml:space="preserve"> the</w:t>
      </w:r>
      <w:r w:rsidR="007A1AAC">
        <w:t xml:space="preserve"> </w:t>
      </w:r>
      <w:hyperlink r:id="rId50" w:history="1">
        <w:r w:rsidR="007A1AAC" w:rsidRPr="007A1AAC">
          <w:rPr>
            <w:rStyle w:val="Hyperlink"/>
            <w:szCs w:val="18"/>
          </w:rPr>
          <w:t>Ngai Tahu Pounamu Management Plan</w:t>
        </w:r>
      </w:hyperlink>
      <w:r w:rsidR="007A1AAC">
        <w:t xml:space="preserve">. </w:t>
      </w:r>
    </w:p>
    <w:p w14:paraId="2B152885" w14:textId="580A4139" w:rsidR="00495FF2" w:rsidRPr="00495FF2" w:rsidRDefault="00000000" w:rsidP="005C5EF1">
      <w:pPr>
        <w:pStyle w:val="TSMtextbullets"/>
      </w:pPr>
      <w:hyperlink r:id="rId51">
        <w:r w:rsidR="00495FF2" w:rsidRPr="00537263">
          <w:rPr>
            <w:rStyle w:val="Hyperlink"/>
          </w:rPr>
          <w:t>Te Ara</w:t>
        </w:r>
      </w:hyperlink>
      <w:r w:rsidR="00495FF2" w:rsidRPr="00495FF2">
        <w:t xml:space="preserve"> provides a summary of Ngāi Tahu tribal affiliations and migration to Te Waipounamu.</w:t>
      </w:r>
    </w:p>
    <w:p w14:paraId="65C03E05" w14:textId="7A1E4ED3" w:rsidR="00495FF2" w:rsidRPr="00495FF2" w:rsidRDefault="00000000" w:rsidP="005C5EF1">
      <w:pPr>
        <w:pStyle w:val="TSMtextbullets"/>
      </w:pPr>
      <w:hyperlink r:id="rId52">
        <w:r w:rsidR="00495FF2" w:rsidRPr="00537263">
          <w:rPr>
            <w:rStyle w:val="Hyperlink"/>
          </w:rPr>
          <w:t>Pounamu – Jade or Greenstone</w:t>
        </w:r>
        <w:r w:rsidR="00495FF2" w:rsidRPr="00495FF2">
          <w:rPr>
            <w:color w:val="0070C0"/>
          </w:rPr>
          <w:t xml:space="preserve"> </w:t>
        </w:r>
      </w:hyperlink>
      <w:hyperlink r:id="rId53">
        <w:r w:rsidR="00495FF2" w:rsidRPr="00495FF2">
          <w:t>–</w:t>
        </w:r>
      </w:hyperlink>
      <w:hyperlink r:id="rId54">
        <w:r w:rsidR="00495FF2" w:rsidRPr="00495FF2">
          <w:t xml:space="preserve"> </w:t>
        </w:r>
      </w:hyperlink>
      <w:hyperlink r:id="rId55">
        <w:r w:rsidR="00495FF2" w:rsidRPr="00495FF2">
          <w:t>Te Ara Encyclopedia of New Zealand</w:t>
        </w:r>
      </w:hyperlink>
    </w:p>
    <w:p w14:paraId="3630A058" w14:textId="77777777" w:rsidR="00611FF8" w:rsidRPr="00611FF8" w:rsidRDefault="00000000" w:rsidP="005C5EF1">
      <w:pPr>
        <w:pStyle w:val="TSMtextbullets"/>
        <w:rPr>
          <w:rStyle w:val="Hyperlink-TSM"/>
          <w:u w:val="none"/>
        </w:rPr>
      </w:pPr>
      <w:hyperlink r:id="rId56">
        <w:r w:rsidR="00495FF2" w:rsidRPr="00611FF8">
          <w:rPr>
            <w:rStyle w:val="Hyperlink"/>
            <w:u w:val="none"/>
          </w:rPr>
          <w:t>Poutini: A Guardian Taniwha</w:t>
        </w:r>
        <w:r w:rsidR="00495FF2" w:rsidRPr="000A10D4">
          <w:t xml:space="preserve"> </w:t>
        </w:r>
      </w:hyperlink>
      <w:hyperlink r:id="rId57">
        <w:r w:rsidR="00495FF2" w:rsidRPr="00611FF8">
          <w:rPr>
            <w:rStyle w:val="Hyperlink-TSM"/>
            <w:szCs w:val="17"/>
            <w:u w:val="none"/>
          </w:rPr>
          <w:t xml:space="preserve">– </w:t>
        </w:r>
        <w:r w:rsidR="00495FF2" w:rsidRPr="00611FF8">
          <w:rPr>
            <w:rStyle w:val="Hyperlink-TSM"/>
            <w:szCs w:val="17"/>
          </w:rPr>
          <w:t>Toitū Te Whenua Land Information New Zealand</w:t>
        </w:r>
      </w:hyperlink>
    </w:p>
    <w:p w14:paraId="327A60EF" w14:textId="02B21B61" w:rsidR="0026580A" w:rsidRPr="00080524" w:rsidRDefault="00D9658C" w:rsidP="005C5EF1">
      <w:pPr>
        <w:pStyle w:val="TSMtextbullets"/>
      </w:pPr>
      <w:r w:rsidRPr="00080524">
        <w:t xml:space="preserve">This episode of RNZ’s Aotearoa History show, </w:t>
      </w:r>
      <w:hyperlink r:id="rId58" w:history="1">
        <w:r w:rsidR="00611FF8" w:rsidRPr="00080524">
          <w:rPr>
            <w:rStyle w:val="Hyperlink"/>
            <w:szCs w:val="18"/>
          </w:rPr>
          <w:t>Māori: The First 500 years</w:t>
        </w:r>
      </w:hyperlink>
      <w:r w:rsidRPr="00080524">
        <w:rPr>
          <w:rStyle w:val="Hyperlink-TSM"/>
          <w:u w:val="none"/>
        </w:rPr>
        <w:t>,</w:t>
      </w:r>
      <w:r w:rsidR="00611FF8" w:rsidRPr="00080524">
        <w:rPr>
          <w:rStyle w:val="Hyperlink-TSM"/>
          <w:u w:val="none"/>
        </w:rPr>
        <w:t xml:space="preserve"> </w:t>
      </w:r>
      <w:r w:rsidR="007046AC" w:rsidRPr="00080524">
        <w:t>provides supporting information about pounamu as a symbol of mana.</w:t>
      </w:r>
    </w:p>
    <w:p w14:paraId="7C081C53" w14:textId="77777777" w:rsidR="007046AC" w:rsidRDefault="007046AC" w:rsidP="00D73376"/>
    <w:p w14:paraId="7306A039" w14:textId="77777777" w:rsidR="00D73376" w:rsidRDefault="00D73376" w:rsidP="00D73376"/>
    <w:p w14:paraId="18552178" w14:textId="77777777" w:rsidR="00B16175" w:rsidRPr="00B16175" w:rsidRDefault="00B16175" w:rsidP="00D73376"/>
    <w:p w14:paraId="00000060" w14:textId="65D91FD9" w:rsidR="00553E77" w:rsidRPr="00AA4BF2" w:rsidRDefault="002704C0" w:rsidP="00B16175">
      <w:pPr>
        <w:pStyle w:val="Heading3noparaspace"/>
        <w:rPr>
          <w:rFonts w:eastAsia="Arial"/>
          <w:color w:val="333333"/>
          <w:sz w:val="21"/>
          <w:szCs w:val="21"/>
          <w:highlight w:val="white"/>
        </w:rPr>
      </w:pPr>
      <w:r>
        <w:t>Related text</w:t>
      </w:r>
    </w:p>
    <w:p w14:paraId="65E1C015" w14:textId="5DFAA9DA" w:rsidR="00B80421" w:rsidRDefault="00B80421" w:rsidP="005C5EF1">
      <w:pPr>
        <w:pStyle w:val="TSMtextbullets"/>
      </w:pPr>
      <w:r w:rsidRPr="00537263">
        <w:rPr>
          <w:rStyle w:val="Hyperlink"/>
        </w:rPr>
        <w:t>“</w:t>
      </w:r>
      <w:hyperlink r:id="rId59">
        <w:r w:rsidRPr="00537263">
          <w:rPr>
            <w:rStyle w:val="Hyperlink"/>
          </w:rPr>
          <w:t>Keeping Promises: The Treaty Settlement Process</w:t>
        </w:r>
      </w:hyperlink>
      <w:r w:rsidRPr="00537263">
        <w:rPr>
          <w:rStyle w:val="Hyperlink"/>
        </w:rPr>
        <w:t>”</w:t>
      </w:r>
      <w:r w:rsidRPr="00B80421">
        <w:t xml:space="preserve"> </w:t>
      </w:r>
      <w:r w:rsidR="00216726">
        <w:t>–</w:t>
      </w:r>
      <w:r w:rsidRPr="00B80421">
        <w:t xml:space="preserve"> </w:t>
      </w:r>
      <w:r w:rsidRPr="00B80421">
        <w:rPr>
          <w:i/>
        </w:rPr>
        <w:t>School Journal</w:t>
      </w:r>
      <w:r w:rsidRPr="00B80421">
        <w:t xml:space="preserve"> Level 4, November 2017</w:t>
      </w:r>
    </w:p>
    <w:p w14:paraId="6204DBBC" w14:textId="77777777" w:rsidR="00B667CC" w:rsidRPr="005E6032" w:rsidRDefault="00B667CC" w:rsidP="007046AC">
      <w:pPr>
        <w:pStyle w:val="Heading2"/>
      </w:pPr>
      <w:r w:rsidRPr="005E6032">
        <w:t xml:space="preserve">Big </w:t>
      </w:r>
      <w:r w:rsidRPr="007046AC">
        <w:t>ideas</w:t>
      </w:r>
    </w:p>
    <w:p w14:paraId="322E3673" w14:textId="5671B32A" w:rsidR="00701267" w:rsidRDefault="00701267" w:rsidP="00D24C46">
      <w:pPr>
        <w:pStyle w:val="TSMTxt"/>
      </w:pPr>
      <w:r w:rsidRPr="00B15842">
        <w:t xml:space="preserve">The following activities all support understanding the four big ideas: Māori history, colonisation and settlement, the use of power, and </w:t>
      </w:r>
      <w:r w:rsidRPr="003A23A3">
        <w:t>relationships</w:t>
      </w:r>
      <w:r w:rsidR="003A23A3" w:rsidRPr="003A23A3">
        <w:t>.</w:t>
      </w:r>
      <w:r w:rsidRPr="003A23A3">
        <w:t xml:space="preserve"> </w:t>
      </w:r>
      <w:r w:rsidR="003A23A3" w:rsidRPr="003A23A3">
        <w:t>F</w:t>
      </w:r>
      <w:r w:rsidRPr="003A23A3">
        <w:t>or example:</w:t>
      </w:r>
    </w:p>
    <w:p w14:paraId="304BF996" w14:textId="4DA4E42A" w:rsidR="001D6997" w:rsidRDefault="00F964A0" w:rsidP="00D24C46">
      <w:pPr>
        <w:pStyle w:val="TSMtextbullets"/>
      </w:pPr>
      <w:r>
        <w:t xml:space="preserve">Pounamu was </w:t>
      </w:r>
      <w:r w:rsidR="00C24C79">
        <w:t>a driving force</w:t>
      </w:r>
      <w:r>
        <w:t xml:space="preserve"> of </w:t>
      </w:r>
      <w:r w:rsidR="00CD74E2">
        <w:t>a sophisticated</w:t>
      </w:r>
      <w:r>
        <w:t xml:space="preserve"> pre-European Māori economy</w:t>
      </w:r>
      <w:r w:rsidR="00696D7E">
        <w:t xml:space="preserve"> and was exchanged for </w:t>
      </w:r>
      <w:r w:rsidR="00797CE4">
        <w:t xml:space="preserve">a range of goods and services. </w:t>
      </w:r>
    </w:p>
    <w:p w14:paraId="3D56C288" w14:textId="36AED5FE" w:rsidR="00836396" w:rsidRPr="002C381C" w:rsidRDefault="00836396" w:rsidP="00D24C46">
      <w:pPr>
        <w:pStyle w:val="TSMtextbullets"/>
      </w:pPr>
      <w:r>
        <w:t>The trade and gifting of pounamu taonga was a basis for long-lasting social connections between iwi and hap</w:t>
      </w:r>
      <w:r w:rsidR="00762727">
        <w:t>ū</w:t>
      </w:r>
      <w:r>
        <w:t>.</w:t>
      </w:r>
    </w:p>
    <w:p w14:paraId="7C6B73E2" w14:textId="257D5DD5" w:rsidR="00F32717" w:rsidRDefault="001E4DC5" w:rsidP="00D24C46">
      <w:pPr>
        <w:pStyle w:val="TSMtextbullets"/>
      </w:pPr>
      <w:r>
        <w:t>Pūrākau</w:t>
      </w:r>
      <w:r w:rsidR="00656868">
        <w:t xml:space="preserve"> are </w:t>
      </w:r>
      <w:r w:rsidR="00BD1F63">
        <w:t>one</w:t>
      </w:r>
      <w:r w:rsidR="00656868">
        <w:t xml:space="preserve"> way</w:t>
      </w:r>
      <w:r w:rsidR="004F2018">
        <w:t xml:space="preserve"> that</w:t>
      </w:r>
      <w:r w:rsidR="00656868">
        <w:t xml:space="preserve"> the significance of pounamu for Ngāi Tahu and</w:t>
      </w:r>
      <w:r w:rsidR="00D35AA5">
        <w:t xml:space="preserve"> </w:t>
      </w:r>
      <w:r w:rsidR="00211A32">
        <w:t>other iwi and hapū</w:t>
      </w:r>
      <w:r w:rsidR="00D35AA5">
        <w:t xml:space="preserve"> is expressed. </w:t>
      </w:r>
      <w:r w:rsidR="002576BE">
        <w:t>Taonga p</w:t>
      </w:r>
      <w:r w:rsidR="0091627E">
        <w:t xml:space="preserve">ounamu </w:t>
      </w:r>
      <w:r w:rsidR="002576BE">
        <w:t>can</w:t>
      </w:r>
      <w:r w:rsidR="00AA12F4">
        <w:t xml:space="preserve"> carry</w:t>
      </w:r>
      <w:r w:rsidR="00A931B6">
        <w:t xml:space="preserve"> </w:t>
      </w:r>
      <w:r w:rsidR="00AA12F4">
        <w:t>stories of important tūpuna and relationships between iwi and hapū.</w:t>
      </w:r>
    </w:p>
    <w:p w14:paraId="41090AD0" w14:textId="0C0296F2" w:rsidR="00681090" w:rsidRDefault="00184D5B" w:rsidP="00D24C46">
      <w:pPr>
        <w:pStyle w:val="TSMtextbullets"/>
      </w:pPr>
      <w:r>
        <w:t>The Crown’s purchase of</w:t>
      </w:r>
      <w:r w:rsidR="004D0C06">
        <w:t xml:space="preserve"> much of Te Waipounamu</w:t>
      </w:r>
      <w:r w:rsidR="005C0CA9">
        <w:t xml:space="preserve"> from Ngāi Tahu</w:t>
      </w:r>
      <w:r w:rsidR="00F3692E">
        <w:t>,</w:t>
      </w:r>
      <w:r>
        <w:t xml:space="preserve"> and</w:t>
      </w:r>
      <w:r w:rsidR="002576BE">
        <w:t xml:space="preserve"> </w:t>
      </w:r>
      <w:r w:rsidR="00C86B38">
        <w:t xml:space="preserve">the </w:t>
      </w:r>
      <w:r w:rsidR="002576BE">
        <w:t>resulting</w:t>
      </w:r>
      <w:r w:rsidR="005C0CA9">
        <w:t xml:space="preserve"> loss of </w:t>
      </w:r>
      <w:r w:rsidR="00E659E2">
        <w:t xml:space="preserve">Ngāi Tahu </w:t>
      </w:r>
      <w:r w:rsidR="005C0CA9">
        <w:t>access to</w:t>
      </w:r>
      <w:r w:rsidR="00E659E2">
        <w:t xml:space="preserve"> and kaitiakitanga of</w:t>
      </w:r>
      <w:r w:rsidR="005C0CA9">
        <w:t xml:space="preserve"> pounamu</w:t>
      </w:r>
      <w:r w:rsidR="00F3692E">
        <w:t>,</w:t>
      </w:r>
      <w:r w:rsidR="004D0C06">
        <w:t xml:space="preserve"> had huge economic and cultural consequences for </w:t>
      </w:r>
      <w:r w:rsidR="005C0CA9">
        <w:t>the iwi and its mana.</w:t>
      </w:r>
    </w:p>
    <w:p w14:paraId="204C7C03" w14:textId="218243C5" w:rsidR="005F5FA3" w:rsidRDefault="005F5FA3" w:rsidP="00D24C46">
      <w:pPr>
        <w:pStyle w:val="TSMtextbullets"/>
      </w:pPr>
      <w:r>
        <w:t xml:space="preserve">The return of pounamu to Ngāi Tahu via </w:t>
      </w:r>
      <w:r w:rsidR="004C540A">
        <w:t xml:space="preserve">the </w:t>
      </w:r>
      <w:r w:rsidR="00D642AC">
        <w:t xml:space="preserve">Treaty settlement process </w:t>
      </w:r>
      <w:r w:rsidR="000D33F7">
        <w:t>has helped to restore the mana and the cultural and economic independence of the iwi.</w:t>
      </w:r>
    </w:p>
    <w:p w14:paraId="47F1C572" w14:textId="77777777" w:rsidR="008906E5" w:rsidRDefault="008906E5">
      <w:pPr>
        <w:spacing w:before="0" w:line="240" w:lineRule="auto"/>
        <w:rPr>
          <w:b/>
          <w:bCs/>
          <w:color w:val="003450"/>
          <w:spacing w:val="-3"/>
          <w:position w:val="1"/>
          <w:sz w:val="36"/>
          <w:szCs w:val="30"/>
        </w:rPr>
      </w:pPr>
      <w:r>
        <w:br w:type="page"/>
      </w:r>
    </w:p>
    <w:p w14:paraId="00000065" w14:textId="3A9D8485" w:rsidR="00553E77" w:rsidRPr="0032670A" w:rsidRDefault="009F55BD" w:rsidP="008906E5">
      <w:pPr>
        <w:pStyle w:val="Heading2"/>
        <w:spacing w:before="0" w:after="120"/>
        <w:rPr>
          <w:rFonts w:ascii="Source Sans Pro" w:eastAsia="Source Sans Pro" w:hAnsi="Source Sans Pro" w:cs="Source Sans Pro"/>
        </w:rPr>
      </w:pPr>
      <w:r w:rsidRPr="00DD47B4">
        <w:lastRenderedPageBreak/>
        <w:t>Activities</w:t>
      </w:r>
    </w:p>
    <w:p w14:paraId="5BA73406" w14:textId="77777777" w:rsidR="00B133A2" w:rsidRPr="00CB1CBB" w:rsidRDefault="00B133A2" w:rsidP="004B4A2D">
      <w:pPr>
        <w:pStyle w:val="Heading3"/>
      </w:pPr>
      <w:r w:rsidRPr="00CB1CBB">
        <w:t>The origins of pounamu</w:t>
      </w:r>
    </w:p>
    <w:p w14:paraId="3883A837" w14:textId="77777777" w:rsidR="00B133A2" w:rsidRPr="00DF2BCA" w:rsidRDefault="00B133A2" w:rsidP="00A81D6B">
      <w:pPr>
        <w:rPr>
          <w:b/>
          <w:sz w:val="17"/>
          <w:szCs w:val="17"/>
        </w:rPr>
      </w:pPr>
      <w:r w:rsidRPr="00DF2BCA">
        <w:rPr>
          <w:sz w:val="17"/>
          <w:szCs w:val="17"/>
        </w:rPr>
        <w:t>In this activity, ākonga use a pūrākau about the origins of pounamu as a historical source to build knowledge about ways that Māori expressed their connections to places by naming the land and its features.</w:t>
      </w:r>
    </w:p>
    <w:p w14:paraId="2DD91E3F" w14:textId="77777777" w:rsidR="00B133A2" w:rsidRPr="00DF2BCA" w:rsidRDefault="00B133A2" w:rsidP="00A81D6B">
      <w:pPr>
        <w:rPr>
          <w:sz w:val="17"/>
          <w:szCs w:val="17"/>
        </w:rPr>
      </w:pPr>
      <w:r w:rsidRPr="00DF2BCA">
        <w:rPr>
          <w:sz w:val="17"/>
          <w:szCs w:val="17"/>
        </w:rPr>
        <w:t xml:space="preserve">Display the first page of the article, explaining that the article is about the trading of pounamu. Point out that the writer of the article is from Ngāi Tahu and, if ākonga are not familiar with this iwi, explain that the </w:t>
      </w:r>
      <w:hyperlink r:id="rId60">
        <w:r w:rsidRPr="00DF2BCA">
          <w:rPr>
            <w:sz w:val="17"/>
            <w:szCs w:val="17"/>
            <w:u w:val="single"/>
          </w:rPr>
          <w:t>whenua of Ngāi Tahu covers much of Te Waipounamu (the South Island)</w:t>
        </w:r>
      </w:hyperlink>
      <w:r w:rsidRPr="00DF2BCA">
        <w:rPr>
          <w:sz w:val="17"/>
          <w:szCs w:val="17"/>
        </w:rPr>
        <w:t xml:space="preserve"> and is the country’s largest tribal territory. </w:t>
      </w:r>
    </w:p>
    <w:p w14:paraId="7D6A2FAC" w14:textId="04CEAB5A" w:rsidR="00B133A2" w:rsidRPr="00DF2BCA" w:rsidRDefault="00B133A2" w:rsidP="00A81D6B">
      <w:pPr>
        <w:rPr>
          <w:sz w:val="17"/>
          <w:szCs w:val="17"/>
        </w:rPr>
      </w:pPr>
      <w:r w:rsidRPr="00DF2BCA">
        <w:rPr>
          <w:sz w:val="17"/>
          <w:szCs w:val="17"/>
        </w:rPr>
        <w:t xml:space="preserve">Have ākonga work in pairs or small groups to brainstorm what they already know about pounamu, for example, its uses, where it is found, whakataukī related to it, and why it holds a special place in Ngāi Tahu and Māori culture. </w:t>
      </w:r>
    </w:p>
    <w:p w14:paraId="6DB3E30D" w14:textId="77777777" w:rsidR="00B133A2" w:rsidRPr="00CB1CBB" w:rsidRDefault="00B133A2" w:rsidP="00A81D6B">
      <w:pPr>
        <w:spacing w:after="120"/>
        <w:rPr>
          <w:rFonts w:eastAsia="Arial"/>
          <w:sz w:val="17"/>
          <w:szCs w:val="17"/>
        </w:rPr>
      </w:pPr>
      <w:r w:rsidRPr="00CB1CBB">
        <w:rPr>
          <w:rFonts w:eastAsia="Arial"/>
          <w:sz w:val="17"/>
          <w:szCs w:val="17"/>
        </w:rPr>
        <w:t>Read the story of the taniwha Poutini and ask ākonga to think-pair-share why the article begins with this pūrākau, for example:</w:t>
      </w:r>
    </w:p>
    <w:p w14:paraId="291A5672" w14:textId="77777777" w:rsidR="00B133A2" w:rsidRPr="00E653EB" w:rsidRDefault="00B133A2" w:rsidP="00A81D6B">
      <w:pPr>
        <w:pStyle w:val="TSMtextbullets"/>
      </w:pPr>
      <w:r w:rsidRPr="00E653EB">
        <w:t>What role do you think this pūrākau plays in the article?</w:t>
      </w:r>
    </w:p>
    <w:p w14:paraId="72731C77" w14:textId="77777777" w:rsidR="00B133A2" w:rsidRPr="00E653EB" w:rsidRDefault="00B133A2" w:rsidP="00A81D6B">
      <w:pPr>
        <w:pStyle w:val="TSMtextbullets"/>
      </w:pPr>
      <w:r w:rsidRPr="00E653EB">
        <w:t>What connections does the pūrākau make between ngā atua, humans, and the natural world?</w:t>
      </w:r>
    </w:p>
    <w:p w14:paraId="45180541" w14:textId="77777777" w:rsidR="00B133A2" w:rsidRPr="00E653EB" w:rsidRDefault="00B133A2" w:rsidP="00A81D6B">
      <w:pPr>
        <w:pStyle w:val="TSMtextbullets"/>
      </w:pPr>
      <w:r w:rsidRPr="00E653EB">
        <w:t>How does the pūrākau show that pounamu is a highly valued stone?</w:t>
      </w:r>
    </w:p>
    <w:p w14:paraId="458E6A8D" w14:textId="77777777" w:rsidR="00B133A2" w:rsidRPr="00CB1CBB" w:rsidRDefault="00B133A2" w:rsidP="00A81D6B">
      <w:pPr>
        <w:pStyle w:val="TSMtextbullets"/>
      </w:pPr>
      <w:r w:rsidRPr="00E653EB">
        <w:t>Why might there be different interpretations of this pūrākau</w:t>
      </w:r>
      <w:r w:rsidRPr="00CB1CBB">
        <w:t>?</w:t>
      </w:r>
    </w:p>
    <w:p w14:paraId="039A7832" w14:textId="53CCECF1" w:rsidR="00B133A2" w:rsidRPr="00B133A2" w:rsidRDefault="00B133A2" w:rsidP="00A81D6B">
      <w:pPr>
        <w:rPr>
          <w:sz w:val="17"/>
          <w:szCs w:val="17"/>
        </w:rPr>
      </w:pPr>
      <w:r w:rsidRPr="00B133A2">
        <w:rPr>
          <w:sz w:val="17"/>
          <w:szCs w:val="17"/>
        </w:rPr>
        <w:t xml:space="preserve">Locate each of the places mentioned in the pūrākau on a map of Aotearoa. Explain that the Ngāi Tahu name for the West Coast is Te Tai o Poutini and that the tangata whenua of the West Coast are called Poutini Ngāi Tahu. See page </w:t>
      </w:r>
      <w:r w:rsidR="00D47446">
        <w:rPr>
          <w:sz w:val="17"/>
          <w:szCs w:val="17"/>
        </w:rPr>
        <w:t>7</w:t>
      </w:r>
      <w:r w:rsidR="00C86B38" w:rsidRPr="00B133A2">
        <w:rPr>
          <w:sz w:val="17"/>
          <w:szCs w:val="17"/>
        </w:rPr>
        <w:t xml:space="preserve"> </w:t>
      </w:r>
      <w:r w:rsidRPr="00B133A2">
        <w:rPr>
          <w:sz w:val="17"/>
          <w:szCs w:val="17"/>
        </w:rPr>
        <w:t>of this TSM for another activity related to names in the Poutini pūrākau.</w:t>
      </w:r>
    </w:p>
    <w:p w14:paraId="5801C8E4" w14:textId="54089D80" w:rsidR="00B133A2" w:rsidRPr="00B133A2" w:rsidRDefault="00B133A2" w:rsidP="00A81D6B">
      <w:pPr>
        <w:rPr>
          <w:sz w:val="17"/>
          <w:szCs w:val="17"/>
        </w:rPr>
      </w:pPr>
      <w:r w:rsidRPr="00B133A2">
        <w:rPr>
          <w:sz w:val="17"/>
          <w:szCs w:val="17"/>
        </w:rPr>
        <w:t xml:space="preserve">Use the He Tohu video </w:t>
      </w:r>
      <w:hyperlink r:id="rId61">
        <w:r w:rsidRPr="00E653EB">
          <w:rPr>
            <w:sz w:val="17"/>
            <w:szCs w:val="17"/>
            <w:u w:val="single"/>
          </w:rPr>
          <w:t>He Whenua Rangatira</w:t>
        </w:r>
      </w:hyperlink>
      <w:r w:rsidRPr="00B133A2">
        <w:rPr>
          <w:sz w:val="17"/>
          <w:szCs w:val="17"/>
        </w:rPr>
        <w:t xml:space="preserve"> to </w:t>
      </w:r>
      <w:r w:rsidR="00C86B38">
        <w:rPr>
          <w:sz w:val="17"/>
          <w:szCs w:val="17"/>
        </w:rPr>
        <w:t>show</w:t>
      </w:r>
      <w:r w:rsidR="00C86B38" w:rsidRPr="00B133A2">
        <w:rPr>
          <w:sz w:val="17"/>
          <w:szCs w:val="17"/>
        </w:rPr>
        <w:t xml:space="preserve"> </w:t>
      </w:r>
      <w:r w:rsidRPr="00B133A2">
        <w:rPr>
          <w:sz w:val="17"/>
          <w:szCs w:val="17"/>
        </w:rPr>
        <w:t xml:space="preserve">that Ngāi Tahu migrated from the East Coast of Te Ika a Māui to Te Waipounamu, making connections with the journey Tamaāhua made from Tūhua to the Arahura river. Note that the migrations of Ngāti Whairaki (an iwi mentioned on page 5 of the article) are also depicted on this map using the label Ngāti Whairangi.     </w:t>
      </w:r>
    </w:p>
    <w:p w14:paraId="5784AB8B" w14:textId="77777777" w:rsidR="00B133A2" w:rsidRPr="007D66B0" w:rsidRDefault="00B133A2" w:rsidP="007D66B0">
      <w:pPr>
        <w:spacing w:before="0"/>
        <w:rPr>
          <w:sz w:val="17"/>
          <w:szCs w:val="17"/>
        </w:rPr>
      </w:pPr>
      <w:r w:rsidRPr="007D66B0">
        <w:rPr>
          <w:sz w:val="17"/>
          <w:szCs w:val="17"/>
        </w:rPr>
        <w:t>Have ākonga work together to create a comic-style illustration of the pūrākau to display on the classroom wall. Encourage them to include a map that shows where pounamu is found.</w:t>
      </w:r>
    </w:p>
    <w:tbl>
      <w:tblPr>
        <w:tblStyle w:val="TableGrid"/>
        <w:tblpPr w:leftFromText="181" w:rightFromText="181" w:bottomFromText="284" w:horzAnchor="margin" w:tblpYSpec="top"/>
        <w:tblOverlap w:val="never"/>
        <w:tblW w:w="16018" w:type="dxa"/>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8064A2" w:themeFill="accent4"/>
        <w:tblCellMar>
          <w:bottom w:w="113" w:type="dxa"/>
        </w:tblCellMar>
        <w:tblLook w:val="04A0" w:firstRow="1" w:lastRow="0" w:firstColumn="1" w:lastColumn="0" w:noHBand="0" w:noVBand="1"/>
      </w:tblPr>
      <w:tblGrid>
        <w:gridCol w:w="16018"/>
      </w:tblGrid>
      <w:tr w:rsidR="00C57E35" w:rsidRPr="00CC51C4" w14:paraId="19E31895" w14:textId="77777777" w:rsidTr="007125AE">
        <w:trPr>
          <w:trHeight w:val="570"/>
        </w:trPr>
        <w:tc>
          <w:tcPr>
            <w:tcW w:w="16018" w:type="dxa"/>
            <w:shd w:val="clear" w:color="auto" w:fill="A256AA"/>
          </w:tcPr>
          <w:p w14:paraId="6677B838" w14:textId="52783F8F" w:rsidR="00C57E35" w:rsidRPr="00CC51C4" w:rsidRDefault="0071178C" w:rsidP="007125AE">
            <w:pPr>
              <w:pStyle w:val="Heading2A"/>
              <w:spacing w:before="120"/>
            </w:pPr>
            <w:r w:rsidRPr="0071178C">
              <w:rPr>
                <w:sz w:val="36"/>
                <w:szCs w:val="36"/>
              </w:rPr>
              <w:t>Trading Taonga: The Story of Pounamu</w:t>
            </w:r>
            <w:r w:rsidR="00C57E35" w:rsidRPr="00CC51C4">
              <w:t xml:space="preserve"> </w:t>
            </w:r>
          </w:p>
        </w:tc>
      </w:tr>
    </w:tbl>
    <w:p w14:paraId="6DAA0708" w14:textId="77777777" w:rsidR="00D35E18" w:rsidRPr="00CB1CBB" w:rsidRDefault="00D35E18" w:rsidP="00D35E18">
      <w:pPr>
        <w:pStyle w:val="Heading3"/>
        <w:rPr>
          <w:color w:val="000000"/>
        </w:rPr>
      </w:pPr>
      <w:r w:rsidRPr="00CB1CBB">
        <w:t>The value and mana of pounamu</w:t>
      </w:r>
    </w:p>
    <w:p w14:paraId="2EDCB378" w14:textId="77777777" w:rsidR="00D35E18" w:rsidRPr="00CB1CBB" w:rsidRDefault="00D35E18" w:rsidP="00D35E18">
      <w:pPr>
        <w:spacing w:before="80" w:after="80"/>
        <w:rPr>
          <w:rFonts w:eastAsia="Arial"/>
          <w:iCs/>
          <w:sz w:val="17"/>
          <w:szCs w:val="17"/>
        </w:rPr>
      </w:pPr>
      <w:r w:rsidRPr="00CB1CBB">
        <w:rPr>
          <w:rFonts w:eastAsia="Arial"/>
          <w:iCs/>
          <w:sz w:val="17"/>
          <w:szCs w:val="17"/>
        </w:rPr>
        <w:t>In this activity, ākonga identify continuity and change in terms of the ways pounamu has been used and valued over time.</w:t>
      </w:r>
    </w:p>
    <w:p w14:paraId="63DDDC48" w14:textId="77777777" w:rsidR="00D35E18" w:rsidRPr="00CB1CBB" w:rsidRDefault="00D35E18" w:rsidP="00D35E18">
      <w:pPr>
        <w:spacing w:before="80" w:after="80"/>
        <w:rPr>
          <w:rFonts w:eastAsia="Arial"/>
          <w:sz w:val="17"/>
          <w:szCs w:val="17"/>
        </w:rPr>
      </w:pPr>
      <w:r w:rsidRPr="00CB1CBB">
        <w:rPr>
          <w:rFonts w:eastAsia="Arial"/>
          <w:sz w:val="17"/>
          <w:szCs w:val="17"/>
        </w:rPr>
        <w:t>Using information in the article, have ākonga identify reasons for pounamu being such a highly valued stone, both in the past and today, using a mind-map to record examples related to its:</w:t>
      </w:r>
    </w:p>
    <w:p w14:paraId="5158A041" w14:textId="77777777" w:rsidR="00D35E18" w:rsidRPr="00CB1CBB" w:rsidRDefault="00D35E18" w:rsidP="00D35E18">
      <w:pPr>
        <w:pStyle w:val="TSMtextbullets"/>
      </w:pPr>
      <w:r w:rsidRPr="00CB1CBB">
        <w:t>properties</w:t>
      </w:r>
    </w:p>
    <w:p w14:paraId="5008BF3F" w14:textId="77777777" w:rsidR="00D35E18" w:rsidRPr="00CB1CBB" w:rsidRDefault="00D35E18" w:rsidP="00D35E18">
      <w:pPr>
        <w:pStyle w:val="TSMtextbullets"/>
      </w:pPr>
      <w:r w:rsidRPr="00CB1CBB">
        <w:t>practical uses</w:t>
      </w:r>
    </w:p>
    <w:p w14:paraId="7A9DA15C" w14:textId="77777777" w:rsidR="00D35E18" w:rsidRPr="00CB1CBB" w:rsidRDefault="00D35E18" w:rsidP="00D35E18">
      <w:pPr>
        <w:pStyle w:val="TSMtextbullets"/>
      </w:pPr>
      <w:r w:rsidRPr="00CB1CBB">
        <w:t>availability/scarcity</w:t>
      </w:r>
    </w:p>
    <w:p w14:paraId="0C443F96" w14:textId="77777777" w:rsidR="00D35E18" w:rsidRPr="00CB1CBB" w:rsidRDefault="00D35E18" w:rsidP="00D35E18">
      <w:pPr>
        <w:pStyle w:val="TSMtextbullets"/>
      </w:pPr>
      <w:r w:rsidRPr="00CB1CBB">
        <w:t>symbolic or cultural importance</w:t>
      </w:r>
    </w:p>
    <w:p w14:paraId="31480608" w14:textId="77777777" w:rsidR="00D35E18" w:rsidRPr="00CB1CBB" w:rsidRDefault="00D35E18" w:rsidP="00D35E18">
      <w:pPr>
        <w:pStyle w:val="TSMtextbullets"/>
      </w:pPr>
      <w:r w:rsidRPr="00CB1CBB">
        <w:t>economic benefits.</w:t>
      </w:r>
    </w:p>
    <w:p w14:paraId="331C1EA6" w14:textId="77777777" w:rsidR="00D35E18" w:rsidRPr="00CB1CBB" w:rsidRDefault="00D35E18" w:rsidP="00D35E18">
      <w:pPr>
        <w:spacing w:before="80" w:after="80"/>
        <w:rPr>
          <w:rFonts w:eastAsia="Arial"/>
          <w:sz w:val="17"/>
          <w:szCs w:val="17"/>
        </w:rPr>
      </w:pPr>
      <w:r w:rsidRPr="00CB1CBB">
        <w:rPr>
          <w:rFonts w:eastAsia="Arial"/>
          <w:sz w:val="17"/>
          <w:szCs w:val="17"/>
        </w:rPr>
        <w:t>Ākonga may like to colour-code the examples based on whether they are related to the past, the present, or both.</w:t>
      </w:r>
    </w:p>
    <w:p w14:paraId="3656C246" w14:textId="64C5F0A3" w:rsidR="00DA19EC" w:rsidRPr="002B24D7" w:rsidRDefault="00D35E18" w:rsidP="002B24D7">
      <w:pPr>
        <w:spacing w:before="80" w:after="80"/>
        <w:rPr>
          <w:rFonts w:eastAsia="Arial"/>
          <w:sz w:val="17"/>
          <w:szCs w:val="17"/>
        </w:rPr>
      </w:pPr>
      <w:r w:rsidRPr="00CB1CBB">
        <w:rPr>
          <w:rFonts w:eastAsia="Arial"/>
          <w:sz w:val="17"/>
          <w:szCs w:val="17"/>
        </w:rPr>
        <w:t xml:space="preserve">Show ākonga the kōhatu infographic on pages 10 and 11 of </w:t>
      </w:r>
      <w:r w:rsidRPr="00CB1CBB">
        <w:rPr>
          <w:rFonts w:eastAsia="Arial"/>
          <w:i/>
          <w:sz w:val="17"/>
          <w:szCs w:val="17"/>
        </w:rPr>
        <w:t>Connected</w:t>
      </w:r>
      <w:r w:rsidRPr="00CB1CBB">
        <w:rPr>
          <w:rFonts w:eastAsia="Arial"/>
          <w:sz w:val="17"/>
          <w:szCs w:val="17"/>
        </w:rPr>
        <w:t xml:space="preserve"> and ask them to use examples in their mind map to justify the statement</w:t>
      </w:r>
      <w:r w:rsidR="00C86B38">
        <w:rPr>
          <w:rFonts w:eastAsia="Arial"/>
          <w:sz w:val="17"/>
          <w:szCs w:val="17"/>
        </w:rPr>
        <w:t xml:space="preserve"> in the inf</w:t>
      </w:r>
      <w:r w:rsidR="00556757">
        <w:rPr>
          <w:rFonts w:eastAsia="Arial"/>
          <w:sz w:val="17"/>
          <w:szCs w:val="17"/>
        </w:rPr>
        <w:t>o</w:t>
      </w:r>
      <w:r w:rsidR="00C86B38">
        <w:rPr>
          <w:rFonts w:eastAsia="Arial"/>
          <w:sz w:val="17"/>
          <w:szCs w:val="17"/>
        </w:rPr>
        <w:t>graphic</w:t>
      </w:r>
      <w:r w:rsidRPr="00CB1CBB">
        <w:rPr>
          <w:rFonts w:eastAsia="Arial"/>
          <w:sz w:val="17"/>
          <w:szCs w:val="17"/>
        </w:rPr>
        <w:t xml:space="preserve"> that pounamu was </w:t>
      </w:r>
      <w:r>
        <w:rPr>
          <w:rFonts w:eastAsia="Arial"/>
          <w:sz w:val="17"/>
          <w:szCs w:val="17"/>
        </w:rPr>
        <w:t>“</w:t>
      </w:r>
      <w:r w:rsidRPr="00CB1CBB">
        <w:rPr>
          <w:rFonts w:eastAsia="Arial"/>
          <w:sz w:val="17"/>
          <w:szCs w:val="17"/>
        </w:rPr>
        <w:t>the most prized stone in Aotearoa</w:t>
      </w:r>
      <w:r>
        <w:rPr>
          <w:rFonts w:eastAsia="Arial"/>
          <w:sz w:val="17"/>
          <w:szCs w:val="17"/>
        </w:rPr>
        <w:t>”.</w:t>
      </w:r>
    </w:p>
    <w:p w14:paraId="58B0BBC3" w14:textId="77777777" w:rsidR="002B24D7" w:rsidRPr="00CB1CBB" w:rsidRDefault="002B24D7" w:rsidP="002B24D7">
      <w:pPr>
        <w:pStyle w:val="Heading3"/>
        <w:rPr>
          <w:sz w:val="17"/>
          <w:szCs w:val="17"/>
        </w:rPr>
      </w:pPr>
      <w:r w:rsidRPr="00CB1CBB">
        <w:t>Pounamu and social relationships</w:t>
      </w:r>
    </w:p>
    <w:p w14:paraId="0F20116B" w14:textId="77777777" w:rsidR="002B24D7" w:rsidRPr="002B24D7" w:rsidRDefault="002B24D7" w:rsidP="002B24D7">
      <w:pPr>
        <w:spacing w:before="80" w:after="80"/>
        <w:rPr>
          <w:rFonts w:eastAsia="Arial"/>
          <w:iCs/>
          <w:sz w:val="17"/>
          <w:szCs w:val="17"/>
        </w:rPr>
      </w:pPr>
      <w:r w:rsidRPr="002B24D7">
        <w:rPr>
          <w:rFonts w:eastAsia="Arial"/>
          <w:iCs/>
          <w:sz w:val="17"/>
          <w:szCs w:val="17"/>
        </w:rPr>
        <w:t>In this activity, ākonga explore the relationship between the pounamu trade and the building of social relationships.</w:t>
      </w:r>
    </w:p>
    <w:p w14:paraId="5C48E6B9" w14:textId="77777777" w:rsidR="002B24D7" w:rsidRPr="002B24D7" w:rsidRDefault="002B24D7" w:rsidP="002B24D7">
      <w:pPr>
        <w:spacing w:before="80" w:after="80"/>
        <w:rPr>
          <w:rFonts w:eastAsia="Arial"/>
          <w:sz w:val="17"/>
          <w:szCs w:val="17"/>
        </w:rPr>
      </w:pPr>
      <w:r w:rsidRPr="002B24D7">
        <w:rPr>
          <w:rFonts w:eastAsia="Arial"/>
          <w:sz w:val="17"/>
          <w:szCs w:val="17"/>
        </w:rPr>
        <w:t xml:space="preserve">Reread the information about the trade networks and traditional Māori economy on pages 6 and 7 of the article and watch the following excerpts from the RNZ </w:t>
      </w:r>
      <w:hyperlink r:id="rId62">
        <w:r w:rsidRPr="002B24D7">
          <w:rPr>
            <w:rFonts w:eastAsia="Arial"/>
            <w:sz w:val="17"/>
            <w:szCs w:val="17"/>
            <w:u w:val="single"/>
          </w:rPr>
          <w:t xml:space="preserve">Aotearoa History Show episode </w:t>
        </w:r>
      </w:hyperlink>
      <w:hyperlink r:id="rId63">
        <w:r w:rsidRPr="002B24D7">
          <w:rPr>
            <w:rFonts w:eastAsia="Arial"/>
            <w:i/>
            <w:sz w:val="17"/>
            <w:szCs w:val="17"/>
            <w:u w:val="single"/>
          </w:rPr>
          <w:t>Māori: The first 500 years</w:t>
        </w:r>
      </w:hyperlink>
      <w:r w:rsidRPr="002B24D7">
        <w:rPr>
          <w:rFonts w:eastAsia="Arial"/>
          <w:sz w:val="17"/>
          <w:szCs w:val="17"/>
        </w:rPr>
        <w:t>:</w:t>
      </w:r>
    </w:p>
    <w:p w14:paraId="73C83187" w14:textId="77777777" w:rsidR="002B24D7" w:rsidRPr="002B24D7" w:rsidRDefault="002B24D7" w:rsidP="002B24D7">
      <w:pPr>
        <w:pStyle w:val="TSMtextbullets"/>
        <w:rPr>
          <w:szCs w:val="17"/>
        </w:rPr>
      </w:pPr>
      <w:r w:rsidRPr="002B24D7">
        <w:rPr>
          <w:szCs w:val="17"/>
        </w:rPr>
        <w:t>3:02–7:52</w:t>
      </w:r>
    </w:p>
    <w:p w14:paraId="6220FE94" w14:textId="77777777" w:rsidR="002B24D7" w:rsidRPr="002B24D7" w:rsidRDefault="002B24D7" w:rsidP="002B24D7">
      <w:pPr>
        <w:pStyle w:val="TSMtextbullets"/>
        <w:rPr>
          <w:szCs w:val="17"/>
        </w:rPr>
      </w:pPr>
      <w:r w:rsidRPr="002B24D7">
        <w:rPr>
          <w:szCs w:val="17"/>
        </w:rPr>
        <w:t>17:39–20:13.</w:t>
      </w:r>
    </w:p>
    <w:p w14:paraId="26D35B65" w14:textId="77777777" w:rsidR="002B24D7" w:rsidRPr="002B24D7" w:rsidRDefault="002B24D7" w:rsidP="002B24D7">
      <w:pPr>
        <w:spacing w:before="80" w:after="80"/>
        <w:rPr>
          <w:rFonts w:eastAsia="Arial"/>
          <w:sz w:val="17"/>
          <w:szCs w:val="17"/>
        </w:rPr>
      </w:pPr>
      <w:r w:rsidRPr="002B24D7">
        <w:rPr>
          <w:rFonts w:eastAsia="Arial"/>
          <w:sz w:val="17"/>
          <w:szCs w:val="17"/>
        </w:rPr>
        <w:t>Using information in the texts and the video, ask ākonga to think-pair-share:</w:t>
      </w:r>
    </w:p>
    <w:p w14:paraId="1565ED30" w14:textId="77777777" w:rsidR="002B24D7" w:rsidRPr="002B24D7" w:rsidRDefault="002B24D7" w:rsidP="002B24D7">
      <w:pPr>
        <w:pStyle w:val="TSMtextbullets"/>
        <w:rPr>
          <w:szCs w:val="17"/>
        </w:rPr>
      </w:pPr>
      <w:r w:rsidRPr="002B24D7">
        <w:rPr>
          <w:szCs w:val="17"/>
        </w:rPr>
        <w:t>How might the pounamu trade have strengthened relationships within Ngāi Tahu hapū and iwi? What roles and responsibilities did it create?</w:t>
      </w:r>
    </w:p>
    <w:p w14:paraId="02490676" w14:textId="77777777" w:rsidR="002B24D7" w:rsidRPr="002B24D7" w:rsidRDefault="002B24D7" w:rsidP="002B24D7">
      <w:pPr>
        <w:pStyle w:val="TSMtextbullets"/>
        <w:rPr>
          <w:szCs w:val="17"/>
        </w:rPr>
      </w:pPr>
      <w:r w:rsidRPr="002B24D7">
        <w:rPr>
          <w:szCs w:val="17"/>
        </w:rPr>
        <w:t>How did the pounamu trade enhance the mana of Ngāi Tahu? What benefits did it bring?</w:t>
      </w:r>
    </w:p>
    <w:p w14:paraId="46897CF0" w14:textId="54831B40" w:rsidR="002B24D7" w:rsidRPr="002B24D7" w:rsidRDefault="00C86B38" w:rsidP="002B24D7">
      <w:pPr>
        <w:pStyle w:val="TSMtextbullets"/>
        <w:rPr>
          <w:szCs w:val="17"/>
        </w:rPr>
      </w:pPr>
      <w:r>
        <w:rPr>
          <w:szCs w:val="17"/>
        </w:rPr>
        <w:t>How</w:t>
      </w:r>
      <w:r w:rsidRPr="002B24D7">
        <w:rPr>
          <w:szCs w:val="17"/>
        </w:rPr>
        <w:t xml:space="preserve"> </w:t>
      </w:r>
      <w:r w:rsidR="002B24D7" w:rsidRPr="002B24D7">
        <w:rPr>
          <w:szCs w:val="17"/>
        </w:rPr>
        <w:t>did trade in pounamu strengthen social relationships with other hapū and iwi? How were these social relationships maintained?</w:t>
      </w:r>
    </w:p>
    <w:p w14:paraId="1B3C5588" w14:textId="77777777" w:rsidR="00CC51C4" w:rsidRDefault="002B24D7" w:rsidP="002B24D7">
      <w:pPr>
        <w:spacing w:after="120"/>
        <w:rPr>
          <w:rFonts w:eastAsia="Arial"/>
          <w:sz w:val="17"/>
          <w:szCs w:val="17"/>
        </w:rPr>
      </w:pPr>
      <w:r w:rsidRPr="002B24D7">
        <w:rPr>
          <w:rFonts w:eastAsia="Arial"/>
          <w:sz w:val="17"/>
          <w:szCs w:val="17"/>
        </w:rPr>
        <w:t xml:space="preserve">Read the </w:t>
      </w:r>
      <w:r w:rsidRPr="002B24D7">
        <w:rPr>
          <w:rFonts w:eastAsia="Arial"/>
          <w:i/>
          <w:sz w:val="17"/>
          <w:szCs w:val="17"/>
        </w:rPr>
        <w:t xml:space="preserve">Connected </w:t>
      </w:r>
      <w:r w:rsidRPr="002B24D7">
        <w:rPr>
          <w:rFonts w:eastAsia="Arial"/>
          <w:sz w:val="17"/>
          <w:szCs w:val="17"/>
        </w:rPr>
        <w:t xml:space="preserve">story “When the Red Man Came” and discuss the role gifting taonga pounamu could play in terms of restoring balance between warring parties. Additional information about the relationship between </w:t>
      </w:r>
      <w:hyperlink r:id="rId64">
        <w:r w:rsidRPr="002B24D7">
          <w:rPr>
            <w:rFonts w:eastAsia="Arial"/>
            <w:sz w:val="17"/>
            <w:szCs w:val="17"/>
            <w:u w:val="single"/>
          </w:rPr>
          <w:t>pounamu and peacemaking</w:t>
        </w:r>
      </w:hyperlink>
      <w:r w:rsidRPr="002B24D7">
        <w:rPr>
          <w:rFonts w:eastAsia="Arial"/>
          <w:sz w:val="17"/>
          <w:szCs w:val="17"/>
        </w:rPr>
        <w:t xml:space="preserve"> is available on Te Ara Encyclopedia of New Zealand. Ask ākonga to create a poster illustrating the </w:t>
      </w:r>
      <w:hyperlink r:id="rId65">
        <w:r w:rsidRPr="002B24D7">
          <w:rPr>
            <w:rFonts w:eastAsia="Arial"/>
            <w:sz w:val="17"/>
            <w:szCs w:val="17"/>
            <w:u w:val="single"/>
          </w:rPr>
          <w:t>metaphor of a tatau pounamu</w:t>
        </w:r>
      </w:hyperlink>
      <w:r w:rsidRPr="002B24D7">
        <w:rPr>
          <w:rFonts w:eastAsia="Arial"/>
          <w:sz w:val="17"/>
          <w:szCs w:val="17"/>
        </w:rPr>
        <w:t xml:space="preserve"> (greenstone door) symbolising an enduring peace agreement.</w:t>
      </w:r>
    </w:p>
    <w:p w14:paraId="25257EAD" w14:textId="070247F3" w:rsidR="007E3B45" w:rsidRPr="00CB1CBB" w:rsidRDefault="007E3B45" w:rsidP="007E3B45">
      <w:pPr>
        <w:pStyle w:val="Heading3"/>
        <w:rPr>
          <w:sz w:val="17"/>
          <w:szCs w:val="17"/>
        </w:rPr>
      </w:pPr>
      <w:r w:rsidRPr="00CB1CBB">
        <w:t xml:space="preserve">Kaitiakitanga or control </w:t>
      </w:r>
      <w:r w:rsidR="004045C7">
        <w:t>of</w:t>
      </w:r>
      <w:r w:rsidRPr="00CB1CBB">
        <w:t xml:space="preserve"> pounamu</w:t>
      </w:r>
    </w:p>
    <w:p w14:paraId="2A796F8B" w14:textId="77777777" w:rsidR="007E3B45" w:rsidRPr="007E3B45" w:rsidRDefault="007E3B45" w:rsidP="007E3B45">
      <w:pPr>
        <w:spacing w:before="80" w:after="80"/>
        <w:rPr>
          <w:rFonts w:eastAsia="Arial"/>
          <w:iCs/>
          <w:sz w:val="17"/>
          <w:szCs w:val="17"/>
        </w:rPr>
      </w:pPr>
      <w:r w:rsidRPr="007E3B45">
        <w:rPr>
          <w:rFonts w:eastAsia="Arial"/>
          <w:iCs/>
          <w:sz w:val="17"/>
          <w:szCs w:val="17"/>
        </w:rPr>
        <w:t>In this activity, ākonga explore the cause and effect relationships related to control (or loss of control) over access to pounamu.</w:t>
      </w:r>
    </w:p>
    <w:p w14:paraId="0FB8DFEC" w14:textId="77777777" w:rsidR="007E3B45" w:rsidRPr="007E3B45" w:rsidRDefault="007E3B45" w:rsidP="007E3B45">
      <w:pPr>
        <w:spacing w:before="80" w:after="80"/>
        <w:rPr>
          <w:rFonts w:eastAsia="Arial"/>
          <w:sz w:val="17"/>
          <w:szCs w:val="17"/>
        </w:rPr>
      </w:pPr>
      <w:r w:rsidRPr="007E3B45">
        <w:rPr>
          <w:rFonts w:eastAsia="Arial"/>
          <w:sz w:val="17"/>
          <w:szCs w:val="17"/>
        </w:rPr>
        <w:t xml:space="preserve">Ask ākonga to locate examples in the article of kaitiakitanga or control over pounamu changing over time. </w:t>
      </w:r>
    </w:p>
    <w:p w14:paraId="42730B98" w14:textId="77777777" w:rsidR="007E3B45" w:rsidRDefault="007E3B45" w:rsidP="007E3B45">
      <w:pPr>
        <w:spacing w:before="80" w:after="80"/>
        <w:rPr>
          <w:rFonts w:eastAsia="Arial"/>
          <w:sz w:val="17"/>
          <w:szCs w:val="17"/>
        </w:rPr>
      </w:pPr>
      <w:r w:rsidRPr="007E3B45">
        <w:rPr>
          <w:rFonts w:eastAsia="Arial"/>
          <w:sz w:val="17"/>
          <w:szCs w:val="17"/>
        </w:rPr>
        <w:t xml:space="preserve">Using information on page 8 (under the heading “The loss of pounamu”), ask ākonga to create a </w:t>
      </w:r>
      <w:hyperlink r:id="rId66">
        <w:r w:rsidRPr="007E3B45">
          <w:rPr>
            <w:rFonts w:eastAsia="Arial"/>
            <w:sz w:val="17"/>
            <w:szCs w:val="17"/>
            <w:u w:val="single"/>
          </w:rPr>
          <w:t>multi-flow map</w:t>
        </w:r>
      </w:hyperlink>
      <w:r w:rsidRPr="007E3B45">
        <w:rPr>
          <w:rFonts w:eastAsia="Arial"/>
          <w:sz w:val="17"/>
          <w:szCs w:val="17"/>
        </w:rPr>
        <w:t xml:space="preserve"> showing the causes and effects of Poutini Ngāi Tahu losing all control over their taonga. </w:t>
      </w:r>
    </w:p>
    <w:p w14:paraId="1E251127" w14:textId="0F0FB9FF" w:rsidR="004045C7" w:rsidRPr="007E3B45" w:rsidRDefault="004045C7" w:rsidP="007E3B45">
      <w:pPr>
        <w:spacing w:before="80" w:after="80"/>
        <w:rPr>
          <w:rFonts w:eastAsia="Arial"/>
          <w:sz w:val="17"/>
          <w:szCs w:val="17"/>
        </w:rPr>
      </w:pPr>
      <w:r w:rsidRPr="00CB1CBB">
        <w:rPr>
          <w:rFonts w:eastAsia="Arial"/>
          <w:noProof/>
          <w:color w:val="FF0000"/>
          <w:sz w:val="17"/>
          <w:szCs w:val="17"/>
        </w:rPr>
        <w:drawing>
          <wp:inline distT="114300" distB="114300" distL="114300" distR="114300" wp14:anchorId="695F2148" wp14:editId="309DC495">
            <wp:extent cx="3180080" cy="1299179"/>
            <wp:effectExtent l="0" t="0" r="1270" b="0"/>
            <wp:docPr id="3" name="image1.png"/>
            <wp:cNvGraphicFramePr/>
            <a:graphic xmlns:a="http://schemas.openxmlformats.org/drawingml/2006/main">
              <a:graphicData uri="http://schemas.openxmlformats.org/drawingml/2006/picture">
                <pic:pic xmlns:pic="http://schemas.openxmlformats.org/drawingml/2006/picture">
                  <pic:nvPicPr>
                    <pic:cNvPr id="0" name="image1.png"/>
                    <pic:cNvPicPr preferRelativeResize="0"/>
                  </pic:nvPicPr>
                  <pic:blipFill>
                    <a:blip r:embed="rId67"/>
                    <a:srcRect/>
                    <a:stretch>
                      <a:fillRect/>
                    </a:stretch>
                  </pic:blipFill>
                  <pic:spPr>
                    <a:xfrm>
                      <a:off x="0" y="0"/>
                      <a:ext cx="3180080" cy="1299179"/>
                    </a:xfrm>
                    <a:prstGeom prst="rect">
                      <a:avLst/>
                    </a:prstGeom>
                    <a:ln/>
                  </pic:spPr>
                </pic:pic>
              </a:graphicData>
            </a:graphic>
          </wp:inline>
        </w:drawing>
      </w:r>
    </w:p>
    <w:p w14:paraId="52909C29" w14:textId="77777777" w:rsidR="007E3B45" w:rsidRPr="007E3B45" w:rsidRDefault="007E3B45" w:rsidP="007E3B45">
      <w:pPr>
        <w:spacing w:before="80" w:after="80"/>
        <w:rPr>
          <w:rFonts w:eastAsia="Arial"/>
          <w:sz w:val="17"/>
          <w:szCs w:val="17"/>
        </w:rPr>
      </w:pPr>
      <w:r w:rsidRPr="007E3B45">
        <w:rPr>
          <w:rFonts w:eastAsia="Arial"/>
          <w:sz w:val="17"/>
          <w:szCs w:val="17"/>
        </w:rPr>
        <w:t>Follow this by asking ākonga to create a parallel map showing the causes and effects of Ngāi Tahu regaining kaitiakitanga of pounamu using the information on page 9.</w:t>
      </w:r>
    </w:p>
    <w:p w14:paraId="18E1C303" w14:textId="74AA15F3" w:rsidR="007E3B45" w:rsidRPr="002B24D7" w:rsidRDefault="007E3B45" w:rsidP="002B24D7">
      <w:pPr>
        <w:spacing w:after="120"/>
        <w:rPr>
          <w:sz w:val="17"/>
          <w:szCs w:val="17"/>
        </w:rPr>
        <w:sectPr w:rsidR="007E3B45" w:rsidRPr="002B24D7" w:rsidSect="00DD47B4">
          <w:type w:val="continuous"/>
          <w:pgSz w:w="16840" w:h="11900" w:orient="landscape"/>
          <w:pgMar w:top="454" w:right="454" w:bottom="340" w:left="454" w:header="709" w:footer="227" w:gutter="0"/>
          <w:cols w:num="3" w:space="454"/>
          <w:docGrid w:linePitch="245"/>
        </w:sectPr>
      </w:pPr>
    </w:p>
    <w:p w14:paraId="4FE76F3B" w14:textId="69D7DA62" w:rsidR="006C27E3" w:rsidRDefault="006C27E3" w:rsidP="00481AC5">
      <w:pPr>
        <w:sectPr w:rsidR="006C27E3" w:rsidSect="006C27E3">
          <w:pgSz w:w="16840" w:h="11900" w:orient="landscape"/>
          <w:pgMar w:top="454" w:right="454" w:bottom="340" w:left="454" w:header="709" w:footer="227" w:gutter="0"/>
          <w:cols w:num="3" w:space="454"/>
          <w:docGrid w:linePitch="245"/>
        </w:sectPr>
      </w:pPr>
    </w:p>
    <w:tbl>
      <w:tblPr>
        <w:tblStyle w:val="TableGrid"/>
        <w:tblpPr w:leftFromText="181" w:rightFromText="181" w:bottomFromText="284" w:horzAnchor="margin" w:tblpYSpec="top"/>
        <w:tblOverlap w:val="never"/>
        <w:tblW w:w="15990" w:type="dxa"/>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8064A2" w:themeFill="accent4"/>
        <w:tblCellMar>
          <w:left w:w="170" w:type="dxa"/>
          <w:bottom w:w="170" w:type="dxa"/>
          <w:right w:w="170" w:type="dxa"/>
        </w:tblCellMar>
        <w:tblLook w:val="04A0" w:firstRow="1" w:lastRow="0" w:firstColumn="1" w:lastColumn="0" w:noHBand="0" w:noVBand="1"/>
      </w:tblPr>
      <w:tblGrid>
        <w:gridCol w:w="5330"/>
        <w:gridCol w:w="5330"/>
        <w:gridCol w:w="5330"/>
      </w:tblGrid>
      <w:tr w:rsidR="007A22F5" w:rsidRPr="007A22F5" w14:paraId="4C953002" w14:textId="77777777" w:rsidTr="00830D06">
        <w:trPr>
          <w:trHeight w:val="899"/>
        </w:trPr>
        <w:tc>
          <w:tcPr>
            <w:tcW w:w="5330" w:type="dxa"/>
            <w:shd w:val="clear" w:color="auto" w:fill="A256AA"/>
          </w:tcPr>
          <w:p w14:paraId="7AFA297F" w14:textId="79327D41" w:rsidR="00CC51C4" w:rsidRPr="00927510" w:rsidRDefault="002156F3" w:rsidP="0058509A">
            <w:pPr>
              <w:pStyle w:val="Heading2A"/>
              <w:rPr>
                <w:sz w:val="28"/>
                <w:szCs w:val="28"/>
              </w:rPr>
            </w:pPr>
            <w:r w:rsidRPr="002156F3">
              <w:t xml:space="preserve">Kōhatu/Stone </w:t>
            </w:r>
            <w:r w:rsidR="00CC51C4" w:rsidRPr="007A22F5">
              <w:br/>
            </w:r>
            <w:r w:rsidRPr="002156F3">
              <w:rPr>
                <w:sz w:val="28"/>
                <w:szCs w:val="28"/>
              </w:rPr>
              <w:t>(resource map)</w:t>
            </w:r>
            <w:r w:rsidR="00CC51C4" w:rsidRPr="00927510">
              <w:rPr>
                <w:sz w:val="28"/>
                <w:szCs w:val="28"/>
              </w:rPr>
              <w:t xml:space="preserve"> </w:t>
            </w:r>
          </w:p>
          <w:p w14:paraId="45FCFD4A" w14:textId="77777777" w:rsidR="00CC51C4" w:rsidRPr="007A22F5" w:rsidRDefault="00CC51C4" w:rsidP="00CC51C4">
            <w:pPr>
              <w:pStyle w:val="Heading2A"/>
            </w:pPr>
          </w:p>
        </w:tc>
        <w:tc>
          <w:tcPr>
            <w:tcW w:w="5330" w:type="dxa"/>
            <w:shd w:val="clear" w:color="auto" w:fill="A256AA"/>
          </w:tcPr>
          <w:p w14:paraId="7DB7A15E" w14:textId="1085EE26" w:rsidR="00CC51C4" w:rsidRPr="007A22F5" w:rsidRDefault="00C52804" w:rsidP="00CC51C4">
            <w:pPr>
              <w:pStyle w:val="Heading3"/>
              <w:rPr>
                <w:color w:val="FFFFFF" w:themeColor="background1"/>
              </w:rPr>
            </w:pPr>
            <w:r>
              <w:rPr>
                <w:color w:val="FFFFFF" w:themeColor="background1"/>
              </w:rPr>
              <w:t>Key concepts</w:t>
            </w:r>
          </w:p>
          <w:p w14:paraId="158DE783" w14:textId="52C7C5CF" w:rsidR="00CC51C4" w:rsidRPr="007A22F5" w:rsidRDefault="00A7089C" w:rsidP="00CC51C4">
            <w:pPr>
              <w:rPr>
                <w:color w:val="FFFFFF" w:themeColor="background1"/>
              </w:rPr>
            </w:pPr>
            <w:r w:rsidRPr="00A7089C">
              <w:rPr>
                <w:color w:val="FFFFFF" w:themeColor="background1"/>
              </w:rPr>
              <w:t>Iwi and hapū experimented with new economic opportunities to enhance their mana. In doing so, they built extensive trading networks.</w:t>
            </w:r>
          </w:p>
        </w:tc>
        <w:tc>
          <w:tcPr>
            <w:tcW w:w="5330" w:type="dxa"/>
            <w:shd w:val="clear" w:color="auto" w:fill="A256AA"/>
          </w:tcPr>
          <w:p w14:paraId="7FF74814" w14:textId="238489EE" w:rsidR="00CC51C4" w:rsidRPr="007A22F5" w:rsidRDefault="000F0616" w:rsidP="000F0616">
            <w:pPr>
              <w:pStyle w:val="Heading2A"/>
              <w:jc w:val="right"/>
            </w:pPr>
            <w:r>
              <w:rPr>
                <w:noProof/>
              </w:rPr>
              <w:drawing>
                <wp:inline distT="0" distB="0" distL="0" distR="0" wp14:anchorId="2EAC445B" wp14:editId="6D4D19A1">
                  <wp:extent cx="2109047" cy="1499425"/>
                  <wp:effectExtent l="0" t="0" r="0" b="0"/>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pic:cNvPicPr/>
                        </pic:nvPicPr>
                        <pic:blipFill>
                          <a:blip r:embed="rId68" cstate="print">
                            <a:extLst>
                              <a:ext uri="{28A0092B-C50C-407E-A947-70E740481C1C}">
                                <a14:useLocalDpi xmlns:a14="http://schemas.microsoft.com/office/drawing/2010/main" val="0"/>
                              </a:ext>
                            </a:extLst>
                          </a:blip>
                          <a:stretch>
                            <a:fillRect/>
                          </a:stretch>
                        </pic:blipFill>
                        <pic:spPr>
                          <a:xfrm>
                            <a:off x="0" y="0"/>
                            <a:ext cx="2109047" cy="1499425"/>
                          </a:xfrm>
                          <a:prstGeom prst="rect">
                            <a:avLst/>
                          </a:prstGeom>
                        </pic:spPr>
                      </pic:pic>
                    </a:graphicData>
                  </a:graphic>
                </wp:inline>
              </w:drawing>
            </w:r>
          </w:p>
        </w:tc>
      </w:tr>
    </w:tbl>
    <w:p w14:paraId="0000009C" w14:textId="280302AA" w:rsidR="00553E77" w:rsidRPr="006C27E3" w:rsidRDefault="009F55BD" w:rsidP="0000616B">
      <w:pPr>
        <w:pStyle w:val="Heading2"/>
        <w:spacing w:before="0" w:after="120"/>
      </w:pPr>
      <w:r w:rsidRPr="00A05860">
        <w:t>Literacy</w:t>
      </w:r>
      <w:r w:rsidRPr="006C27E3">
        <w:t xml:space="preserve"> </w:t>
      </w:r>
      <w:r w:rsidRPr="003A7F2D">
        <w:t>demands</w:t>
      </w:r>
      <w:r w:rsidRPr="006C27E3">
        <w:t xml:space="preserve"> </w:t>
      </w:r>
      <w:r w:rsidRPr="003A7F2D">
        <w:t>of</w:t>
      </w:r>
      <w:r w:rsidRPr="006C27E3">
        <w:t xml:space="preserve"> the text</w:t>
      </w:r>
    </w:p>
    <w:p w14:paraId="4CD195D5" w14:textId="55FDE7DD" w:rsidR="004B404A" w:rsidRDefault="00C94047" w:rsidP="00C94047">
      <w:pPr>
        <w:pBdr>
          <w:top w:val="nil"/>
          <w:left w:val="nil"/>
          <w:bottom w:val="nil"/>
          <w:right w:val="nil"/>
          <w:between w:val="nil"/>
        </w:pBdr>
        <w:tabs>
          <w:tab w:val="left" w:pos="1323"/>
        </w:tabs>
        <w:spacing w:after="120"/>
        <w:rPr>
          <w:rFonts w:eastAsia="Calibri"/>
          <w:sz w:val="17"/>
          <w:szCs w:val="17"/>
        </w:rPr>
      </w:pPr>
      <w:r w:rsidRPr="00C94047">
        <w:rPr>
          <w:rFonts w:eastAsia="Calibri"/>
          <w:sz w:val="17"/>
          <w:szCs w:val="17"/>
        </w:rPr>
        <w:t xml:space="preserve">This text has links to the following aspects </w:t>
      </w:r>
      <w:r w:rsidR="006057B3">
        <w:rPr>
          <w:rFonts w:eastAsia="Calibri"/>
          <w:sz w:val="17"/>
          <w:szCs w:val="17"/>
        </w:rPr>
        <w:t>of</w:t>
      </w:r>
      <w:r w:rsidR="00044089">
        <w:rPr>
          <w:rFonts w:eastAsia="Calibri"/>
          <w:sz w:val="17"/>
          <w:szCs w:val="17"/>
        </w:rPr>
        <w:t xml:space="preserve"> the</w:t>
      </w:r>
      <w:r w:rsidRPr="00C94047">
        <w:rPr>
          <w:rFonts w:eastAsia="Calibri"/>
          <w:sz w:val="17"/>
          <w:szCs w:val="17"/>
        </w:rPr>
        <w:t xml:space="preserve"> </w:t>
      </w:r>
      <w:hyperlink r:id="rId69" w:history="1">
        <w:r w:rsidRPr="00C94047">
          <w:rPr>
            <w:rStyle w:val="Hyperlink"/>
            <w:rFonts w:eastAsia="Calibri"/>
            <w:i/>
            <w:iCs/>
          </w:rPr>
          <w:t>Learning Progression Frameworks</w:t>
        </w:r>
      </w:hyperlink>
      <w:r w:rsidRPr="00C94047">
        <w:rPr>
          <w:rFonts w:eastAsia="Calibri"/>
          <w:sz w:val="17"/>
          <w:szCs w:val="17"/>
        </w:rPr>
        <w:t xml:space="preserve"> (Reading): </w:t>
      </w:r>
    </w:p>
    <w:p w14:paraId="18698A2E" w14:textId="66E9DF55" w:rsidR="004B404A" w:rsidRDefault="004B404A" w:rsidP="005C5EF1">
      <w:pPr>
        <w:pStyle w:val="TSMtextbullets"/>
      </w:pPr>
      <w:r w:rsidRPr="00C94047">
        <w:t xml:space="preserve">Making sense of text: using knowledge of text structure and features </w:t>
      </w:r>
    </w:p>
    <w:p w14:paraId="5B23C5D3" w14:textId="77777777" w:rsidR="004B404A" w:rsidRDefault="004B404A" w:rsidP="005C5EF1">
      <w:pPr>
        <w:pStyle w:val="TSMtextbullets"/>
      </w:pPr>
      <w:r w:rsidRPr="00C94047">
        <w:t>Making sense of text: vocabulary knowledge</w:t>
      </w:r>
    </w:p>
    <w:p w14:paraId="1B3FF772" w14:textId="77777777" w:rsidR="004B404A" w:rsidRDefault="004B404A" w:rsidP="005C5EF1">
      <w:pPr>
        <w:pStyle w:val="TSMtextbullets"/>
      </w:pPr>
      <w:r w:rsidRPr="00C94047">
        <w:t xml:space="preserve">Reading to organise ideas and information for learning </w:t>
      </w:r>
    </w:p>
    <w:p w14:paraId="5CE2A5A0" w14:textId="3529C088" w:rsidR="004B404A" w:rsidRDefault="00C94047" w:rsidP="005C5EF1">
      <w:pPr>
        <w:pStyle w:val="TSMtextbullets"/>
      </w:pPr>
      <w:r w:rsidRPr="00C94047">
        <w:t>Acquiring and using information and ideas from informational texts</w:t>
      </w:r>
      <w:r w:rsidR="00B035BA">
        <w:t>.</w:t>
      </w:r>
    </w:p>
    <w:p w14:paraId="2ED637A8" w14:textId="63063EAE" w:rsidR="00C94047" w:rsidRPr="00C94047" w:rsidRDefault="00C94047" w:rsidP="00C94047">
      <w:pPr>
        <w:pBdr>
          <w:top w:val="nil"/>
          <w:left w:val="nil"/>
          <w:bottom w:val="nil"/>
          <w:right w:val="nil"/>
          <w:between w:val="nil"/>
        </w:pBdr>
        <w:tabs>
          <w:tab w:val="left" w:pos="1323"/>
        </w:tabs>
        <w:spacing w:after="120"/>
        <w:rPr>
          <w:rFonts w:eastAsia="Calibri"/>
          <w:sz w:val="17"/>
          <w:szCs w:val="17"/>
        </w:rPr>
      </w:pPr>
      <w:r w:rsidRPr="00C94047">
        <w:rPr>
          <w:rFonts w:eastAsia="Calibri"/>
          <w:sz w:val="17"/>
          <w:szCs w:val="17"/>
        </w:rPr>
        <w:t>The signposts on each of these aspects provide detail about what to notice as your ākonga s develop their literacy knowledge and skills for different purposes in different curriculum areas.</w:t>
      </w:r>
      <w:r w:rsidR="00B21E40">
        <w:rPr>
          <w:rFonts w:eastAsia="Calibri"/>
          <w:sz w:val="17"/>
          <w:szCs w:val="17"/>
        </w:rPr>
        <w:t xml:space="preserve"> </w:t>
      </w:r>
      <w:r w:rsidRPr="00C94047">
        <w:rPr>
          <w:rFonts w:eastAsia="Calibri"/>
          <w:sz w:val="17"/>
          <w:szCs w:val="17"/>
        </w:rPr>
        <w:t xml:space="preserve">The text also provides opportunities for ākonga to develop and use the knowledge and skills outlined </w:t>
      </w:r>
      <w:r w:rsidR="00D87B03">
        <w:rPr>
          <w:rFonts w:eastAsia="Calibri"/>
          <w:sz w:val="17"/>
          <w:szCs w:val="17"/>
        </w:rPr>
        <w:t>in the</w:t>
      </w:r>
      <w:r w:rsidRPr="00C94047">
        <w:rPr>
          <w:rFonts w:eastAsia="Calibri"/>
          <w:sz w:val="17"/>
          <w:szCs w:val="17"/>
        </w:rPr>
        <w:t xml:space="preserve"> </w:t>
      </w:r>
      <w:hyperlink r:id="rId70" w:history="1">
        <w:r w:rsidRPr="001540FA">
          <w:rPr>
            <w:rStyle w:val="Hyperlink"/>
            <w:i/>
            <w:iCs/>
          </w:rPr>
          <w:t>Literacy Learning Progressions “by the end of year 8</w:t>
        </w:r>
      </w:hyperlink>
      <w:r w:rsidRPr="001540FA">
        <w:rPr>
          <w:rStyle w:val="Hyperlink"/>
          <w:i/>
          <w:iCs/>
        </w:rPr>
        <w:t>”</w:t>
      </w:r>
      <w:r w:rsidRPr="00C94047">
        <w:rPr>
          <w:rFonts w:eastAsia="Calibri"/>
          <w:sz w:val="17"/>
          <w:szCs w:val="17"/>
        </w:rPr>
        <w:t>.</w:t>
      </w:r>
    </w:p>
    <w:p w14:paraId="14EBC2FD" w14:textId="77777777" w:rsidR="003950B2" w:rsidRDefault="00E0372C" w:rsidP="00C94047">
      <w:pPr>
        <w:pBdr>
          <w:top w:val="nil"/>
          <w:left w:val="nil"/>
          <w:bottom w:val="nil"/>
          <w:right w:val="nil"/>
          <w:between w:val="nil"/>
        </w:pBdr>
        <w:tabs>
          <w:tab w:val="left" w:pos="1323"/>
        </w:tabs>
        <w:spacing w:after="120"/>
        <w:rPr>
          <w:rFonts w:eastAsia="Calibri"/>
          <w:sz w:val="17"/>
          <w:szCs w:val="17"/>
        </w:rPr>
      </w:pPr>
      <w:r>
        <w:rPr>
          <w:rFonts w:eastAsia="Calibri"/>
          <w:sz w:val="17"/>
          <w:szCs w:val="17"/>
        </w:rPr>
        <w:t>T</w:t>
      </w:r>
      <w:r w:rsidRPr="00C94047">
        <w:rPr>
          <w:rFonts w:eastAsia="Calibri"/>
          <w:sz w:val="17"/>
          <w:szCs w:val="17"/>
        </w:rPr>
        <w:t>he main literacy demand</w:t>
      </w:r>
      <w:r>
        <w:rPr>
          <w:rFonts w:eastAsia="Calibri"/>
          <w:sz w:val="17"/>
          <w:szCs w:val="17"/>
        </w:rPr>
        <w:t>s</w:t>
      </w:r>
      <w:r w:rsidRPr="00C94047">
        <w:rPr>
          <w:rFonts w:eastAsia="Calibri"/>
          <w:sz w:val="17"/>
          <w:szCs w:val="17"/>
        </w:rPr>
        <w:t xml:space="preserve"> for ākonga </w:t>
      </w:r>
      <w:r>
        <w:rPr>
          <w:rFonts w:eastAsia="Calibri"/>
          <w:sz w:val="17"/>
          <w:szCs w:val="17"/>
        </w:rPr>
        <w:t>are t</w:t>
      </w:r>
      <w:r w:rsidR="00C94047" w:rsidRPr="00C94047">
        <w:rPr>
          <w:rFonts w:eastAsia="Calibri"/>
          <w:sz w:val="17"/>
          <w:szCs w:val="17"/>
        </w:rPr>
        <w:t xml:space="preserve">he technical information and vocabulary about different stone </w:t>
      </w:r>
      <w:r>
        <w:rPr>
          <w:rFonts w:eastAsia="Calibri"/>
          <w:sz w:val="17"/>
          <w:szCs w:val="17"/>
        </w:rPr>
        <w:t>types.</w:t>
      </w:r>
      <w:r w:rsidR="00915FCE">
        <w:rPr>
          <w:rFonts w:eastAsia="Calibri"/>
          <w:sz w:val="17"/>
          <w:szCs w:val="17"/>
        </w:rPr>
        <w:t xml:space="preserve"> </w:t>
      </w:r>
      <w:r w:rsidR="00C94047" w:rsidRPr="00C94047">
        <w:rPr>
          <w:rFonts w:eastAsia="Calibri"/>
          <w:sz w:val="17"/>
          <w:szCs w:val="17"/>
        </w:rPr>
        <w:t xml:space="preserve">It may be helpful for ākonga to explore the technical and topic-specific vocabulary before reading. </w:t>
      </w:r>
    </w:p>
    <w:p w14:paraId="69D9DDF5" w14:textId="06C6D526" w:rsidR="003950B2" w:rsidRDefault="003950B2" w:rsidP="00C94047">
      <w:pPr>
        <w:pBdr>
          <w:top w:val="nil"/>
          <w:left w:val="nil"/>
          <w:bottom w:val="nil"/>
          <w:right w:val="nil"/>
          <w:between w:val="nil"/>
        </w:pBdr>
        <w:tabs>
          <w:tab w:val="left" w:pos="1323"/>
        </w:tabs>
        <w:spacing w:after="120"/>
        <w:rPr>
          <w:rFonts w:eastAsia="Calibri"/>
          <w:sz w:val="17"/>
          <w:szCs w:val="17"/>
        </w:rPr>
      </w:pPr>
      <w:r>
        <w:rPr>
          <w:rFonts w:eastAsia="Calibri"/>
          <w:sz w:val="17"/>
          <w:szCs w:val="17"/>
        </w:rPr>
        <w:t>G</w:t>
      </w:r>
      <w:r w:rsidR="00C94047" w:rsidRPr="00C94047">
        <w:rPr>
          <w:rFonts w:eastAsia="Calibri"/>
          <w:sz w:val="17"/>
          <w:szCs w:val="17"/>
        </w:rPr>
        <w:t>roups or pairs of ākonga could research the meanings of several words to share with the whole class.</w:t>
      </w:r>
      <w:r>
        <w:rPr>
          <w:rFonts w:eastAsia="Calibri"/>
          <w:sz w:val="17"/>
          <w:szCs w:val="17"/>
        </w:rPr>
        <w:t xml:space="preserve"> </w:t>
      </w:r>
      <w:r w:rsidR="00C94047" w:rsidRPr="00C94047">
        <w:rPr>
          <w:rFonts w:eastAsia="Calibri"/>
          <w:sz w:val="17"/>
          <w:szCs w:val="17"/>
        </w:rPr>
        <w:t xml:space="preserve">You could also remind ākonga of strategies for working out the meanings of words as they read by using word knowledge, structure, and context. </w:t>
      </w:r>
    </w:p>
    <w:p w14:paraId="12557DB2" w14:textId="4A0F333A" w:rsidR="00C94047" w:rsidRPr="00C94047" w:rsidRDefault="00A826F3" w:rsidP="00C94047">
      <w:pPr>
        <w:pBdr>
          <w:top w:val="nil"/>
          <w:left w:val="nil"/>
          <w:bottom w:val="nil"/>
          <w:right w:val="nil"/>
          <w:between w:val="nil"/>
        </w:pBdr>
        <w:tabs>
          <w:tab w:val="left" w:pos="1323"/>
        </w:tabs>
        <w:spacing w:after="120"/>
        <w:rPr>
          <w:rFonts w:eastAsia="Calibri"/>
          <w:sz w:val="17"/>
          <w:szCs w:val="17"/>
        </w:rPr>
      </w:pPr>
      <w:r>
        <w:rPr>
          <w:rFonts w:eastAsia="Calibri"/>
          <w:sz w:val="17"/>
          <w:szCs w:val="17"/>
        </w:rPr>
        <w:br w:type="column"/>
      </w:r>
      <w:r w:rsidR="00C94047" w:rsidRPr="00C94047">
        <w:rPr>
          <w:rFonts w:eastAsia="Calibri"/>
          <w:sz w:val="17"/>
          <w:szCs w:val="17"/>
        </w:rPr>
        <w:t>It may be helpful to pose the following questions, or have ākonga ask their own questions, as they discuss and interpret the meaning of the infographic:</w:t>
      </w:r>
    </w:p>
    <w:p w14:paraId="74C3D56D" w14:textId="77777777" w:rsidR="00C94047" w:rsidRPr="00C94047" w:rsidRDefault="00C94047" w:rsidP="005C5EF1">
      <w:pPr>
        <w:pStyle w:val="TSMtextbullets"/>
      </w:pPr>
      <w:r w:rsidRPr="00C94047">
        <w:t>What is the purpose of this infographic? What are the big ideas it is conveying? What helps you to know that?</w:t>
      </w:r>
    </w:p>
    <w:p w14:paraId="17DFA68B" w14:textId="77777777" w:rsidR="00C94047" w:rsidRPr="00C94047" w:rsidRDefault="00C94047" w:rsidP="005C5EF1">
      <w:pPr>
        <w:pStyle w:val="TSMtextbullets"/>
      </w:pPr>
      <w:r w:rsidRPr="00C94047">
        <w:t>Where do we start reading? Does it matter where we start?</w:t>
      </w:r>
    </w:p>
    <w:p w14:paraId="7A04E45B" w14:textId="77777777" w:rsidR="00C94047" w:rsidRPr="00C94047" w:rsidRDefault="00C94047" w:rsidP="005C5EF1">
      <w:pPr>
        <w:pStyle w:val="TSMtextbullets"/>
      </w:pPr>
      <w:r w:rsidRPr="00C94047">
        <w:t>What are the parts of the infographic? What information do they contain? How do they work together as a whole?</w:t>
      </w:r>
    </w:p>
    <w:p w14:paraId="28B96A4D" w14:textId="77777777" w:rsidR="00C94047" w:rsidRPr="00C94047" w:rsidRDefault="00C94047" w:rsidP="005C5EF1">
      <w:pPr>
        <w:pStyle w:val="TSMtextbullets"/>
      </w:pPr>
      <w:r w:rsidRPr="00C94047">
        <w:t>What information has been left out? What doesn’t the infographic show?</w:t>
      </w:r>
    </w:p>
    <w:p w14:paraId="6C2FCD88" w14:textId="77777777" w:rsidR="00C94047" w:rsidRPr="00C94047" w:rsidRDefault="00C94047" w:rsidP="005C5EF1">
      <w:pPr>
        <w:pStyle w:val="TSMtextbullets"/>
      </w:pPr>
      <w:r w:rsidRPr="00C94047">
        <w:t>Who might have created this infographic, and who was it created for?</w:t>
      </w:r>
    </w:p>
    <w:p w14:paraId="00ECD824" w14:textId="77777777" w:rsidR="00C94047" w:rsidRPr="00C94047" w:rsidRDefault="00C94047" w:rsidP="005C5EF1">
      <w:pPr>
        <w:pStyle w:val="TSMtextbullets"/>
      </w:pPr>
      <w:r w:rsidRPr="00C94047">
        <w:t xml:space="preserve">Why do you think the information was presented this way? How </w:t>
      </w:r>
      <w:r w:rsidRPr="002E3478">
        <w:t>effective</w:t>
      </w:r>
      <w:r w:rsidRPr="00C94047">
        <w:t xml:space="preserve"> is this way of presenting information? </w:t>
      </w:r>
    </w:p>
    <w:p w14:paraId="192C88C4" w14:textId="77777777" w:rsidR="00C94047" w:rsidRPr="00C94047" w:rsidRDefault="00C94047" w:rsidP="005C5EF1">
      <w:pPr>
        <w:pStyle w:val="TSMtextbullets"/>
      </w:pPr>
      <w:r w:rsidRPr="00C94047">
        <w:t>What can we learn about different types of stone and their uses from this infographic?</w:t>
      </w:r>
    </w:p>
    <w:p w14:paraId="000000A9" w14:textId="128E0E06" w:rsidR="00553E77" w:rsidRPr="00801C08" w:rsidRDefault="00451855" w:rsidP="00801C08">
      <w:pPr>
        <w:pStyle w:val="Heading2"/>
        <w:ind w:right="-379"/>
      </w:pPr>
      <w:r w:rsidRPr="00801C08">
        <w:t>Connecting with your</w:t>
      </w:r>
      <w:r w:rsidR="00801C08">
        <w:t xml:space="preserve"> </w:t>
      </w:r>
      <w:r w:rsidRPr="00801C08">
        <w:t>local histories</w:t>
      </w:r>
    </w:p>
    <w:p w14:paraId="664720C6" w14:textId="77777777" w:rsidR="009D51D6" w:rsidRPr="009D51D6" w:rsidRDefault="009D51D6" w:rsidP="009D51D6">
      <w:pPr>
        <w:tabs>
          <w:tab w:val="left" w:pos="1323"/>
        </w:tabs>
        <w:spacing w:after="120"/>
        <w:rPr>
          <w:rFonts w:eastAsia="Calibri" w:cs="Calibri"/>
          <w:sz w:val="17"/>
          <w:szCs w:val="17"/>
        </w:rPr>
      </w:pPr>
      <w:r w:rsidRPr="009D51D6">
        <w:rPr>
          <w:rFonts w:eastAsia="Calibri" w:cs="Calibri"/>
          <w:sz w:val="17"/>
          <w:szCs w:val="17"/>
        </w:rPr>
        <w:t>Identify which stone resources may have been significant in your rohe.</w:t>
      </w:r>
    </w:p>
    <w:p w14:paraId="1F9D4E02" w14:textId="2446552D" w:rsidR="00E54664" w:rsidRDefault="009D51D6" w:rsidP="003950B2">
      <w:pPr>
        <w:tabs>
          <w:tab w:val="left" w:pos="1323"/>
        </w:tabs>
        <w:spacing w:after="120"/>
        <w:rPr>
          <w:b/>
          <w:sz w:val="17"/>
        </w:rPr>
      </w:pPr>
      <w:r w:rsidRPr="009D51D6">
        <w:rPr>
          <w:rFonts w:eastAsia="Calibri" w:cs="Calibri"/>
          <w:sz w:val="17"/>
          <w:szCs w:val="17"/>
        </w:rPr>
        <w:t>If possible, visit a local museum that has examples of tools, weapons, or ornaments made from different kinds of stone. Ask the museum educator why these artefacts are considered important, how they are looked after, and what is known about their whakapapa.</w:t>
      </w:r>
    </w:p>
    <w:p w14:paraId="21E1A785" w14:textId="77777777" w:rsidR="004A126B" w:rsidRDefault="004A126B" w:rsidP="004A126B"/>
    <w:p w14:paraId="4548A671" w14:textId="77777777" w:rsidR="009C6816" w:rsidRDefault="009C6816" w:rsidP="004A126B"/>
    <w:p w14:paraId="000000AB" w14:textId="45066872" w:rsidR="00553E77" w:rsidRPr="006C27E3" w:rsidRDefault="009F55BD" w:rsidP="00E54664">
      <w:pPr>
        <w:pStyle w:val="Heading3"/>
        <w:spacing w:before="0"/>
      </w:pPr>
      <w:r w:rsidRPr="006C27E3">
        <w:t>Background information for kaiako</w:t>
      </w:r>
    </w:p>
    <w:p w14:paraId="7FAA6920" w14:textId="6D1982D3" w:rsidR="00C50B85" w:rsidRPr="002E3478" w:rsidRDefault="00000000" w:rsidP="005C5EF1">
      <w:pPr>
        <w:pStyle w:val="TSMtextbullets"/>
        <w:rPr>
          <w:rStyle w:val="Hyperlink"/>
          <w:u w:val="none"/>
        </w:rPr>
      </w:pPr>
      <w:hyperlink r:id="rId71">
        <w:r w:rsidR="00C50B85" w:rsidRPr="002E3478">
          <w:rPr>
            <w:rStyle w:val="Hyperlink"/>
          </w:rPr>
          <w:t>Kōhatu – Māori Use of Stone</w:t>
        </w:r>
      </w:hyperlink>
      <w:r w:rsidR="002E3478" w:rsidRPr="002E3478">
        <w:rPr>
          <w:rStyle w:val="Hyperlink"/>
          <w:u w:val="none"/>
        </w:rPr>
        <w:t xml:space="preserve"> – Te Ara Encyclopedia of New Zealand</w:t>
      </w:r>
    </w:p>
    <w:p w14:paraId="1BE36865" w14:textId="1F433595" w:rsidR="00723F03" w:rsidRPr="009E222A" w:rsidRDefault="00000000" w:rsidP="00723F03">
      <w:pPr>
        <w:pStyle w:val="TSMtextbullets"/>
        <w:rPr>
          <w:rStyle w:val="Hyperlink"/>
          <w:u w:val="none"/>
        </w:rPr>
      </w:pPr>
      <w:hyperlink r:id="rId72" w:history="1">
        <w:r w:rsidR="00C50B85" w:rsidRPr="002E3478">
          <w:rPr>
            <w:rStyle w:val="Hyperlink"/>
          </w:rPr>
          <w:t>Poutini: A Guardian Taniwha</w:t>
        </w:r>
      </w:hyperlink>
      <w:r w:rsidR="00C50B85" w:rsidRPr="002E3478">
        <w:rPr>
          <w:rStyle w:val="Hyperlink"/>
          <w:u w:val="none"/>
        </w:rPr>
        <w:t xml:space="preserve"> – Toitū Te Whenua Land Information New Zealand </w:t>
      </w:r>
    </w:p>
    <w:p w14:paraId="000000B0" w14:textId="658824F5" w:rsidR="00553E77" w:rsidRPr="009E222A" w:rsidRDefault="002704C0" w:rsidP="009E222A">
      <w:pPr>
        <w:pStyle w:val="Heading3"/>
      </w:pPr>
      <w:r>
        <w:t>Related text</w:t>
      </w:r>
    </w:p>
    <w:p w14:paraId="7FD93041" w14:textId="78CB8686" w:rsidR="003D77AE" w:rsidRDefault="00000000" w:rsidP="003D77AE">
      <w:pPr>
        <w:tabs>
          <w:tab w:val="left" w:pos="1323"/>
        </w:tabs>
        <w:spacing w:after="120"/>
        <w:rPr>
          <w:rFonts w:eastAsia="Calibri" w:cs="Calibri"/>
          <w:sz w:val="17"/>
          <w:szCs w:val="17"/>
        </w:rPr>
      </w:pPr>
      <w:hyperlink r:id="rId73" w:history="1">
        <w:r w:rsidR="003D77AE" w:rsidRPr="00537263">
          <w:rPr>
            <w:rStyle w:val="Hyperlink"/>
            <w:i/>
            <w:iCs/>
          </w:rPr>
          <w:t>Connected</w:t>
        </w:r>
        <w:r w:rsidR="003D77AE" w:rsidRPr="00537263">
          <w:rPr>
            <w:rStyle w:val="Hyperlink"/>
          </w:rPr>
          <w:t xml:space="preserve"> Level 4, 2019, </w:t>
        </w:r>
        <w:r w:rsidR="002E3478">
          <w:rPr>
            <w:rStyle w:val="Hyperlink"/>
          </w:rPr>
          <w:t>“</w:t>
        </w:r>
        <w:r w:rsidR="003D77AE" w:rsidRPr="00537263">
          <w:rPr>
            <w:rStyle w:val="Hyperlink"/>
          </w:rPr>
          <w:t>The Long Pause</w:t>
        </w:r>
      </w:hyperlink>
      <w:r w:rsidR="002E3478">
        <w:rPr>
          <w:sz w:val="17"/>
          <w:szCs w:val="17"/>
        </w:rPr>
        <w:t>” –</w:t>
      </w:r>
      <w:r w:rsidR="003D77AE" w:rsidRPr="00537263">
        <w:rPr>
          <w:rFonts w:eastAsia="Calibri" w:cs="Calibri"/>
          <w:sz w:val="17"/>
          <w:szCs w:val="17"/>
        </w:rPr>
        <w:t xml:space="preserve"> Google Slides version</w:t>
      </w:r>
      <w:r w:rsidR="003D77AE" w:rsidRPr="00537263">
        <w:rPr>
          <w:rFonts w:eastAsia="Calibri" w:cs="Calibri"/>
          <w:i/>
          <w:sz w:val="17"/>
          <w:szCs w:val="17"/>
        </w:rPr>
        <w:t xml:space="preserve"> </w:t>
      </w:r>
      <w:r w:rsidR="003D77AE" w:rsidRPr="003D77AE">
        <w:rPr>
          <w:rFonts w:eastAsia="Calibri" w:cs="Calibri"/>
          <w:sz w:val="17"/>
          <w:szCs w:val="17"/>
        </w:rPr>
        <w:t>(slide 14, Toʻi Maʻa/Adze)</w:t>
      </w:r>
    </w:p>
    <w:p w14:paraId="49617DEC" w14:textId="77777777" w:rsidR="00024CEB" w:rsidRPr="00770DC8" w:rsidRDefault="00024CEB" w:rsidP="00024CEB">
      <w:pPr>
        <w:pStyle w:val="Heading2"/>
      </w:pPr>
      <w:r w:rsidRPr="00770DC8">
        <w:t>Big ideas</w:t>
      </w:r>
    </w:p>
    <w:p w14:paraId="3C289137" w14:textId="77777777" w:rsidR="00024CEB" w:rsidRDefault="00024CEB" w:rsidP="00024CEB">
      <w:pPr>
        <w:pStyle w:val="TSMTxt"/>
      </w:pPr>
      <w:r w:rsidRPr="00B15842">
        <w:t xml:space="preserve">The following activities all support understanding the four big ideas: Māori history, colonisation and settlement, the use of power, and </w:t>
      </w:r>
      <w:r w:rsidRPr="00A40F90">
        <w:t>relationships</w:t>
      </w:r>
      <w:r>
        <w:t>. F</w:t>
      </w:r>
      <w:r w:rsidRPr="00A40F90">
        <w:t>or example:</w:t>
      </w:r>
    </w:p>
    <w:p w14:paraId="7B57B395" w14:textId="77777777" w:rsidR="00024CEB" w:rsidRDefault="00024CEB" w:rsidP="005C5EF1">
      <w:pPr>
        <w:pStyle w:val="TSMtextbullets"/>
      </w:pPr>
      <w:r>
        <w:t xml:space="preserve">Māori use of stone – particularly of pounamu – required the development of new technologies for working the stone into useful tools and beautiful ornaments. </w:t>
      </w:r>
    </w:p>
    <w:p w14:paraId="5977FCE7" w14:textId="77777777" w:rsidR="00024CEB" w:rsidRDefault="00024CEB" w:rsidP="005C5EF1">
      <w:pPr>
        <w:pStyle w:val="TSMtextbullets"/>
      </w:pPr>
      <w:r>
        <w:t xml:space="preserve">Māori oral histories are a way that the locations of certain types of stone and the methods and tikanga for working stone are passed on. </w:t>
      </w:r>
    </w:p>
    <w:p w14:paraId="6B2E1523" w14:textId="0D7529F6" w:rsidR="00024CEB" w:rsidRDefault="00024CEB" w:rsidP="005C5EF1">
      <w:pPr>
        <w:pStyle w:val="TSMtextbullets"/>
      </w:pPr>
      <w:r>
        <w:t xml:space="preserve">Some iwi are kaitiaki of certain types of stone in their rohe. </w:t>
      </w:r>
    </w:p>
    <w:p w14:paraId="4BC8F122" w14:textId="3724F2AC" w:rsidR="0093375A" w:rsidRPr="00770DC8" w:rsidRDefault="00024CEB" w:rsidP="005C5EF1">
      <w:pPr>
        <w:pStyle w:val="TSMtextbullets"/>
      </w:pPr>
      <w:r>
        <w:t xml:space="preserve">Stone was often a basis for relationships between iwi and hapū in the form of trade, and sometimes in the form of conflict over the rights to the stone. </w:t>
      </w:r>
    </w:p>
    <w:tbl>
      <w:tblPr>
        <w:tblStyle w:val="TableGrid"/>
        <w:tblpPr w:leftFromText="181" w:rightFromText="181" w:bottomFromText="284" w:horzAnchor="margin" w:tblpYSpec="top"/>
        <w:tblOverlap w:val="never"/>
        <w:tblW w:w="16018" w:type="dxa"/>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8064A2" w:themeFill="accent4"/>
        <w:tblLook w:val="04A0" w:firstRow="1" w:lastRow="0" w:firstColumn="1" w:lastColumn="0" w:noHBand="0" w:noVBand="1"/>
      </w:tblPr>
      <w:tblGrid>
        <w:gridCol w:w="16018"/>
      </w:tblGrid>
      <w:tr w:rsidR="0093375A" w:rsidRPr="000679AE" w14:paraId="45C11AC1" w14:textId="77777777" w:rsidTr="007A1A7B">
        <w:trPr>
          <w:trHeight w:val="711"/>
        </w:trPr>
        <w:tc>
          <w:tcPr>
            <w:tcW w:w="16018" w:type="dxa"/>
            <w:shd w:val="clear" w:color="auto" w:fill="A256AA"/>
          </w:tcPr>
          <w:p w14:paraId="76D78974" w14:textId="77777777" w:rsidR="0093375A" w:rsidRPr="000679AE" w:rsidRDefault="0093375A" w:rsidP="007A1A7B">
            <w:pPr>
              <w:pStyle w:val="Heading2A"/>
              <w:spacing w:before="120"/>
              <w:rPr>
                <w:sz w:val="17"/>
                <w:szCs w:val="17"/>
              </w:rPr>
            </w:pPr>
            <w:r>
              <w:rPr>
                <w:sz w:val="36"/>
              </w:rPr>
              <w:lastRenderedPageBreak/>
              <w:t>Kōhatu/Stone</w:t>
            </w:r>
            <w:r w:rsidRPr="000679AE">
              <w:rPr>
                <w:sz w:val="17"/>
                <w:szCs w:val="17"/>
              </w:rPr>
              <w:t xml:space="preserve"> </w:t>
            </w:r>
          </w:p>
        </w:tc>
      </w:tr>
    </w:tbl>
    <w:p w14:paraId="000000B8" w14:textId="0D987681" w:rsidR="00553E77" w:rsidRPr="00DB548B" w:rsidRDefault="009F55BD" w:rsidP="00491A3C">
      <w:pPr>
        <w:pStyle w:val="Heading2"/>
        <w:spacing w:before="0"/>
      </w:pPr>
      <w:r w:rsidRPr="00DB548B">
        <w:t>Activities</w:t>
      </w:r>
    </w:p>
    <w:p w14:paraId="78E0AB8C" w14:textId="44B9427D" w:rsidR="007E66E2" w:rsidRPr="00CB1CBB" w:rsidRDefault="005C4C37" w:rsidP="0093375A">
      <w:pPr>
        <w:pStyle w:val="Heading3"/>
      </w:pPr>
      <w:r>
        <w:t>V</w:t>
      </w:r>
      <w:r w:rsidR="004647E7">
        <w:t>isual dictionary of</w:t>
      </w:r>
      <w:r w:rsidR="004647E7" w:rsidRPr="00CB1CBB">
        <w:t xml:space="preserve"> </w:t>
      </w:r>
      <w:r w:rsidR="007E66E2" w:rsidRPr="00CB1CBB">
        <w:t xml:space="preserve">kōhatu </w:t>
      </w:r>
    </w:p>
    <w:p w14:paraId="5E220561" w14:textId="32F62CE4" w:rsidR="007E66E2" w:rsidRPr="007E66E2" w:rsidRDefault="007E66E2" w:rsidP="007E66E2">
      <w:pPr>
        <w:spacing w:after="120"/>
        <w:rPr>
          <w:rFonts w:eastAsia="Arial"/>
          <w:iCs/>
          <w:sz w:val="17"/>
          <w:szCs w:val="17"/>
        </w:rPr>
      </w:pPr>
      <w:r w:rsidRPr="007E66E2">
        <w:rPr>
          <w:rFonts w:eastAsia="Arial"/>
          <w:iCs/>
          <w:sz w:val="17"/>
          <w:szCs w:val="17"/>
        </w:rPr>
        <w:t xml:space="preserve">In this activity, ākonga compare the uses of different kōhatu in Aotearoa New Zealand, making connections between their properties, uses, </w:t>
      </w:r>
      <w:r w:rsidR="00172F6B">
        <w:rPr>
          <w:rFonts w:eastAsia="Arial"/>
          <w:iCs/>
          <w:sz w:val="17"/>
          <w:szCs w:val="17"/>
        </w:rPr>
        <w:t xml:space="preserve">and </w:t>
      </w:r>
      <w:r w:rsidRPr="007E66E2">
        <w:rPr>
          <w:rFonts w:eastAsia="Arial"/>
          <w:iCs/>
          <w:sz w:val="17"/>
          <w:szCs w:val="17"/>
        </w:rPr>
        <w:t>availability.</w:t>
      </w:r>
    </w:p>
    <w:p w14:paraId="5A354D40" w14:textId="487E6246" w:rsidR="007E66E2" w:rsidRPr="007E66E2" w:rsidRDefault="007E66E2" w:rsidP="007E66E2">
      <w:pPr>
        <w:spacing w:after="120"/>
        <w:rPr>
          <w:rFonts w:eastAsia="Arial"/>
          <w:sz w:val="17"/>
          <w:szCs w:val="17"/>
        </w:rPr>
      </w:pPr>
      <w:r w:rsidRPr="007E66E2">
        <w:rPr>
          <w:rFonts w:eastAsia="Arial"/>
          <w:sz w:val="17"/>
          <w:szCs w:val="17"/>
        </w:rPr>
        <w:t>Encourage ākonga to look up the meaning of any unfamiliar terms in the infographic</w:t>
      </w:r>
      <w:r w:rsidR="00172F6B">
        <w:rPr>
          <w:rFonts w:eastAsia="Arial"/>
          <w:sz w:val="17"/>
          <w:szCs w:val="17"/>
        </w:rPr>
        <w:t>.</w:t>
      </w:r>
    </w:p>
    <w:p w14:paraId="49E1897C" w14:textId="77777777" w:rsidR="007E66E2" w:rsidRPr="007E66E2" w:rsidRDefault="007E66E2" w:rsidP="007E66E2">
      <w:pPr>
        <w:spacing w:after="120"/>
        <w:rPr>
          <w:rFonts w:eastAsia="Arial"/>
          <w:sz w:val="17"/>
          <w:szCs w:val="17"/>
        </w:rPr>
      </w:pPr>
      <w:r w:rsidRPr="007E66E2">
        <w:rPr>
          <w:rFonts w:eastAsia="Arial"/>
          <w:sz w:val="17"/>
          <w:szCs w:val="17"/>
        </w:rPr>
        <w:t>Using information in the infographic and other research, ask ākonga to complete a table summarising key information about the different types of stone, for example:</w:t>
      </w:r>
    </w:p>
    <w:tbl>
      <w:tblPr>
        <w:tblW w:w="5074" w:type="dxa"/>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Layout w:type="fixed"/>
        <w:tblLook w:val="0600" w:firstRow="0" w:lastRow="0" w:firstColumn="0" w:lastColumn="0" w:noHBand="1" w:noVBand="1"/>
      </w:tblPr>
      <w:tblGrid>
        <w:gridCol w:w="2400"/>
        <w:gridCol w:w="2674"/>
      </w:tblGrid>
      <w:tr w:rsidR="00024CEB" w:rsidRPr="00CB1CBB" w14:paraId="0E55E0F2" w14:textId="77777777" w:rsidTr="0097319E">
        <w:tc>
          <w:tcPr>
            <w:tcW w:w="2400" w:type="dxa"/>
            <w:shd w:val="clear" w:color="auto" w:fill="auto"/>
            <w:tcMar>
              <w:top w:w="100" w:type="dxa"/>
              <w:left w:w="100" w:type="dxa"/>
              <w:bottom w:w="100" w:type="dxa"/>
              <w:right w:w="100" w:type="dxa"/>
            </w:tcMar>
            <w:vAlign w:val="center"/>
          </w:tcPr>
          <w:p w14:paraId="6C642FD6" w14:textId="01F9AE17" w:rsidR="00024CEB" w:rsidRPr="00CB1CBB" w:rsidRDefault="00554216" w:rsidP="00491A3C">
            <w:pPr>
              <w:widowControl w:val="0"/>
              <w:pBdr>
                <w:top w:val="nil"/>
                <w:left w:val="nil"/>
                <w:bottom w:val="nil"/>
                <w:right w:val="nil"/>
                <w:between w:val="nil"/>
              </w:pBdr>
              <w:spacing w:after="120"/>
              <w:rPr>
                <w:rFonts w:eastAsia="Arial"/>
                <w:b/>
                <w:sz w:val="17"/>
                <w:szCs w:val="17"/>
              </w:rPr>
            </w:pPr>
            <w:r>
              <w:rPr>
                <w:rFonts w:eastAsia="Arial"/>
                <w:b/>
                <w:sz w:val="17"/>
                <w:szCs w:val="17"/>
              </w:rPr>
              <w:t>S</w:t>
            </w:r>
            <w:r w:rsidR="00024CEB" w:rsidRPr="00CB1CBB">
              <w:rPr>
                <w:rFonts w:eastAsia="Arial"/>
                <w:b/>
                <w:sz w:val="17"/>
                <w:szCs w:val="17"/>
              </w:rPr>
              <w:t>tone</w:t>
            </w:r>
          </w:p>
        </w:tc>
        <w:tc>
          <w:tcPr>
            <w:tcW w:w="2674" w:type="dxa"/>
            <w:shd w:val="clear" w:color="auto" w:fill="auto"/>
            <w:tcMar>
              <w:top w:w="100" w:type="dxa"/>
              <w:left w:w="100" w:type="dxa"/>
              <w:bottom w:w="100" w:type="dxa"/>
              <w:right w:w="100" w:type="dxa"/>
            </w:tcMar>
            <w:vAlign w:val="center"/>
          </w:tcPr>
          <w:p w14:paraId="5A8C241E" w14:textId="324F952B" w:rsidR="00024CEB" w:rsidRPr="00CB1CBB" w:rsidRDefault="00024CEB" w:rsidP="006026F4">
            <w:pPr>
              <w:widowControl w:val="0"/>
              <w:pBdr>
                <w:top w:val="nil"/>
                <w:left w:val="nil"/>
                <w:bottom w:val="nil"/>
                <w:right w:val="nil"/>
                <w:between w:val="nil"/>
              </w:pBdr>
              <w:spacing w:after="120"/>
              <w:rPr>
                <w:rFonts w:eastAsia="Arial"/>
                <w:b/>
                <w:sz w:val="17"/>
                <w:szCs w:val="17"/>
              </w:rPr>
            </w:pPr>
          </w:p>
        </w:tc>
      </w:tr>
      <w:tr w:rsidR="00024CEB" w:rsidRPr="00CB1CBB" w14:paraId="331AFBA4" w14:textId="77777777" w:rsidTr="0097319E">
        <w:tc>
          <w:tcPr>
            <w:tcW w:w="2400" w:type="dxa"/>
            <w:shd w:val="clear" w:color="auto" w:fill="auto"/>
            <w:tcMar>
              <w:top w:w="100" w:type="dxa"/>
              <w:left w:w="100" w:type="dxa"/>
              <w:bottom w:w="100" w:type="dxa"/>
              <w:right w:w="100" w:type="dxa"/>
            </w:tcMar>
            <w:vAlign w:val="center"/>
          </w:tcPr>
          <w:p w14:paraId="0FA36C13" w14:textId="2F1B0713" w:rsidR="00024CEB" w:rsidRPr="00024CEB" w:rsidRDefault="00024CEB" w:rsidP="00491A3C">
            <w:pPr>
              <w:widowControl w:val="0"/>
              <w:pBdr>
                <w:top w:val="nil"/>
                <w:left w:val="nil"/>
                <w:bottom w:val="nil"/>
                <w:right w:val="nil"/>
                <w:between w:val="nil"/>
              </w:pBdr>
              <w:spacing w:after="120"/>
              <w:rPr>
                <w:rFonts w:eastAsia="Arial"/>
                <w:b/>
                <w:bCs/>
                <w:sz w:val="17"/>
                <w:szCs w:val="17"/>
              </w:rPr>
            </w:pPr>
            <w:r>
              <w:rPr>
                <w:rFonts w:eastAsia="Arial"/>
                <w:b/>
                <w:bCs/>
                <w:sz w:val="17"/>
                <w:szCs w:val="17"/>
              </w:rPr>
              <w:t>Location(s) of sources</w:t>
            </w:r>
          </w:p>
        </w:tc>
        <w:tc>
          <w:tcPr>
            <w:tcW w:w="2674" w:type="dxa"/>
            <w:shd w:val="clear" w:color="auto" w:fill="auto"/>
            <w:tcMar>
              <w:top w:w="100" w:type="dxa"/>
              <w:left w:w="100" w:type="dxa"/>
              <w:bottom w:w="100" w:type="dxa"/>
              <w:right w:w="100" w:type="dxa"/>
            </w:tcMar>
            <w:vAlign w:val="center"/>
          </w:tcPr>
          <w:p w14:paraId="0B75C54F" w14:textId="77777777" w:rsidR="00024CEB" w:rsidRPr="00CB1CBB" w:rsidRDefault="00024CEB" w:rsidP="006026F4">
            <w:pPr>
              <w:widowControl w:val="0"/>
              <w:pBdr>
                <w:top w:val="nil"/>
                <w:left w:val="nil"/>
                <w:bottom w:val="nil"/>
                <w:right w:val="nil"/>
                <w:between w:val="nil"/>
              </w:pBdr>
              <w:spacing w:after="120"/>
              <w:rPr>
                <w:rFonts w:eastAsia="Arial"/>
                <w:sz w:val="17"/>
                <w:szCs w:val="17"/>
              </w:rPr>
            </w:pPr>
          </w:p>
        </w:tc>
      </w:tr>
      <w:tr w:rsidR="00024CEB" w:rsidRPr="00CB1CBB" w14:paraId="705F02E3" w14:textId="77777777" w:rsidTr="0097319E">
        <w:tc>
          <w:tcPr>
            <w:tcW w:w="2400" w:type="dxa"/>
            <w:shd w:val="clear" w:color="auto" w:fill="auto"/>
            <w:tcMar>
              <w:top w:w="100" w:type="dxa"/>
              <w:left w:w="100" w:type="dxa"/>
              <w:bottom w:w="100" w:type="dxa"/>
              <w:right w:w="100" w:type="dxa"/>
            </w:tcMar>
            <w:vAlign w:val="center"/>
          </w:tcPr>
          <w:p w14:paraId="08B2F54C" w14:textId="465E7F89" w:rsidR="00024CEB" w:rsidRDefault="00024CEB" w:rsidP="00491A3C">
            <w:pPr>
              <w:widowControl w:val="0"/>
              <w:pBdr>
                <w:top w:val="nil"/>
                <w:left w:val="nil"/>
                <w:bottom w:val="nil"/>
                <w:right w:val="nil"/>
                <w:between w:val="nil"/>
              </w:pBdr>
              <w:spacing w:after="120"/>
              <w:rPr>
                <w:rFonts w:eastAsia="Arial"/>
                <w:b/>
                <w:bCs/>
                <w:sz w:val="17"/>
                <w:szCs w:val="17"/>
              </w:rPr>
            </w:pPr>
            <w:r w:rsidRPr="00CB1CBB">
              <w:rPr>
                <w:rFonts w:eastAsia="Arial"/>
                <w:b/>
                <w:sz w:val="17"/>
                <w:szCs w:val="17"/>
              </w:rPr>
              <w:t>Properties</w:t>
            </w:r>
          </w:p>
        </w:tc>
        <w:tc>
          <w:tcPr>
            <w:tcW w:w="2674" w:type="dxa"/>
            <w:shd w:val="clear" w:color="auto" w:fill="auto"/>
            <w:tcMar>
              <w:top w:w="100" w:type="dxa"/>
              <w:left w:w="100" w:type="dxa"/>
              <w:bottom w:w="100" w:type="dxa"/>
              <w:right w:w="100" w:type="dxa"/>
            </w:tcMar>
            <w:vAlign w:val="center"/>
          </w:tcPr>
          <w:p w14:paraId="54792AE4" w14:textId="77777777" w:rsidR="00024CEB" w:rsidRPr="00CB1CBB" w:rsidRDefault="00024CEB" w:rsidP="006026F4">
            <w:pPr>
              <w:widowControl w:val="0"/>
              <w:pBdr>
                <w:top w:val="nil"/>
                <w:left w:val="nil"/>
                <w:bottom w:val="nil"/>
                <w:right w:val="nil"/>
                <w:between w:val="nil"/>
              </w:pBdr>
              <w:spacing w:after="120"/>
              <w:rPr>
                <w:rFonts w:eastAsia="Arial"/>
                <w:sz w:val="17"/>
                <w:szCs w:val="17"/>
              </w:rPr>
            </w:pPr>
          </w:p>
        </w:tc>
      </w:tr>
      <w:tr w:rsidR="00024CEB" w:rsidRPr="00CB1CBB" w14:paraId="70E55D21" w14:textId="77777777" w:rsidTr="0097319E">
        <w:tc>
          <w:tcPr>
            <w:tcW w:w="2400" w:type="dxa"/>
            <w:shd w:val="clear" w:color="auto" w:fill="auto"/>
            <w:tcMar>
              <w:top w:w="100" w:type="dxa"/>
              <w:left w:w="100" w:type="dxa"/>
              <w:bottom w:w="100" w:type="dxa"/>
              <w:right w:w="100" w:type="dxa"/>
            </w:tcMar>
            <w:vAlign w:val="center"/>
          </w:tcPr>
          <w:p w14:paraId="08B2ED7F" w14:textId="66DDD0C1" w:rsidR="00024CEB" w:rsidRDefault="00024CEB" w:rsidP="00491A3C">
            <w:pPr>
              <w:widowControl w:val="0"/>
              <w:pBdr>
                <w:top w:val="nil"/>
                <w:left w:val="nil"/>
                <w:bottom w:val="nil"/>
                <w:right w:val="nil"/>
                <w:between w:val="nil"/>
              </w:pBdr>
              <w:spacing w:after="120"/>
              <w:rPr>
                <w:rFonts w:eastAsia="Arial"/>
                <w:b/>
                <w:bCs/>
                <w:sz w:val="17"/>
                <w:szCs w:val="17"/>
              </w:rPr>
            </w:pPr>
            <w:r w:rsidRPr="00CB1CBB">
              <w:rPr>
                <w:rFonts w:eastAsia="Arial"/>
                <w:b/>
                <w:sz w:val="17"/>
                <w:szCs w:val="17"/>
              </w:rPr>
              <w:t>Use</w:t>
            </w:r>
            <w:r w:rsidR="000A5985">
              <w:rPr>
                <w:rFonts w:eastAsia="Arial"/>
                <w:b/>
                <w:sz w:val="17"/>
                <w:szCs w:val="17"/>
              </w:rPr>
              <w:t>(</w:t>
            </w:r>
            <w:r>
              <w:rPr>
                <w:rFonts w:eastAsia="Arial"/>
                <w:b/>
                <w:sz w:val="17"/>
                <w:szCs w:val="17"/>
              </w:rPr>
              <w:t>s</w:t>
            </w:r>
            <w:r w:rsidR="000A5985">
              <w:rPr>
                <w:rFonts w:eastAsia="Arial"/>
                <w:b/>
                <w:sz w:val="17"/>
                <w:szCs w:val="17"/>
              </w:rPr>
              <w:t>)</w:t>
            </w:r>
          </w:p>
        </w:tc>
        <w:tc>
          <w:tcPr>
            <w:tcW w:w="2674" w:type="dxa"/>
            <w:shd w:val="clear" w:color="auto" w:fill="auto"/>
            <w:tcMar>
              <w:top w:w="100" w:type="dxa"/>
              <w:left w:w="100" w:type="dxa"/>
              <w:bottom w:w="100" w:type="dxa"/>
              <w:right w:w="100" w:type="dxa"/>
            </w:tcMar>
            <w:vAlign w:val="center"/>
          </w:tcPr>
          <w:p w14:paraId="534DDA4E" w14:textId="77777777" w:rsidR="00024CEB" w:rsidRPr="00CB1CBB" w:rsidRDefault="00024CEB" w:rsidP="006026F4">
            <w:pPr>
              <w:widowControl w:val="0"/>
              <w:pBdr>
                <w:top w:val="nil"/>
                <w:left w:val="nil"/>
                <w:bottom w:val="nil"/>
                <w:right w:val="nil"/>
                <w:between w:val="nil"/>
              </w:pBdr>
              <w:spacing w:after="120"/>
              <w:rPr>
                <w:rFonts w:eastAsia="Arial"/>
                <w:sz w:val="17"/>
                <w:szCs w:val="17"/>
              </w:rPr>
            </w:pPr>
          </w:p>
        </w:tc>
      </w:tr>
      <w:tr w:rsidR="00024CEB" w:rsidRPr="00CB1CBB" w14:paraId="7F2DB51C" w14:textId="77777777" w:rsidTr="0097319E">
        <w:tc>
          <w:tcPr>
            <w:tcW w:w="2400" w:type="dxa"/>
            <w:shd w:val="clear" w:color="auto" w:fill="auto"/>
            <w:tcMar>
              <w:top w:w="100" w:type="dxa"/>
              <w:left w:w="100" w:type="dxa"/>
              <w:bottom w:w="100" w:type="dxa"/>
              <w:right w:w="100" w:type="dxa"/>
            </w:tcMar>
            <w:vAlign w:val="center"/>
          </w:tcPr>
          <w:p w14:paraId="4606E892" w14:textId="1E3C6547" w:rsidR="00024CEB" w:rsidRDefault="00024CEB" w:rsidP="00491A3C">
            <w:pPr>
              <w:widowControl w:val="0"/>
              <w:pBdr>
                <w:top w:val="nil"/>
                <w:left w:val="nil"/>
                <w:bottom w:val="nil"/>
                <w:right w:val="nil"/>
                <w:between w:val="nil"/>
              </w:pBdr>
              <w:spacing w:after="120"/>
              <w:rPr>
                <w:rFonts w:eastAsia="Arial"/>
                <w:b/>
                <w:bCs/>
                <w:sz w:val="17"/>
                <w:szCs w:val="17"/>
              </w:rPr>
            </w:pPr>
            <w:r w:rsidRPr="00CB1CBB">
              <w:rPr>
                <w:rFonts w:eastAsia="Arial"/>
                <w:b/>
                <w:sz w:val="17"/>
                <w:szCs w:val="17"/>
              </w:rPr>
              <w:t xml:space="preserve">Associations </w:t>
            </w:r>
            <w:r w:rsidR="000A5985">
              <w:rPr>
                <w:rFonts w:eastAsia="Arial"/>
                <w:b/>
                <w:sz w:val="17"/>
                <w:szCs w:val="17"/>
              </w:rPr>
              <w:br/>
            </w:r>
            <w:r w:rsidRPr="00CB1CBB">
              <w:rPr>
                <w:rFonts w:eastAsia="Arial"/>
                <w:b/>
                <w:sz w:val="17"/>
                <w:szCs w:val="17"/>
              </w:rPr>
              <w:t xml:space="preserve">with </w:t>
            </w:r>
            <w:r w:rsidR="00E90EE3">
              <w:rPr>
                <w:rFonts w:eastAsia="Arial"/>
                <w:b/>
                <w:sz w:val="17"/>
                <w:szCs w:val="17"/>
              </w:rPr>
              <w:t>iwi/hapū</w:t>
            </w:r>
          </w:p>
        </w:tc>
        <w:tc>
          <w:tcPr>
            <w:tcW w:w="2674" w:type="dxa"/>
            <w:shd w:val="clear" w:color="auto" w:fill="auto"/>
            <w:tcMar>
              <w:top w:w="100" w:type="dxa"/>
              <w:left w:w="100" w:type="dxa"/>
              <w:bottom w:w="100" w:type="dxa"/>
              <w:right w:w="100" w:type="dxa"/>
            </w:tcMar>
            <w:vAlign w:val="center"/>
          </w:tcPr>
          <w:p w14:paraId="12150D72" w14:textId="77777777" w:rsidR="00024CEB" w:rsidRPr="00CB1CBB" w:rsidRDefault="00024CEB" w:rsidP="006026F4">
            <w:pPr>
              <w:widowControl w:val="0"/>
              <w:pBdr>
                <w:top w:val="nil"/>
                <w:left w:val="nil"/>
                <w:bottom w:val="nil"/>
                <w:right w:val="nil"/>
                <w:between w:val="nil"/>
              </w:pBdr>
              <w:spacing w:after="120"/>
              <w:rPr>
                <w:rFonts w:eastAsia="Arial"/>
                <w:sz w:val="17"/>
                <w:szCs w:val="17"/>
              </w:rPr>
            </w:pPr>
          </w:p>
        </w:tc>
      </w:tr>
      <w:tr w:rsidR="00024CEB" w:rsidRPr="00CB1CBB" w14:paraId="6497EC18" w14:textId="77777777" w:rsidTr="0097319E">
        <w:tc>
          <w:tcPr>
            <w:tcW w:w="2400" w:type="dxa"/>
            <w:shd w:val="clear" w:color="auto" w:fill="auto"/>
            <w:tcMar>
              <w:top w:w="100" w:type="dxa"/>
              <w:left w:w="100" w:type="dxa"/>
              <w:bottom w:w="100" w:type="dxa"/>
              <w:right w:w="100" w:type="dxa"/>
            </w:tcMar>
            <w:vAlign w:val="center"/>
          </w:tcPr>
          <w:p w14:paraId="638C97D6" w14:textId="574331EC" w:rsidR="00024CEB" w:rsidRDefault="000A5985" w:rsidP="00491A3C">
            <w:pPr>
              <w:widowControl w:val="0"/>
              <w:pBdr>
                <w:top w:val="nil"/>
                <w:left w:val="nil"/>
                <w:bottom w:val="nil"/>
                <w:right w:val="nil"/>
                <w:between w:val="nil"/>
              </w:pBdr>
              <w:spacing w:after="120"/>
              <w:rPr>
                <w:rFonts w:eastAsia="Arial"/>
                <w:b/>
                <w:bCs/>
                <w:sz w:val="17"/>
                <w:szCs w:val="17"/>
              </w:rPr>
            </w:pPr>
            <w:r>
              <w:rPr>
                <w:rFonts w:eastAsia="Arial"/>
                <w:b/>
                <w:sz w:val="17"/>
                <w:szCs w:val="17"/>
              </w:rPr>
              <w:t>Other</w:t>
            </w:r>
            <w:r w:rsidR="00024CEB" w:rsidRPr="00CB1CBB">
              <w:rPr>
                <w:rFonts w:eastAsia="Arial"/>
                <w:b/>
                <w:sz w:val="17"/>
                <w:szCs w:val="17"/>
              </w:rPr>
              <w:t xml:space="preserve"> information or questions</w:t>
            </w:r>
          </w:p>
        </w:tc>
        <w:tc>
          <w:tcPr>
            <w:tcW w:w="2674" w:type="dxa"/>
            <w:shd w:val="clear" w:color="auto" w:fill="auto"/>
            <w:tcMar>
              <w:top w:w="100" w:type="dxa"/>
              <w:left w:w="100" w:type="dxa"/>
              <w:bottom w:w="100" w:type="dxa"/>
              <w:right w:w="100" w:type="dxa"/>
            </w:tcMar>
            <w:vAlign w:val="center"/>
          </w:tcPr>
          <w:p w14:paraId="23A9E8E7" w14:textId="77777777" w:rsidR="00024CEB" w:rsidRPr="00CB1CBB" w:rsidRDefault="00024CEB" w:rsidP="006026F4">
            <w:pPr>
              <w:widowControl w:val="0"/>
              <w:pBdr>
                <w:top w:val="nil"/>
                <w:left w:val="nil"/>
                <w:bottom w:val="nil"/>
                <w:right w:val="nil"/>
                <w:between w:val="nil"/>
              </w:pBdr>
              <w:spacing w:after="120"/>
              <w:rPr>
                <w:rFonts w:eastAsia="Arial"/>
                <w:sz w:val="17"/>
                <w:szCs w:val="17"/>
              </w:rPr>
            </w:pPr>
          </w:p>
        </w:tc>
      </w:tr>
    </w:tbl>
    <w:p w14:paraId="42DF4374" w14:textId="2B18F193" w:rsidR="00172F6B" w:rsidRPr="004647E7" w:rsidRDefault="00172F6B" w:rsidP="0097319E">
      <w:pPr>
        <w:pStyle w:val="Heading3noparaspace"/>
        <w:spacing w:before="120"/>
        <w:rPr>
          <w:b w:val="0"/>
          <w:bCs/>
        </w:rPr>
      </w:pPr>
      <w:r w:rsidRPr="0097319E">
        <w:rPr>
          <w:rFonts w:eastAsia="Arial"/>
          <w:b w:val="0"/>
          <w:bCs/>
          <w:sz w:val="17"/>
          <w:szCs w:val="17"/>
        </w:rPr>
        <w:t>Have ākonga create a visual dictionary for reference, including sourcing images of different tools, weapons and ornaments made from each stone.</w:t>
      </w:r>
      <w:r w:rsidR="00AC0F39" w:rsidRPr="00AC0F39">
        <w:rPr>
          <w:rFonts w:eastAsia="Arial"/>
          <w:b w:val="0"/>
          <w:bCs/>
          <w:sz w:val="17"/>
          <w:szCs w:val="17"/>
        </w:rPr>
        <w:t xml:space="preserve"> Ask ākonga to</w:t>
      </w:r>
      <w:r w:rsidR="00AC0F39">
        <w:rPr>
          <w:rFonts w:eastAsia="Arial"/>
          <w:b w:val="0"/>
          <w:bCs/>
          <w:sz w:val="17"/>
          <w:szCs w:val="17"/>
        </w:rPr>
        <w:t xml:space="preserve"> explain the relationship between the properties of a kōhatu and its uses.</w:t>
      </w:r>
    </w:p>
    <w:p w14:paraId="31514D3A" w14:textId="77777777" w:rsidR="00AC0F39" w:rsidRDefault="00AC0F39" w:rsidP="00801C08">
      <w:pPr>
        <w:pStyle w:val="Heading3noparaspace"/>
      </w:pPr>
    </w:p>
    <w:p w14:paraId="6BFE7087" w14:textId="76F85E94" w:rsidR="0093375A" w:rsidRPr="00CB1CBB" w:rsidRDefault="005C4C37" w:rsidP="00801C08">
      <w:pPr>
        <w:pStyle w:val="Heading3noparaspace"/>
      </w:pPr>
      <w:r>
        <w:t>Oral map of sources of</w:t>
      </w:r>
      <w:r w:rsidR="0093375A" w:rsidRPr="00CB1CBB">
        <w:t xml:space="preserve"> kōhatu</w:t>
      </w:r>
    </w:p>
    <w:p w14:paraId="0A2FFB26" w14:textId="58950F10" w:rsidR="00C07140" w:rsidRPr="00C07140" w:rsidRDefault="00C07140" w:rsidP="00C07140">
      <w:pPr>
        <w:rPr>
          <w:sz w:val="17"/>
        </w:rPr>
      </w:pPr>
      <w:r w:rsidRPr="00C07140">
        <w:rPr>
          <w:sz w:val="17"/>
        </w:rPr>
        <w:t>In this activity, ākonga make connections between sources of stones identified in the text and places mentioned in a pūrākau about Poutini on the</w:t>
      </w:r>
      <w:r w:rsidRPr="007D0116">
        <w:rPr>
          <w:sz w:val="17"/>
        </w:rPr>
        <w:t xml:space="preserve"> </w:t>
      </w:r>
      <w:hyperlink r:id="rId74" w:history="1">
        <w:r w:rsidRPr="007D0116">
          <w:rPr>
            <w:u w:val="single"/>
          </w:rPr>
          <w:t>T</w:t>
        </w:r>
        <w:r w:rsidRPr="007D0116">
          <w:rPr>
            <w:sz w:val="17"/>
            <w:u w:val="single"/>
          </w:rPr>
          <w:t>oitū te Whenua Land Information New Zealand (LINZ)</w:t>
        </w:r>
      </w:hyperlink>
      <w:r w:rsidRPr="00434548">
        <w:rPr>
          <w:sz w:val="17"/>
          <w:u w:val="single"/>
        </w:rPr>
        <w:t xml:space="preserve"> </w:t>
      </w:r>
      <w:r w:rsidRPr="00C07140">
        <w:rPr>
          <w:sz w:val="17"/>
        </w:rPr>
        <w:t>website. LINZ describes the story as an 'oral map of the ancient quarries from which the tūpuna took their valued stones', with the names of several key sites integrated into the pūrākau. The LINZ web page includes a summary table of place names mentioned in the story and the stone resources found at them.</w:t>
      </w:r>
    </w:p>
    <w:p w14:paraId="2EFCB48C" w14:textId="13938062" w:rsidR="0093375A" w:rsidRPr="0093375A" w:rsidRDefault="0093375A" w:rsidP="0093375A">
      <w:pPr>
        <w:pStyle w:val="TSMTxt"/>
      </w:pPr>
      <w:r w:rsidRPr="0093375A">
        <w:t xml:space="preserve">Read the pūrākau of </w:t>
      </w:r>
      <w:hyperlink r:id="rId75">
        <w:r w:rsidRPr="004B0208">
          <w:rPr>
            <w:u w:val="single"/>
          </w:rPr>
          <w:t xml:space="preserve">Poutini </w:t>
        </w:r>
        <w:r w:rsidR="0029274A">
          <w:rPr>
            <w:u w:val="single"/>
          </w:rPr>
          <w:t>–</w:t>
        </w:r>
        <w:r w:rsidRPr="004B0208">
          <w:rPr>
            <w:u w:val="single"/>
          </w:rPr>
          <w:t xml:space="preserve"> A Guardian Taniwha</w:t>
        </w:r>
        <w:r w:rsidRPr="00434548">
          <w:t xml:space="preserve"> </w:t>
        </w:r>
      </w:hyperlink>
      <w:r w:rsidRPr="004B0208">
        <w:t xml:space="preserve">on the </w:t>
      </w:r>
      <w:r w:rsidRPr="0093375A">
        <w:t>LINZ website and show ākonga the table at the bottom of the webpage that summari</w:t>
      </w:r>
      <w:r w:rsidR="009715B0">
        <w:t>ses</w:t>
      </w:r>
      <w:r w:rsidRPr="0093375A">
        <w:t xml:space="preserve"> connections between locations and sources of stone.</w:t>
      </w:r>
    </w:p>
    <w:p w14:paraId="2FA73002" w14:textId="78FBD949" w:rsidR="0093375A" w:rsidRPr="0093375A" w:rsidRDefault="0093375A" w:rsidP="0093375A">
      <w:pPr>
        <w:pStyle w:val="TSMTxt"/>
      </w:pPr>
      <w:r w:rsidRPr="0093375A">
        <w:t>Working together and using a digital map for support, ask ākonga to locate each of the places named in the pūrākau on their own map</w:t>
      </w:r>
      <w:r w:rsidR="00172F6B">
        <w:t>, adding the names of places to the map</w:t>
      </w:r>
      <w:r w:rsidRPr="0093375A">
        <w:t xml:space="preserve">. Ākonga will need to connect information in the table on the LINZ webpage with the corresponding te reo </w:t>
      </w:r>
      <w:r w:rsidR="0029274A">
        <w:t xml:space="preserve">Māori </w:t>
      </w:r>
      <w:r w:rsidRPr="0093375A">
        <w:t>names of sources used in the infographic.</w:t>
      </w:r>
      <w:r w:rsidR="00B46CD3" w:rsidRPr="00B46CD3">
        <w:t xml:space="preserve"> </w:t>
      </w:r>
      <w:r w:rsidR="00B46CD3">
        <w:t>Discuss other ways that pūrākau can be used to pass on valued knowledge.</w:t>
      </w:r>
    </w:p>
    <w:p w14:paraId="62984820" w14:textId="64E748C3" w:rsidR="00554216" w:rsidRPr="00CB1CBB" w:rsidRDefault="005C4C37" w:rsidP="00554216">
      <w:pPr>
        <w:pStyle w:val="Heading3"/>
      </w:pPr>
      <w:r>
        <w:t>Kōhatu in a changing world</w:t>
      </w:r>
    </w:p>
    <w:p w14:paraId="0713CE12" w14:textId="77777777" w:rsidR="00554216" w:rsidRPr="00554216" w:rsidRDefault="00554216" w:rsidP="00554216">
      <w:pPr>
        <w:spacing w:after="120"/>
        <w:rPr>
          <w:rFonts w:eastAsia="Arial"/>
          <w:iCs/>
          <w:sz w:val="17"/>
          <w:szCs w:val="17"/>
        </w:rPr>
      </w:pPr>
      <w:r w:rsidRPr="00554216">
        <w:rPr>
          <w:rFonts w:eastAsia="Arial"/>
          <w:iCs/>
          <w:sz w:val="17"/>
          <w:szCs w:val="17"/>
        </w:rPr>
        <w:t>In this activity, ākonga consider the relationship between access to kōhatu and societal change.</w:t>
      </w:r>
    </w:p>
    <w:p w14:paraId="1DD535E0" w14:textId="77777777" w:rsidR="00554216" w:rsidRPr="00554216" w:rsidRDefault="00554216" w:rsidP="00554216">
      <w:pPr>
        <w:spacing w:after="120"/>
        <w:rPr>
          <w:rFonts w:eastAsia="Arial"/>
          <w:sz w:val="17"/>
          <w:szCs w:val="17"/>
        </w:rPr>
      </w:pPr>
      <w:r w:rsidRPr="00554216">
        <w:rPr>
          <w:rFonts w:eastAsia="Arial"/>
          <w:sz w:val="17"/>
          <w:szCs w:val="17"/>
        </w:rPr>
        <w:t>Ask ākonga to think-pair-share why sources of kōhatu were so important for the earliest settlers of Aotearoa New Zealand.</w:t>
      </w:r>
    </w:p>
    <w:p w14:paraId="178081BC" w14:textId="77777777" w:rsidR="00554216" w:rsidRPr="004B0208" w:rsidRDefault="00554216" w:rsidP="00554216">
      <w:pPr>
        <w:spacing w:after="120"/>
        <w:rPr>
          <w:rFonts w:eastAsia="Arial"/>
          <w:sz w:val="17"/>
          <w:szCs w:val="17"/>
        </w:rPr>
      </w:pPr>
      <w:r w:rsidRPr="004B0208">
        <w:rPr>
          <w:rFonts w:eastAsia="Arial"/>
          <w:sz w:val="17"/>
          <w:szCs w:val="17"/>
        </w:rPr>
        <w:t xml:space="preserve">Watch the following excerpts from the RNZ </w:t>
      </w:r>
      <w:hyperlink r:id="rId76">
        <w:r w:rsidRPr="004B0208">
          <w:rPr>
            <w:rFonts w:eastAsia="Arial"/>
            <w:sz w:val="17"/>
            <w:szCs w:val="17"/>
            <w:u w:val="single"/>
          </w:rPr>
          <w:t xml:space="preserve">Aotearoa History Show episode </w:t>
        </w:r>
      </w:hyperlink>
      <w:hyperlink r:id="rId77">
        <w:r w:rsidRPr="004B0208">
          <w:rPr>
            <w:rFonts w:eastAsia="Arial"/>
            <w:i/>
            <w:sz w:val="17"/>
            <w:szCs w:val="17"/>
            <w:u w:val="single"/>
          </w:rPr>
          <w:t>Māori: The first 500 years</w:t>
        </w:r>
      </w:hyperlink>
      <w:r w:rsidRPr="004B0208">
        <w:rPr>
          <w:rFonts w:eastAsia="Arial"/>
          <w:sz w:val="17"/>
          <w:szCs w:val="17"/>
        </w:rPr>
        <w:t>:</w:t>
      </w:r>
    </w:p>
    <w:p w14:paraId="37FDB4FB" w14:textId="77777777" w:rsidR="00554216" w:rsidRPr="00554216" w:rsidRDefault="00554216" w:rsidP="00FF3293">
      <w:pPr>
        <w:pStyle w:val="TSMtextbullets"/>
      </w:pPr>
      <w:r w:rsidRPr="00554216">
        <w:t>3:02–7:52</w:t>
      </w:r>
    </w:p>
    <w:p w14:paraId="1B14D70E" w14:textId="77777777" w:rsidR="00554216" w:rsidRPr="00554216" w:rsidRDefault="00554216" w:rsidP="00FF3293">
      <w:pPr>
        <w:pStyle w:val="TSMtextbullets"/>
      </w:pPr>
      <w:r w:rsidRPr="00554216">
        <w:t>17:39–20:13.</w:t>
      </w:r>
    </w:p>
    <w:p w14:paraId="098AEDB6" w14:textId="77777777" w:rsidR="00554216" w:rsidRPr="00554216" w:rsidRDefault="00554216" w:rsidP="00554216">
      <w:pPr>
        <w:spacing w:after="120"/>
        <w:rPr>
          <w:rFonts w:eastAsia="Arial"/>
          <w:sz w:val="17"/>
          <w:szCs w:val="17"/>
        </w:rPr>
      </w:pPr>
      <w:r w:rsidRPr="00554216">
        <w:rPr>
          <w:rFonts w:eastAsia="Arial"/>
          <w:sz w:val="17"/>
          <w:szCs w:val="17"/>
        </w:rPr>
        <w:t>Drawing on information in the video and infographic, ask ākonga to consider:</w:t>
      </w:r>
    </w:p>
    <w:p w14:paraId="31CE0661" w14:textId="43C61C80" w:rsidR="00554216" w:rsidRPr="00554216" w:rsidRDefault="00554216" w:rsidP="005C5EF1">
      <w:pPr>
        <w:pStyle w:val="TSMtextbullets"/>
      </w:pPr>
      <w:r w:rsidRPr="00554216">
        <w:t xml:space="preserve">why pakohe (argillite) </w:t>
      </w:r>
      <w:r w:rsidR="00172F6B">
        <w:t xml:space="preserve">was </w:t>
      </w:r>
      <w:r w:rsidRPr="00554216">
        <w:t>so widely used up until the fifteenth century</w:t>
      </w:r>
    </w:p>
    <w:p w14:paraId="47D797F8" w14:textId="77777777" w:rsidR="00554216" w:rsidRPr="00554216" w:rsidRDefault="00554216" w:rsidP="005C5EF1">
      <w:pPr>
        <w:pStyle w:val="TSMtextbullets"/>
      </w:pPr>
      <w:r w:rsidRPr="00554216">
        <w:t>why pounamu is described in the infographic as the most highly prized stone in Aotearoa</w:t>
      </w:r>
    </w:p>
    <w:p w14:paraId="34EDF20A" w14:textId="77777777" w:rsidR="00554216" w:rsidRPr="00554216" w:rsidRDefault="00554216" w:rsidP="005C5EF1">
      <w:pPr>
        <w:pStyle w:val="TSMtextbullets"/>
      </w:pPr>
      <w:r w:rsidRPr="00554216">
        <w:t>evidence that access to resources such as matā/tūhua were both contested and protected.</w:t>
      </w:r>
    </w:p>
    <w:p w14:paraId="276B4785" w14:textId="17DF4EB0" w:rsidR="00554216" w:rsidRPr="00554216" w:rsidRDefault="00554216" w:rsidP="00554216">
      <w:pPr>
        <w:spacing w:after="120"/>
        <w:rPr>
          <w:rFonts w:eastAsia="Arial"/>
          <w:sz w:val="17"/>
          <w:szCs w:val="17"/>
        </w:rPr>
      </w:pPr>
      <w:r w:rsidRPr="00554216">
        <w:rPr>
          <w:rFonts w:eastAsia="Arial"/>
          <w:sz w:val="17"/>
          <w:szCs w:val="17"/>
        </w:rPr>
        <w:t xml:space="preserve">Ask ākonga to </w:t>
      </w:r>
      <w:r w:rsidR="00172F6B">
        <w:rPr>
          <w:rFonts w:eastAsia="Arial"/>
          <w:sz w:val="17"/>
          <w:szCs w:val="17"/>
        </w:rPr>
        <w:t>think-pair-share</w:t>
      </w:r>
      <w:r w:rsidR="00172F6B" w:rsidRPr="00554216">
        <w:rPr>
          <w:rFonts w:eastAsia="Arial"/>
          <w:sz w:val="17"/>
          <w:szCs w:val="17"/>
        </w:rPr>
        <w:t xml:space="preserve"> </w:t>
      </w:r>
      <w:r w:rsidRPr="00554216">
        <w:rPr>
          <w:rFonts w:eastAsia="Arial"/>
          <w:sz w:val="17"/>
          <w:szCs w:val="17"/>
        </w:rPr>
        <w:t>what changes occurred in the nineteenth century that reduced the preference for kōhatu as a material for making tools, weapons, and ornaments.</w:t>
      </w:r>
    </w:p>
    <w:p w14:paraId="473F8C84" w14:textId="77777777" w:rsidR="0093375A" w:rsidRPr="009F36A5" w:rsidRDefault="0093375A" w:rsidP="00B307BB">
      <w:pPr>
        <w:pStyle w:val="TSMTxt"/>
      </w:pPr>
    </w:p>
    <w:p w14:paraId="579665B6" w14:textId="5503EA47" w:rsidR="00B307BB" w:rsidRPr="004214E0" w:rsidRDefault="00B307BB" w:rsidP="00B307BB">
      <w:pPr>
        <w:pStyle w:val="Heading4"/>
        <w:rPr>
          <w:rFonts w:eastAsia="Calibri" w:cs="Calibri"/>
          <w:sz w:val="17"/>
          <w:szCs w:val="17"/>
        </w:rPr>
        <w:sectPr w:rsidR="00B307BB" w:rsidRPr="004214E0" w:rsidSect="00A05860">
          <w:footerReference w:type="default" r:id="rId78"/>
          <w:type w:val="continuous"/>
          <w:pgSz w:w="16840" w:h="11900" w:orient="landscape"/>
          <w:pgMar w:top="454" w:right="454" w:bottom="340" w:left="454" w:header="709" w:footer="227" w:gutter="0"/>
          <w:cols w:num="3" w:space="454"/>
          <w:docGrid w:linePitch="245"/>
        </w:sectPr>
      </w:pPr>
      <w:r>
        <w:br w:type="column"/>
      </w:r>
    </w:p>
    <w:p w14:paraId="532491CD" w14:textId="290CBFDF" w:rsidR="00481AC5" w:rsidRPr="008A3738" w:rsidRDefault="00481AC5" w:rsidP="0049197D">
      <w:pPr>
        <w:tabs>
          <w:tab w:val="left" w:pos="1323"/>
        </w:tabs>
        <w:spacing w:after="120"/>
        <w:rPr>
          <w:rFonts w:ascii="Source Sans Pro" w:eastAsia="Source Sans Pro" w:hAnsi="Source Sans Pro" w:cs="Source Sans Pro"/>
        </w:rPr>
        <w:sectPr w:rsidR="00481AC5" w:rsidRPr="008A3738" w:rsidSect="00A05860">
          <w:footerReference w:type="default" r:id="rId79"/>
          <w:type w:val="continuous"/>
          <w:pgSz w:w="16840" w:h="11900" w:orient="landscape"/>
          <w:pgMar w:top="454" w:right="454" w:bottom="340" w:left="454" w:header="709" w:footer="227" w:gutter="0"/>
          <w:cols w:num="3" w:space="454"/>
          <w:docGrid w:linePitch="245"/>
        </w:sectPr>
      </w:pPr>
    </w:p>
    <w:tbl>
      <w:tblPr>
        <w:tblStyle w:val="TableGrid"/>
        <w:tblpPr w:leftFromText="181" w:rightFromText="181" w:bottomFromText="284" w:horzAnchor="margin" w:tblpYSpec="top"/>
        <w:tblOverlap w:val="never"/>
        <w:tblW w:w="15871" w:type="dxa"/>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8064A2" w:themeFill="accent4"/>
        <w:tblCellMar>
          <w:left w:w="170" w:type="dxa"/>
          <w:bottom w:w="170" w:type="dxa"/>
          <w:right w:w="170" w:type="dxa"/>
        </w:tblCellMar>
        <w:tblLook w:val="04A0" w:firstRow="1" w:lastRow="0" w:firstColumn="1" w:lastColumn="0" w:noHBand="0" w:noVBand="1"/>
      </w:tblPr>
      <w:tblGrid>
        <w:gridCol w:w="3967"/>
        <w:gridCol w:w="3968"/>
        <w:gridCol w:w="3968"/>
        <w:gridCol w:w="3968"/>
      </w:tblGrid>
      <w:tr w:rsidR="000367B1" w:rsidRPr="00CC51C4" w14:paraId="08BF7FFD" w14:textId="6901471D" w:rsidTr="00830D06">
        <w:trPr>
          <w:trHeight w:val="899"/>
        </w:trPr>
        <w:tc>
          <w:tcPr>
            <w:tcW w:w="3967" w:type="dxa"/>
            <w:shd w:val="clear" w:color="auto" w:fill="A256AA"/>
          </w:tcPr>
          <w:p w14:paraId="41A97B0D" w14:textId="77777777" w:rsidR="00052788" w:rsidRDefault="00052788" w:rsidP="00795AE2">
            <w:pPr>
              <w:pStyle w:val="Heading2A"/>
            </w:pPr>
            <w:r w:rsidRPr="00052788">
              <w:t>When the Red Man Came</w:t>
            </w:r>
          </w:p>
          <w:p w14:paraId="53AF71C9" w14:textId="4D7ECC77" w:rsidR="00CC51C4" w:rsidRPr="00CC51C4" w:rsidRDefault="005A20F1" w:rsidP="00CC51C4">
            <w:pPr>
              <w:pStyle w:val="Heading2A"/>
            </w:pPr>
            <w:r w:rsidRPr="005A20F1">
              <w:rPr>
                <w:b w:val="0"/>
                <w:bCs w:val="0"/>
                <w:spacing w:val="0"/>
                <w:position w:val="0"/>
                <w:sz w:val="18"/>
                <w:szCs w:val="18"/>
              </w:rPr>
              <w:t>by Ben Brown (Ngāti Paoa, Ngāti Mahuta, Ngāti Karokī)</w:t>
            </w:r>
          </w:p>
        </w:tc>
        <w:tc>
          <w:tcPr>
            <w:tcW w:w="3968" w:type="dxa"/>
            <w:shd w:val="clear" w:color="auto" w:fill="A256AA"/>
          </w:tcPr>
          <w:p w14:paraId="32BE0294" w14:textId="71513B29" w:rsidR="00735552" w:rsidRPr="00CC51C4" w:rsidRDefault="0081473F" w:rsidP="00735552">
            <w:pPr>
              <w:pStyle w:val="Heading3"/>
              <w:rPr>
                <w:color w:val="FFFFFF" w:themeColor="background1"/>
              </w:rPr>
            </w:pPr>
            <w:r>
              <w:rPr>
                <w:color w:val="FFFFFF" w:themeColor="background1"/>
              </w:rPr>
              <w:t>Key c</w:t>
            </w:r>
            <w:r w:rsidR="00C52804">
              <w:rPr>
                <w:color w:val="FFFFFF" w:themeColor="background1"/>
              </w:rPr>
              <w:t>oncepts</w:t>
            </w:r>
          </w:p>
          <w:p w14:paraId="58324262" w14:textId="77777777" w:rsidR="0090229F" w:rsidRPr="0090229F" w:rsidRDefault="0090229F" w:rsidP="0090229F">
            <w:pPr>
              <w:rPr>
                <w:color w:val="FFFFFF" w:themeColor="background1"/>
              </w:rPr>
            </w:pPr>
            <w:r w:rsidRPr="0090229F">
              <w:rPr>
                <w:color w:val="FFFFFF" w:themeColor="background1"/>
              </w:rPr>
              <w:t xml:space="preserve">History is more than a sequence of recorded events. This piece will help ākonga connect with the more subtle elements of our past by exploring the spiritual significance of pounamu from a te ao Māori perspective. It will inspire ākonga to think more deeply and critically about the meaning of whakapapa and whanaungatanga and to consider how taonga can connect us to our histories and to each other. </w:t>
            </w:r>
          </w:p>
          <w:p w14:paraId="0CAD07A9" w14:textId="1B299E1E" w:rsidR="00CC51C4" w:rsidRPr="00CC51C4" w:rsidRDefault="0090229F" w:rsidP="0090229F">
            <w:pPr>
              <w:rPr>
                <w:color w:val="FFFFFF" w:themeColor="background1"/>
              </w:rPr>
            </w:pPr>
            <w:r w:rsidRPr="0090229F">
              <w:rPr>
                <w:color w:val="FFFFFF" w:themeColor="background1"/>
              </w:rPr>
              <w:t>Mana was central to all political and economic relationships in traditional Māori society and has continued to shape internal and external interactions.</w:t>
            </w:r>
          </w:p>
        </w:tc>
        <w:tc>
          <w:tcPr>
            <w:tcW w:w="3968" w:type="dxa"/>
            <w:shd w:val="clear" w:color="auto" w:fill="A256AA"/>
          </w:tcPr>
          <w:p w14:paraId="4B1E1AA6" w14:textId="77777777" w:rsidR="00735552" w:rsidRPr="00CC51C4" w:rsidRDefault="00735552" w:rsidP="00735552">
            <w:pPr>
              <w:pStyle w:val="Heading3"/>
              <w:rPr>
                <w:color w:val="FFFFFF" w:themeColor="background1"/>
              </w:rPr>
            </w:pPr>
            <w:r w:rsidRPr="00CC51C4">
              <w:rPr>
                <w:color w:val="FFFFFF" w:themeColor="background1"/>
              </w:rPr>
              <w:t>Author biography</w:t>
            </w:r>
          </w:p>
          <w:p w14:paraId="650B977D" w14:textId="6ED2ABC9" w:rsidR="00735552" w:rsidRPr="00735552" w:rsidRDefault="00CA11F3" w:rsidP="00735552">
            <w:pPr>
              <w:rPr>
                <w:color w:val="FFFFFF" w:themeColor="background1"/>
              </w:rPr>
            </w:pPr>
            <w:r w:rsidRPr="00CA11F3">
              <w:rPr>
                <w:color w:val="FFFFFF" w:themeColor="background1"/>
              </w:rPr>
              <w:t>Ben Brown is an award-winning children’s author, poet, and writer. In 2021, he became the first Te Awhi Rito New Zealand Reading Ambassador, a role overseen by the National Library to champion reading, literature, and literacy in the lives of young Kiwis, their whānau, and communities.</w:t>
            </w:r>
          </w:p>
        </w:tc>
        <w:tc>
          <w:tcPr>
            <w:tcW w:w="3968" w:type="dxa"/>
            <w:shd w:val="clear" w:color="auto" w:fill="A256AA"/>
          </w:tcPr>
          <w:p w14:paraId="71120E01" w14:textId="7982FE55" w:rsidR="00CC51C4" w:rsidRPr="00CC51C4" w:rsidRDefault="000F0616" w:rsidP="000F0616">
            <w:pPr>
              <w:pStyle w:val="Heading2A"/>
              <w:jc w:val="right"/>
            </w:pPr>
            <w:r>
              <w:rPr>
                <w:noProof/>
              </w:rPr>
              <w:drawing>
                <wp:inline distT="0" distB="0" distL="0" distR="0" wp14:anchorId="3163F466" wp14:editId="16597DC8">
                  <wp:extent cx="2200549" cy="1564164"/>
                  <wp:effectExtent l="0" t="0" r="0" b="0"/>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8"/>
                          <pic:cNvPicPr/>
                        </pic:nvPicPr>
                        <pic:blipFill>
                          <a:blip r:embed="rId80" cstate="print">
                            <a:extLst>
                              <a:ext uri="{28A0092B-C50C-407E-A947-70E740481C1C}">
                                <a14:useLocalDpi xmlns:a14="http://schemas.microsoft.com/office/drawing/2010/main" val="0"/>
                              </a:ext>
                            </a:extLst>
                          </a:blip>
                          <a:stretch>
                            <a:fillRect/>
                          </a:stretch>
                        </pic:blipFill>
                        <pic:spPr>
                          <a:xfrm>
                            <a:off x="0" y="0"/>
                            <a:ext cx="2200549" cy="1564164"/>
                          </a:xfrm>
                          <a:prstGeom prst="rect">
                            <a:avLst/>
                          </a:prstGeom>
                        </pic:spPr>
                      </pic:pic>
                    </a:graphicData>
                  </a:graphic>
                </wp:inline>
              </w:drawing>
            </w:r>
          </w:p>
        </w:tc>
      </w:tr>
    </w:tbl>
    <w:p w14:paraId="000000DB" w14:textId="77777777" w:rsidR="00553E77" w:rsidRPr="00093288" w:rsidRDefault="009F55BD" w:rsidP="008A3738">
      <w:pPr>
        <w:pStyle w:val="Heading2"/>
        <w:spacing w:before="0"/>
      </w:pPr>
      <w:r w:rsidRPr="00093288">
        <w:t xml:space="preserve">Literacy demands of </w:t>
      </w:r>
      <w:r w:rsidRPr="008A3738">
        <w:t>the</w:t>
      </w:r>
      <w:r w:rsidRPr="00093288">
        <w:t xml:space="preserve"> text</w:t>
      </w:r>
    </w:p>
    <w:p w14:paraId="4B98E597" w14:textId="1D2FA514" w:rsidR="00C52804" w:rsidRDefault="0055762B" w:rsidP="0055762B">
      <w:pPr>
        <w:tabs>
          <w:tab w:val="left" w:pos="1323"/>
        </w:tabs>
        <w:spacing w:after="120"/>
        <w:rPr>
          <w:rFonts w:eastAsia="Calibri" w:cs="Calibri"/>
          <w:i/>
          <w:sz w:val="17"/>
          <w:szCs w:val="17"/>
        </w:rPr>
      </w:pPr>
      <w:r w:rsidRPr="0055762B">
        <w:rPr>
          <w:rFonts w:eastAsia="Calibri" w:cs="Calibri"/>
          <w:sz w:val="17"/>
          <w:szCs w:val="17"/>
        </w:rPr>
        <w:t xml:space="preserve">This text has links to the following aspects </w:t>
      </w:r>
      <w:r w:rsidR="006057B3">
        <w:rPr>
          <w:rFonts w:eastAsia="Calibri" w:cs="Calibri"/>
          <w:sz w:val="17"/>
          <w:szCs w:val="17"/>
        </w:rPr>
        <w:t>of</w:t>
      </w:r>
      <w:r w:rsidR="00F47370">
        <w:rPr>
          <w:rFonts w:eastAsia="Calibri" w:cs="Calibri"/>
          <w:sz w:val="17"/>
          <w:szCs w:val="17"/>
        </w:rPr>
        <w:t xml:space="preserve"> the</w:t>
      </w:r>
      <w:hyperlink r:id="rId81">
        <w:r w:rsidRPr="0055762B">
          <w:rPr>
            <w:rFonts w:eastAsia="Calibri" w:cs="Calibri"/>
            <w:sz w:val="17"/>
            <w:szCs w:val="17"/>
          </w:rPr>
          <w:t xml:space="preserve"> </w:t>
        </w:r>
      </w:hyperlink>
      <w:hyperlink r:id="rId82">
        <w:r w:rsidRPr="00E41DE7">
          <w:rPr>
            <w:rStyle w:val="Hyperlink"/>
            <w:i/>
            <w:iCs/>
          </w:rPr>
          <w:t>Learning Progression Frameworks</w:t>
        </w:r>
      </w:hyperlink>
      <w:r w:rsidRPr="0055762B">
        <w:rPr>
          <w:rFonts w:eastAsia="Calibri" w:cs="Calibri"/>
          <w:sz w:val="17"/>
          <w:szCs w:val="17"/>
        </w:rPr>
        <w:t xml:space="preserve"> (Reading):</w:t>
      </w:r>
      <w:r w:rsidRPr="0055762B">
        <w:rPr>
          <w:rFonts w:eastAsia="Calibri" w:cs="Calibri"/>
          <w:i/>
          <w:sz w:val="17"/>
          <w:szCs w:val="17"/>
        </w:rPr>
        <w:t xml:space="preserve"> </w:t>
      </w:r>
    </w:p>
    <w:p w14:paraId="79880B07" w14:textId="77777777" w:rsidR="00C52804" w:rsidRDefault="00C52804" w:rsidP="005C5EF1">
      <w:pPr>
        <w:pStyle w:val="TSMtextbullets"/>
      </w:pPr>
      <w:r w:rsidRPr="0055762B">
        <w:t>Making sense of text: vocabulary knowledge</w:t>
      </w:r>
    </w:p>
    <w:p w14:paraId="2928A3BE" w14:textId="7D9078A1" w:rsidR="00C52804" w:rsidRDefault="00C52804" w:rsidP="005C5EF1">
      <w:pPr>
        <w:pStyle w:val="TSMtextbullets"/>
      </w:pPr>
      <w:r w:rsidRPr="0055762B">
        <w:t xml:space="preserve">Making sense of text: reading critically </w:t>
      </w:r>
    </w:p>
    <w:p w14:paraId="0E81DFA6" w14:textId="42818322" w:rsidR="00C52804" w:rsidRDefault="0055762B" w:rsidP="005C5EF1">
      <w:pPr>
        <w:pStyle w:val="TSMtextbullets"/>
      </w:pPr>
      <w:r w:rsidRPr="0055762B">
        <w:t>Reading for literary experience</w:t>
      </w:r>
      <w:r w:rsidR="00260097">
        <w:t>.</w:t>
      </w:r>
    </w:p>
    <w:p w14:paraId="0A0A197C" w14:textId="7EC905D3" w:rsidR="0055762B" w:rsidRPr="0055762B" w:rsidRDefault="0055762B" w:rsidP="0055762B">
      <w:pPr>
        <w:tabs>
          <w:tab w:val="left" w:pos="1323"/>
        </w:tabs>
        <w:spacing w:after="120"/>
        <w:rPr>
          <w:rFonts w:eastAsia="Calibri" w:cs="Calibri"/>
          <w:color w:val="0070C0"/>
          <w:sz w:val="17"/>
          <w:szCs w:val="17"/>
        </w:rPr>
      </w:pPr>
      <w:r w:rsidRPr="0055762B">
        <w:rPr>
          <w:rFonts w:eastAsia="Calibri" w:cs="Calibri"/>
          <w:sz w:val="17"/>
          <w:szCs w:val="17"/>
        </w:rPr>
        <w:t>The signposts on each of these aspects provide detailed illustrations on what to notice as your ākonga develop their literacy knowledge and skills for different purposes in different curriculum areas.</w:t>
      </w:r>
      <w:r w:rsidR="00B21E40">
        <w:rPr>
          <w:rFonts w:eastAsia="Calibri" w:cs="Calibri"/>
          <w:sz w:val="17"/>
          <w:szCs w:val="17"/>
        </w:rPr>
        <w:t xml:space="preserve"> </w:t>
      </w:r>
      <w:r w:rsidRPr="0055762B">
        <w:rPr>
          <w:rFonts w:eastAsia="Calibri" w:cs="Calibri"/>
          <w:sz w:val="17"/>
          <w:szCs w:val="17"/>
        </w:rPr>
        <w:t>The text also provides opportunities for ākonga to develop and use the knowledge and skills outlined in</w:t>
      </w:r>
      <w:r w:rsidR="00F47370">
        <w:rPr>
          <w:rFonts w:eastAsia="Calibri" w:cs="Calibri"/>
          <w:sz w:val="17"/>
          <w:szCs w:val="17"/>
        </w:rPr>
        <w:t xml:space="preserve"> the</w:t>
      </w:r>
      <w:hyperlink r:id="rId83">
        <w:r w:rsidRPr="0055762B">
          <w:rPr>
            <w:rFonts w:eastAsia="Calibri" w:cs="Calibri"/>
            <w:sz w:val="17"/>
            <w:szCs w:val="17"/>
          </w:rPr>
          <w:t xml:space="preserve"> </w:t>
        </w:r>
      </w:hyperlink>
      <w:hyperlink r:id="rId84">
        <w:r w:rsidRPr="00E41DE7">
          <w:rPr>
            <w:rStyle w:val="Hyperlink"/>
            <w:i/>
            <w:iCs/>
          </w:rPr>
          <w:t>Literacy Learning Progressions “by the end of year 8</w:t>
        </w:r>
      </w:hyperlink>
      <w:r w:rsidRPr="00E41DE7">
        <w:rPr>
          <w:rStyle w:val="Hyperlink"/>
          <w:i/>
          <w:iCs/>
        </w:rPr>
        <w:t>”</w:t>
      </w:r>
      <w:hyperlink r:id="rId85">
        <w:r w:rsidRPr="0055762B">
          <w:rPr>
            <w:rFonts w:eastAsia="Calibri" w:cs="Calibri"/>
            <w:sz w:val="17"/>
            <w:szCs w:val="17"/>
          </w:rPr>
          <w:t>.</w:t>
        </w:r>
      </w:hyperlink>
    </w:p>
    <w:p w14:paraId="24A7F31E" w14:textId="77777777" w:rsidR="000E59C0" w:rsidRDefault="00880C0A" w:rsidP="000E59C0">
      <w:pPr>
        <w:tabs>
          <w:tab w:val="left" w:pos="1323"/>
        </w:tabs>
        <w:spacing w:after="120"/>
        <w:rPr>
          <w:rFonts w:eastAsia="Calibri" w:cs="Calibri"/>
          <w:sz w:val="17"/>
          <w:szCs w:val="17"/>
        </w:rPr>
      </w:pPr>
      <w:r>
        <w:rPr>
          <w:rFonts w:eastAsia="Calibri" w:cs="Calibri"/>
          <w:sz w:val="17"/>
          <w:szCs w:val="17"/>
        </w:rPr>
        <w:t>T</w:t>
      </w:r>
      <w:r w:rsidR="0055762B" w:rsidRPr="0055762B">
        <w:rPr>
          <w:rFonts w:eastAsia="Calibri" w:cs="Calibri"/>
          <w:sz w:val="17"/>
          <w:szCs w:val="17"/>
        </w:rPr>
        <w:t>he key literacy demand for ākonga</w:t>
      </w:r>
      <w:r>
        <w:rPr>
          <w:rFonts w:eastAsia="Calibri" w:cs="Calibri"/>
          <w:sz w:val="17"/>
          <w:szCs w:val="17"/>
        </w:rPr>
        <w:t xml:space="preserve"> lies in the </w:t>
      </w:r>
      <w:r w:rsidRPr="0055762B">
        <w:rPr>
          <w:rFonts w:eastAsia="Calibri" w:cs="Calibri"/>
          <w:sz w:val="17"/>
          <w:szCs w:val="17"/>
        </w:rPr>
        <w:t>use</w:t>
      </w:r>
      <w:r>
        <w:rPr>
          <w:rFonts w:eastAsia="Calibri" w:cs="Calibri"/>
          <w:sz w:val="17"/>
          <w:szCs w:val="17"/>
        </w:rPr>
        <w:t xml:space="preserve"> of</w:t>
      </w:r>
      <w:r w:rsidRPr="0055762B">
        <w:rPr>
          <w:rFonts w:eastAsia="Calibri" w:cs="Calibri"/>
          <w:sz w:val="17"/>
          <w:szCs w:val="17"/>
        </w:rPr>
        <w:t xml:space="preserve"> metaphor and other literary devices to tell the story from the perspective of the kuia</w:t>
      </w:r>
      <w:r w:rsidR="0055762B" w:rsidRPr="0055762B">
        <w:rPr>
          <w:rFonts w:eastAsia="Calibri" w:cs="Calibri"/>
          <w:sz w:val="17"/>
          <w:szCs w:val="17"/>
        </w:rPr>
        <w:t xml:space="preserve">. </w:t>
      </w:r>
      <w:r w:rsidR="00C62B61">
        <w:rPr>
          <w:rFonts w:eastAsia="Calibri" w:cs="Calibri"/>
          <w:sz w:val="17"/>
          <w:szCs w:val="17"/>
        </w:rPr>
        <w:t xml:space="preserve">Ākonga </w:t>
      </w:r>
      <w:r w:rsidR="0055762B" w:rsidRPr="0055762B">
        <w:rPr>
          <w:rFonts w:eastAsia="Calibri" w:cs="Calibri"/>
          <w:sz w:val="17"/>
          <w:szCs w:val="17"/>
        </w:rPr>
        <w:t xml:space="preserve">will need to draw on their knowledge of figurative language, make inferences, and use the sequence </w:t>
      </w:r>
      <w:r w:rsidR="00C62B61">
        <w:rPr>
          <w:rFonts w:eastAsia="Calibri" w:cs="Calibri"/>
          <w:sz w:val="17"/>
          <w:szCs w:val="17"/>
        </w:rPr>
        <w:t xml:space="preserve">of the kuia’s </w:t>
      </w:r>
      <w:r w:rsidR="0055762B" w:rsidRPr="0055762B">
        <w:rPr>
          <w:rFonts w:eastAsia="Calibri" w:cs="Calibri"/>
          <w:sz w:val="17"/>
          <w:szCs w:val="17"/>
        </w:rPr>
        <w:t>internal dialogue to follow the building tension and recognise her intentions.</w:t>
      </w:r>
    </w:p>
    <w:p w14:paraId="59A81FE0" w14:textId="77777777" w:rsidR="000E59C0" w:rsidRDefault="000E59C0" w:rsidP="000E59C0">
      <w:pPr>
        <w:tabs>
          <w:tab w:val="left" w:pos="1323"/>
        </w:tabs>
        <w:spacing w:after="120"/>
        <w:rPr>
          <w:rFonts w:eastAsia="Calibri" w:cs="Calibri"/>
          <w:sz w:val="17"/>
          <w:szCs w:val="17"/>
        </w:rPr>
      </w:pPr>
    </w:p>
    <w:p w14:paraId="058610D6" w14:textId="77777777" w:rsidR="000E59C0" w:rsidRDefault="000E59C0" w:rsidP="000E59C0">
      <w:pPr>
        <w:tabs>
          <w:tab w:val="left" w:pos="1323"/>
        </w:tabs>
        <w:spacing w:after="120"/>
        <w:rPr>
          <w:rFonts w:eastAsia="Calibri" w:cs="Calibri"/>
          <w:sz w:val="17"/>
          <w:szCs w:val="17"/>
        </w:rPr>
      </w:pPr>
    </w:p>
    <w:p w14:paraId="31F42588" w14:textId="21DBBA48" w:rsidR="0055762B" w:rsidRPr="0049197D" w:rsidRDefault="0055762B" w:rsidP="000E59C0">
      <w:pPr>
        <w:tabs>
          <w:tab w:val="left" w:pos="1323"/>
        </w:tabs>
        <w:spacing w:after="120"/>
        <w:rPr>
          <w:rFonts w:eastAsia="Calibri" w:cs="Calibri"/>
          <w:sz w:val="17"/>
          <w:szCs w:val="17"/>
        </w:rPr>
      </w:pPr>
      <w:r w:rsidRPr="0049197D">
        <w:rPr>
          <w:rFonts w:eastAsia="Calibri" w:cs="Calibri"/>
          <w:sz w:val="17"/>
          <w:szCs w:val="17"/>
        </w:rPr>
        <w:t xml:space="preserve">The kuia </w:t>
      </w:r>
      <w:r w:rsidR="00C62B61" w:rsidRPr="0049197D">
        <w:rPr>
          <w:rFonts w:eastAsia="Calibri" w:cs="Calibri"/>
          <w:sz w:val="17"/>
          <w:szCs w:val="17"/>
        </w:rPr>
        <w:t>gives</w:t>
      </w:r>
      <w:r w:rsidRPr="0049197D">
        <w:rPr>
          <w:rFonts w:eastAsia="Calibri" w:cs="Calibri"/>
          <w:sz w:val="17"/>
          <w:szCs w:val="17"/>
        </w:rPr>
        <w:t xml:space="preserve"> her thoughts, feelings, and opinions, and ākonga will need to distinguish between her reflections on past events and her observations of the present. The writer uses</w:t>
      </w:r>
      <w:r w:rsidR="00C62B61" w:rsidRPr="0049197D">
        <w:rPr>
          <w:rFonts w:eastAsia="Calibri" w:cs="Calibri"/>
          <w:sz w:val="17"/>
          <w:szCs w:val="17"/>
        </w:rPr>
        <w:t xml:space="preserve"> a</w:t>
      </w:r>
      <w:r w:rsidRPr="0049197D">
        <w:rPr>
          <w:rFonts w:eastAsia="Calibri" w:cs="Calibri"/>
          <w:sz w:val="17"/>
          <w:szCs w:val="17"/>
        </w:rPr>
        <w:t xml:space="preserve"> literary style</w:t>
      </w:r>
      <w:r w:rsidR="007A222B" w:rsidRPr="0049197D">
        <w:rPr>
          <w:rFonts w:eastAsia="Calibri" w:cs="Calibri"/>
          <w:sz w:val="17"/>
          <w:szCs w:val="17"/>
        </w:rPr>
        <w:t xml:space="preserve"> rich with metaphor and</w:t>
      </w:r>
      <w:r w:rsidRPr="0049197D">
        <w:rPr>
          <w:rFonts w:eastAsia="Calibri" w:cs="Calibri"/>
          <w:sz w:val="17"/>
          <w:szCs w:val="17"/>
        </w:rPr>
        <w:t xml:space="preserve"> that reflects how language was sometimes used in the past, and this too may be challenging for some ākonga. It could be useful to unpack some sections of text with ākonga and have them discuss, explore, and evaluate the ways in which language has been used and its meaning.</w:t>
      </w:r>
      <w:r w:rsidR="00C62B61" w:rsidRPr="0049197D">
        <w:rPr>
          <w:rFonts w:eastAsia="Calibri" w:cs="Calibri"/>
          <w:sz w:val="17"/>
          <w:szCs w:val="17"/>
        </w:rPr>
        <w:t xml:space="preserve"> </w:t>
      </w:r>
    </w:p>
    <w:p w14:paraId="1AEA5B3B" w14:textId="77777777" w:rsidR="00C62B61" w:rsidRDefault="0055762B" w:rsidP="0055762B">
      <w:pPr>
        <w:tabs>
          <w:tab w:val="left" w:pos="1323"/>
        </w:tabs>
        <w:spacing w:after="120"/>
        <w:rPr>
          <w:rFonts w:eastAsia="Calibri" w:cs="Calibri"/>
          <w:sz w:val="17"/>
          <w:szCs w:val="17"/>
        </w:rPr>
      </w:pPr>
      <w:r w:rsidRPr="0055762B">
        <w:rPr>
          <w:rFonts w:eastAsia="Calibri" w:cs="Calibri"/>
          <w:sz w:val="17"/>
          <w:szCs w:val="17"/>
        </w:rPr>
        <w:t>After reading, you could have ākonga retell the story in pairs and notice any places where clarification or additional information is required.</w:t>
      </w:r>
      <w:r w:rsidR="00C62B61">
        <w:rPr>
          <w:rFonts w:eastAsia="Calibri" w:cs="Calibri"/>
          <w:sz w:val="17"/>
          <w:szCs w:val="17"/>
        </w:rPr>
        <w:t xml:space="preserve"> </w:t>
      </w:r>
    </w:p>
    <w:p w14:paraId="0C9B7CCD" w14:textId="40CAEA68" w:rsidR="0044068F" w:rsidRDefault="00C62B61" w:rsidP="000E59C0">
      <w:pPr>
        <w:tabs>
          <w:tab w:val="left" w:pos="1323"/>
        </w:tabs>
        <w:spacing w:after="120"/>
      </w:pPr>
      <w:r w:rsidRPr="0055762B">
        <w:rPr>
          <w:rFonts w:eastAsia="Calibri" w:cs="Calibri"/>
          <w:sz w:val="17"/>
          <w:szCs w:val="17"/>
        </w:rPr>
        <w:t xml:space="preserve">At the end of the </w:t>
      </w:r>
      <w:r w:rsidR="00CA4431">
        <w:rPr>
          <w:rFonts w:eastAsia="Calibri" w:cs="Calibri"/>
          <w:sz w:val="17"/>
          <w:szCs w:val="17"/>
        </w:rPr>
        <w:t>narrative</w:t>
      </w:r>
      <w:r w:rsidRPr="0055762B">
        <w:rPr>
          <w:rFonts w:eastAsia="Calibri" w:cs="Calibri"/>
          <w:sz w:val="17"/>
          <w:szCs w:val="17"/>
        </w:rPr>
        <w:t xml:space="preserve"> is an explanation of the true events surrounding the story</w:t>
      </w:r>
      <w:r>
        <w:rPr>
          <w:rFonts w:eastAsia="Calibri" w:cs="Calibri"/>
          <w:sz w:val="17"/>
          <w:szCs w:val="17"/>
        </w:rPr>
        <w:t xml:space="preserve">. </w:t>
      </w:r>
      <w:r w:rsidRPr="0055762B">
        <w:rPr>
          <w:rFonts w:eastAsia="Calibri" w:cs="Calibri"/>
          <w:sz w:val="17"/>
          <w:szCs w:val="17"/>
        </w:rPr>
        <w:t>It could be useful for ākonga to read this section first to understand the context surrounding the story</w:t>
      </w:r>
      <w:r w:rsidR="00CA4431">
        <w:rPr>
          <w:rFonts w:eastAsia="Calibri" w:cs="Calibri"/>
          <w:sz w:val="17"/>
          <w:szCs w:val="17"/>
        </w:rPr>
        <w:t xml:space="preserve">. </w:t>
      </w:r>
    </w:p>
    <w:p w14:paraId="5DE60B51" w14:textId="77777777" w:rsidR="000E59C0" w:rsidRDefault="000E59C0" w:rsidP="00F702AF"/>
    <w:p w14:paraId="725ECCDC" w14:textId="77777777" w:rsidR="000E59C0" w:rsidRDefault="000E59C0" w:rsidP="00F702AF"/>
    <w:p w14:paraId="49852E0C" w14:textId="77777777" w:rsidR="000E59C0" w:rsidRDefault="000E59C0" w:rsidP="00F702AF"/>
    <w:p w14:paraId="271B9514" w14:textId="77777777" w:rsidR="00F702AF" w:rsidRDefault="00F702AF" w:rsidP="00F702AF"/>
    <w:p w14:paraId="01454DF3" w14:textId="77777777" w:rsidR="00F702AF" w:rsidRDefault="00F702AF" w:rsidP="00F702AF"/>
    <w:p w14:paraId="61D6E431" w14:textId="77777777" w:rsidR="00F702AF" w:rsidRDefault="00F702AF" w:rsidP="00F702AF"/>
    <w:p w14:paraId="78D4563E" w14:textId="77777777" w:rsidR="000E59C0" w:rsidRDefault="000E59C0" w:rsidP="00F702AF"/>
    <w:p w14:paraId="000000DF" w14:textId="15445096" w:rsidR="00553E77" w:rsidRPr="000E59C0" w:rsidRDefault="00451855" w:rsidP="000E59C0">
      <w:pPr>
        <w:pStyle w:val="Heading2"/>
        <w:spacing w:before="0"/>
      </w:pPr>
      <w:r w:rsidRPr="000E59C0">
        <w:t>Connecting with your local histories</w:t>
      </w:r>
    </w:p>
    <w:p w14:paraId="10930D94" w14:textId="016026B5" w:rsidR="000E59C0" w:rsidRPr="000E59C0" w:rsidRDefault="00045C81" w:rsidP="000E59C0">
      <w:pPr>
        <w:rPr>
          <w:b/>
          <w:sz w:val="17"/>
        </w:rPr>
      </w:pPr>
      <w:r w:rsidRPr="003422E8">
        <w:rPr>
          <w:rFonts w:eastAsia="Calibri" w:cs="Calibri"/>
          <w:sz w:val="17"/>
          <w:szCs w:val="17"/>
        </w:rPr>
        <w:t>Investigate whether there were any historical battles fought in your rohe, and research the consequences of these, for example, in terms of the movement of people</w:t>
      </w:r>
      <w:r w:rsidR="006860CF">
        <w:rPr>
          <w:rFonts w:eastAsia="Calibri" w:cs="Calibri"/>
          <w:sz w:val="17"/>
          <w:szCs w:val="17"/>
        </w:rPr>
        <w:t xml:space="preserve">. </w:t>
      </w:r>
    </w:p>
    <w:p w14:paraId="000000E1" w14:textId="771C5E04" w:rsidR="00553E77" w:rsidRPr="0049197D" w:rsidRDefault="009F55BD" w:rsidP="00D87B03">
      <w:pPr>
        <w:pStyle w:val="Heading3"/>
      </w:pPr>
      <w:r w:rsidRPr="0049197D">
        <w:t>Background information for kaiako</w:t>
      </w:r>
    </w:p>
    <w:p w14:paraId="43B4F4F5" w14:textId="04563BA4" w:rsidR="000C7061" w:rsidRDefault="00000000" w:rsidP="005C5EF1">
      <w:pPr>
        <w:pStyle w:val="TSMtextbullets"/>
        <w:rPr>
          <w:szCs w:val="17"/>
        </w:rPr>
      </w:pPr>
      <w:hyperlink r:id="rId86">
        <w:r w:rsidR="008F1EAB" w:rsidRPr="00E41DE7">
          <w:rPr>
            <w:rStyle w:val="Hyperlink"/>
          </w:rPr>
          <w:t>Te Wherowhero – Part 1: Hīngakākā</w:t>
        </w:r>
      </w:hyperlink>
      <w:r w:rsidR="008F1EAB" w:rsidRPr="008F1EAB">
        <w:rPr>
          <w:szCs w:val="17"/>
        </w:rPr>
        <w:t xml:space="preserve"> – RNZ</w:t>
      </w:r>
    </w:p>
    <w:p w14:paraId="40586719" w14:textId="12B4B300" w:rsidR="001A10FB" w:rsidRPr="000C7061" w:rsidRDefault="00000000" w:rsidP="005C5EF1">
      <w:pPr>
        <w:pStyle w:val="TSMtextbullets"/>
        <w:rPr>
          <w:rStyle w:val="Hyperlink"/>
          <w:u w:val="none"/>
        </w:rPr>
      </w:pPr>
      <w:hyperlink r:id="rId87" w:history="1">
        <w:r w:rsidR="000F7883" w:rsidRPr="000F7883">
          <w:rPr>
            <w:rStyle w:val="Hyperlink"/>
          </w:rPr>
          <w:t>A</w:t>
        </w:r>
        <w:r w:rsidR="008F1EAB" w:rsidRPr="000F7883">
          <w:rPr>
            <w:rStyle w:val="Hyperlink"/>
          </w:rPr>
          <w:t xml:space="preserve"> graphic novel about the Battle of Hīngakākā</w:t>
        </w:r>
      </w:hyperlink>
      <w:r w:rsidR="008F1EAB" w:rsidRPr="000F7883">
        <w:rPr>
          <w:szCs w:val="17"/>
        </w:rPr>
        <w:t>.</w:t>
      </w:r>
    </w:p>
    <w:p w14:paraId="1AA21B24" w14:textId="77777777" w:rsidR="00C62B61" w:rsidRDefault="00C62B61" w:rsidP="005C5EF1">
      <w:pPr>
        <w:pStyle w:val="TSMtextbullets"/>
        <w:numPr>
          <w:ilvl w:val="0"/>
          <w:numId w:val="0"/>
        </w:numPr>
        <w:ind w:left="454"/>
        <w:rPr>
          <w:rStyle w:val="Hyperlink"/>
        </w:rPr>
      </w:pPr>
    </w:p>
    <w:p w14:paraId="5AB64119" w14:textId="77777777" w:rsidR="00C62B61" w:rsidRDefault="00C62B61" w:rsidP="00770DC8">
      <w:pPr>
        <w:pStyle w:val="Heading2"/>
        <w:spacing w:before="0" w:after="120"/>
      </w:pPr>
      <w:r w:rsidRPr="00C52804">
        <w:t>Big ideas</w:t>
      </w:r>
    </w:p>
    <w:p w14:paraId="0E6A62AD" w14:textId="77777777" w:rsidR="00A40F90" w:rsidRDefault="00A40F90" w:rsidP="00770DC8">
      <w:pPr>
        <w:pStyle w:val="TSMTxt"/>
      </w:pPr>
      <w:r w:rsidRPr="00B15842">
        <w:t xml:space="preserve">The following activities all support understanding the four big ideas: Māori history, colonisation and settlement, the use of power, and </w:t>
      </w:r>
      <w:r w:rsidRPr="00A40F90">
        <w:t>relationships – for example</w:t>
      </w:r>
      <w:r>
        <w:t>:</w:t>
      </w:r>
    </w:p>
    <w:p w14:paraId="5018E9E1" w14:textId="0B0AF965" w:rsidR="00AE12DE" w:rsidRDefault="004C5FA2" w:rsidP="005C5EF1">
      <w:pPr>
        <w:pStyle w:val="TSMtextbullets"/>
      </w:pPr>
      <w:r>
        <w:t xml:space="preserve">Conflicts between iwi and hapū were sometimes </w:t>
      </w:r>
      <w:r w:rsidR="00EA0974">
        <w:t xml:space="preserve">settled by the gifting of </w:t>
      </w:r>
      <w:r w:rsidR="00DA2729">
        <w:t xml:space="preserve">mana </w:t>
      </w:r>
      <w:r w:rsidR="003A7800">
        <w:t>taonga such as pounamu.</w:t>
      </w:r>
      <w:r w:rsidR="00EA0974">
        <w:t xml:space="preserve"> </w:t>
      </w:r>
    </w:p>
    <w:p w14:paraId="71621F06" w14:textId="375CF133" w:rsidR="003D7B9D" w:rsidRPr="00AD1CA7" w:rsidRDefault="00885AA4" w:rsidP="005C5EF1">
      <w:pPr>
        <w:pStyle w:val="TSMtextbullets"/>
      </w:pPr>
      <w:r>
        <w:t xml:space="preserve">Mana is enduring and inherited and, as such, future generations have a responsibility to restore mana diminished </w:t>
      </w:r>
      <w:r w:rsidR="008524D7">
        <w:t xml:space="preserve">by the actions of previous generations. </w:t>
      </w:r>
    </w:p>
    <w:p w14:paraId="313E7DF8" w14:textId="60B998D6" w:rsidR="00C62B61" w:rsidRPr="00C52804" w:rsidRDefault="00C62B61" w:rsidP="008A3738">
      <w:pPr>
        <w:pStyle w:val="Heading2"/>
        <w:spacing w:before="0"/>
      </w:pPr>
      <w:r w:rsidRPr="008A3738">
        <w:lastRenderedPageBreak/>
        <w:t>Activities</w:t>
      </w:r>
    </w:p>
    <w:p w14:paraId="45737088" w14:textId="77777777" w:rsidR="00C62B61" w:rsidRPr="00CC223C" w:rsidRDefault="00C62B61" w:rsidP="00A17125">
      <w:pPr>
        <w:pStyle w:val="Heading3"/>
        <w:spacing w:before="80"/>
      </w:pPr>
      <w:r>
        <w:t>Understanding</w:t>
      </w:r>
      <w:r w:rsidRPr="00CC223C">
        <w:t xml:space="preserve"> the text</w:t>
      </w:r>
    </w:p>
    <w:p w14:paraId="33666247" w14:textId="5DF0AB98" w:rsidR="00C62B61" w:rsidRPr="000679AE" w:rsidRDefault="00C62B61" w:rsidP="00C62B61">
      <w:pPr>
        <w:spacing w:after="120"/>
        <w:rPr>
          <w:rFonts w:eastAsia="Calibri" w:cs="Calibri"/>
          <w:sz w:val="17"/>
          <w:szCs w:val="17"/>
        </w:rPr>
      </w:pPr>
      <w:r w:rsidRPr="000679AE">
        <w:rPr>
          <w:rFonts w:eastAsia="Calibri" w:cs="Calibri"/>
          <w:sz w:val="17"/>
          <w:szCs w:val="17"/>
        </w:rPr>
        <w:t>In this activity, ākonga use a three-level guide to explore the story in depth and then generate their own questions about historical events or ideas mentioned in the text.</w:t>
      </w:r>
      <w:r w:rsidR="004D4E05">
        <w:rPr>
          <w:rFonts w:eastAsia="Calibri" w:cs="Calibri"/>
          <w:sz w:val="17"/>
          <w:szCs w:val="17"/>
        </w:rPr>
        <w:t xml:space="preserve"> </w:t>
      </w:r>
      <w:r w:rsidRPr="000679AE">
        <w:rPr>
          <w:rFonts w:eastAsia="Calibri" w:cs="Calibri"/>
          <w:sz w:val="17"/>
          <w:szCs w:val="17"/>
        </w:rPr>
        <w:t>Adapt the statements to suit the needs of your ākonga. Have them share their responses in pairs or groups before discussing as a class.</w:t>
      </w:r>
    </w:p>
    <w:p w14:paraId="79D51E13" w14:textId="77777777" w:rsidR="00C62B61" w:rsidRPr="008D39C6" w:rsidRDefault="00C62B61" w:rsidP="005F62D2">
      <w:pPr>
        <w:pStyle w:val="Heading4"/>
      </w:pPr>
      <w:r w:rsidRPr="008D39C6">
        <w:t>Level 1: Understanding what is happening</w:t>
      </w:r>
    </w:p>
    <w:p w14:paraId="7FEFA866" w14:textId="77777777" w:rsidR="00C62B61" w:rsidRPr="000679AE" w:rsidRDefault="00C62B61" w:rsidP="00775F6D">
      <w:pPr>
        <w:pStyle w:val="TSMtextbullets"/>
      </w:pPr>
      <w:r w:rsidRPr="000679AE">
        <w:rPr>
          <w:iCs/>
        </w:rPr>
        <w:t>Tiri-a-Ngahue (the pounamu)</w:t>
      </w:r>
      <w:r w:rsidRPr="000679AE">
        <w:t xml:space="preserve"> has been in the care of the kuia’s whānau for a very long time.</w:t>
      </w:r>
    </w:p>
    <w:tbl>
      <w:tblPr>
        <w:tblStyle w:val="TableGrid"/>
        <w:tblpPr w:leftFromText="181" w:rightFromText="181" w:bottomFromText="284" w:horzAnchor="margin" w:tblpYSpec="top"/>
        <w:tblOverlap w:val="never"/>
        <w:tblW w:w="16018" w:type="dxa"/>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8064A2" w:themeFill="accent4"/>
        <w:tblLook w:val="04A0" w:firstRow="1" w:lastRow="0" w:firstColumn="1" w:lastColumn="0" w:noHBand="0" w:noVBand="1"/>
      </w:tblPr>
      <w:tblGrid>
        <w:gridCol w:w="16018"/>
      </w:tblGrid>
      <w:tr w:rsidR="00C62B61" w:rsidRPr="000679AE" w14:paraId="5FF63347" w14:textId="77777777" w:rsidTr="007125AE">
        <w:trPr>
          <w:trHeight w:val="711"/>
        </w:trPr>
        <w:tc>
          <w:tcPr>
            <w:tcW w:w="16018" w:type="dxa"/>
            <w:shd w:val="clear" w:color="auto" w:fill="A256AA"/>
          </w:tcPr>
          <w:p w14:paraId="281C47AB" w14:textId="77777777" w:rsidR="00C62B61" w:rsidRPr="000F6F17" w:rsidRDefault="00C62B61" w:rsidP="000F6F17">
            <w:pPr>
              <w:pStyle w:val="Heading2A"/>
              <w:spacing w:before="120"/>
              <w:rPr>
                <w:sz w:val="36"/>
              </w:rPr>
            </w:pPr>
            <w:r w:rsidRPr="000F6F17">
              <w:rPr>
                <w:sz w:val="36"/>
              </w:rPr>
              <w:t>When the Red Man Came</w:t>
            </w:r>
          </w:p>
        </w:tc>
      </w:tr>
    </w:tbl>
    <w:p w14:paraId="031A0190" w14:textId="77777777" w:rsidR="00C62B61" w:rsidRPr="000679AE" w:rsidRDefault="00C62B61" w:rsidP="003041BC">
      <w:pPr>
        <w:pStyle w:val="TSMtextbullets"/>
      </w:pPr>
      <w:r w:rsidRPr="000679AE">
        <w:t>Te Wherowhero is travelling alone.</w:t>
      </w:r>
    </w:p>
    <w:p w14:paraId="17BAB1D4" w14:textId="77777777" w:rsidR="00C62B61" w:rsidRPr="000679AE" w:rsidRDefault="00C62B61" w:rsidP="003041BC">
      <w:pPr>
        <w:pStyle w:val="TSMtextbullets"/>
      </w:pPr>
      <w:r w:rsidRPr="000679AE">
        <w:t xml:space="preserve">The kuia is hoping to end the conflict between her people and Te Wherowhero. </w:t>
      </w:r>
    </w:p>
    <w:p w14:paraId="7044D48D" w14:textId="717517A8" w:rsidR="00C62B61" w:rsidRPr="008D39C6" w:rsidRDefault="00C62B61" w:rsidP="003041BC">
      <w:pPr>
        <w:pStyle w:val="Heading4"/>
      </w:pPr>
      <w:r w:rsidRPr="008D39C6">
        <w:t>Level 2: Reading between the lines (understanding what</w:t>
      </w:r>
      <w:r w:rsidR="00E14467">
        <w:t xml:space="preserve"> is</w:t>
      </w:r>
      <w:r w:rsidRPr="008D39C6">
        <w:t xml:space="preserve"> implied by the text) </w:t>
      </w:r>
    </w:p>
    <w:p w14:paraId="1B9B2175" w14:textId="77777777" w:rsidR="00C62B61" w:rsidRPr="000679AE" w:rsidRDefault="00C62B61" w:rsidP="00E14467">
      <w:pPr>
        <w:pStyle w:val="TSMtextbullets"/>
      </w:pPr>
      <w:r w:rsidRPr="000679AE">
        <w:t>Both the kuia and Te Wherowhero come from chiefly lines.</w:t>
      </w:r>
    </w:p>
    <w:p w14:paraId="295F3F46" w14:textId="77777777" w:rsidR="00C62B61" w:rsidRPr="000679AE" w:rsidRDefault="00C62B61" w:rsidP="00E14467">
      <w:pPr>
        <w:pStyle w:val="TSMtextbullets"/>
      </w:pPr>
      <w:r w:rsidRPr="000679AE">
        <w:t>Te Wherowhero is coming to claim a stolen pounamu.</w:t>
      </w:r>
    </w:p>
    <w:p w14:paraId="460B3BFE" w14:textId="77777777" w:rsidR="00C62B61" w:rsidRPr="000679AE" w:rsidRDefault="00C62B61" w:rsidP="00E14467">
      <w:pPr>
        <w:pStyle w:val="TSMtextbullets"/>
      </w:pPr>
      <w:r w:rsidRPr="000679AE">
        <w:t>Te Wherowhero fought at the battle of Hīngakākā.</w:t>
      </w:r>
    </w:p>
    <w:p w14:paraId="380957C4" w14:textId="77777777" w:rsidR="00C62B61" w:rsidRPr="000679AE" w:rsidRDefault="00C62B61" w:rsidP="00E14467">
      <w:pPr>
        <w:pStyle w:val="TSMtextbullets"/>
      </w:pPr>
      <w:r w:rsidRPr="000679AE">
        <w:t xml:space="preserve">The kuia is willing to risk her life to save her people. </w:t>
      </w:r>
    </w:p>
    <w:p w14:paraId="342BE1F4" w14:textId="096E4D3E" w:rsidR="00E14467" w:rsidRDefault="00C62B61" w:rsidP="00C62B61">
      <w:pPr>
        <w:rPr>
          <w:rFonts w:eastAsia="Calibri" w:cs="Calibri"/>
          <w:sz w:val="17"/>
          <w:szCs w:val="17"/>
        </w:rPr>
      </w:pPr>
      <w:r w:rsidRPr="00E14467">
        <w:rPr>
          <w:rStyle w:val="Heading4Char"/>
        </w:rPr>
        <w:t>Level 3: Thinking beyond the text (talking about the issues related to the text)</w:t>
      </w:r>
    </w:p>
    <w:p w14:paraId="5978C189" w14:textId="36DC0C40" w:rsidR="00C62B61" w:rsidRPr="008D39C6" w:rsidRDefault="00C62B61" w:rsidP="00775F6D">
      <w:pPr>
        <w:spacing w:before="40"/>
        <w:rPr>
          <w:rFonts w:eastAsia="Calibri" w:cs="Calibri"/>
          <w:sz w:val="17"/>
          <w:szCs w:val="17"/>
        </w:rPr>
      </w:pPr>
      <w:r w:rsidRPr="008D39C6">
        <w:rPr>
          <w:rFonts w:eastAsia="Calibri" w:cs="Calibri"/>
          <w:sz w:val="17"/>
          <w:szCs w:val="17"/>
        </w:rPr>
        <w:t>There isn’t necessarily a right or wrong answer</w:t>
      </w:r>
      <w:r w:rsidR="000C7BB2">
        <w:rPr>
          <w:rFonts w:eastAsia="Calibri" w:cs="Calibri"/>
          <w:sz w:val="17"/>
          <w:szCs w:val="17"/>
        </w:rPr>
        <w:t xml:space="preserve"> for these statements</w:t>
      </w:r>
      <w:r w:rsidRPr="008D39C6">
        <w:rPr>
          <w:rFonts w:eastAsia="Calibri" w:cs="Calibri"/>
          <w:sz w:val="17"/>
          <w:szCs w:val="17"/>
        </w:rPr>
        <w:t xml:space="preserve"> – the point is to debate both sides.</w:t>
      </w:r>
    </w:p>
    <w:p w14:paraId="08A57B9D" w14:textId="4B645753" w:rsidR="00C62B61" w:rsidRPr="000679AE" w:rsidRDefault="00C62B61" w:rsidP="00E14467">
      <w:pPr>
        <w:pStyle w:val="TSMtextbullets"/>
      </w:pPr>
      <w:r w:rsidRPr="000679AE">
        <w:t xml:space="preserve">When a wrong has been done in the past, the </w:t>
      </w:r>
      <w:r w:rsidR="00FC33FB">
        <w:t>g</w:t>
      </w:r>
      <w:r w:rsidRPr="000679AE">
        <w:t>enerations that follow have a responsibility to resolve it.</w:t>
      </w:r>
    </w:p>
    <w:p w14:paraId="4F83FD84" w14:textId="7A08014F" w:rsidR="00C62B61" w:rsidRPr="000679AE" w:rsidRDefault="00C62B61" w:rsidP="00E14467">
      <w:pPr>
        <w:pStyle w:val="TSMtextbullets"/>
      </w:pPr>
      <w:r w:rsidRPr="000679AE">
        <w:t xml:space="preserve">An act of peace is more powerful and </w:t>
      </w:r>
      <w:r w:rsidR="0086610F">
        <w:t>long lasting</w:t>
      </w:r>
      <w:r w:rsidRPr="000679AE">
        <w:t xml:space="preserve"> than an act of war.</w:t>
      </w:r>
    </w:p>
    <w:p w14:paraId="15A195BC" w14:textId="77777777" w:rsidR="00C62B61" w:rsidRDefault="00C62B61" w:rsidP="00E14467">
      <w:pPr>
        <w:pStyle w:val="TSMtextbullets"/>
      </w:pPr>
      <w:r w:rsidRPr="000679AE">
        <w:t>A single powerful act can be a turning point in how a conflict unfolds.</w:t>
      </w:r>
    </w:p>
    <w:p w14:paraId="75C720A1" w14:textId="29823031" w:rsidR="00F22F15" w:rsidRPr="000679AE" w:rsidRDefault="00F22F15" w:rsidP="00455EF0">
      <w:pPr>
        <w:pStyle w:val="TSMtextbullets"/>
        <w:numPr>
          <w:ilvl w:val="0"/>
          <w:numId w:val="0"/>
        </w:numPr>
        <w:spacing w:before="120"/>
        <w:ind w:left="170"/>
      </w:pPr>
      <w:r w:rsidRPr="000679AE">
        <w:rPr>
          <w:rFonts w:eastAsia="Calibri" w:cs="Calibri"/>
          <w:szCs w:val="17"/>
        </w:rPr>
        <w:t>Ask ākonga to reread the text and develop a set of questions about events or ideas related to the text. These can be used as the basis of an inquiry. In cases where it is hard for ākonga to locate relevant information to answer their questions, discuss the reasons for this</w:t>
      </w:r>
      <w:r w:rsidR="00172F6B">
        <w:rPr>
          <w:rFonts w:eastAsia="Calibri" w:cs="Calibri"/>
          <w:szCs w:val="17"/>
        </w:rPr>
        <w:t>, for example, one of the impacts of colonisation is that that some oral histories have been lost</w:t>
      </w:r>
      <w:r w:rsidRPr="000679AE">
        <w:rPr>
          <w:rFonts w:eastAsia="Calibri" w:cs="Calibri"/>
          <w:szCs w:val="17"/>
        </w:rPr>
        <w:t>.</w:t>
      </w:r>
    </w:p>
    <w:p w14:paraId="419A473E" w14:textId="24DE0ED3" w:rsidR="00C62B61" w:rsidRPr="00CC223C" w:rsidRDefault="00504CE8" w:rsidP="00F22F15">
      <w:pPr>
        <w:pStyle w:val="Heading3noparaspace"/>
      </w:pPr>
      <w:r>
        <w:rPr>
          <w:rFonts w:eastAsia="Calibri" w:cs="Calibri"/>
          <w:sz w:val="17"/>
          <w:szCs w:val="17"/>
        </w:rPr>
        <w:br w:type="column"/>
      </w:r>
      <w:r w:rsidR="00C62B61" w:rsidRPr="00CC223C">
        <w:t>Mana taonga</w:t>
      </w:r>
    </w:p>
    <w:p w14:paraId="56ABFF3F" w14:textId="77777777" w:rsidR="00C62B61" w:rsidRPr="000679AE" w:rsidRDefault="00C62B61" w:rsidP="00C62B61">
      <w:pPr>
        <w:spacing w:after="120"/>
        <w:rPr>
          <w:rFonts w:eastAsia="Calibri"/>
          <w:sz w:val="17"/>
          <w:szCs w:val="17"/>
        </w:rPr>
      </w:pPr>
      <w:r w:rsidRPr="000679AE">
        <w:rPr>
          <w:rFonts w:eastAsia="Calibri"/>
          <w:sz w:val="17"/>
          <w:szCs w:val="17"/>
        </w:rPr>
        <w:t>In this activity, ākonga deepen their understanding of Māori history by exploring the cultural values, tikanga, and knowledge relating to the taonga pounamu described in the story.</w:t>
      </w:r>
    </w:p>
    <w:p w14:paraId="1F6BF90B" w14:textId="74604A6B" w:rsidR="00C62B61" w:rsidRPr="000679AE" w:rsidRDefault="00C62B61" w:rsidP="00C62B61">
      <w:pPr>
        <w:spacing w:after="120"/>
        <w:rPr>
          <w:rFonts w:eastAsia="Calibri"/>
          <w:sz w:val="17"/>
          <w:szCs w:val="17"/>
        </w:rPr>
      </w:pPr>
      <w:r w:rsidRPr="000679AE">
        <w:rPr>
          <w:rFonts w:eastAsia="Calibri"/>
          <w:sz w:val="17"/>
          <w:szCs w:val="17"/>
        </w:rPr>
        <w:t xml:space="preserve">Explain that museums, such as Museum of New Zealand Te Papa Tongarewa (Te Papa), are guided by the principle of mana </w:t>
      </w:r>
      <w:r w:rsidR="0022563F">
        <w:rPr>
          <w:rFonts w:eastAsia="Calibri"/>
          <w:sz w:val="17"/>
          <w:szCs w:val="17"/>
        </w:rPr>
        <w:t>t</w:t>
      </w:r>
      <w:r w:rsidRPr="000679AE">
        <w:rPr>
          <w:rFonts w:eastAsia="Calibri"/>
          <w:sz w:val="17"/>
          <w:szCs w:val="17"/>
        </w:rPr>
        <w:t xml:space="preserve">aonga, and ask ākonga to share their ideas about what this might mean. On its </w:t>
      </w:r>
      <w:hyperlink r:id="rId88">
        <w:r w:rsidRPr="00E41DE7">
          <w:rPr>
            <w:rStyle w:val="Hyperlink"/>
          </w:rPr>
          <w:t>website</w:t>
        </w:r>
      </w:hyperlink>
      <w:r w:rsidRPr="000679AE">
        <w:rPr>
          <w:rFonts w:eastAsia="Calibri"/>
          <w:sz w:val="17"/>
          <w:szCs w:val="17"/>
        </w:rPr>
        <w:t>, Te Papa describes this as the recognition of the power of taonga to “communicate deep truths about our</w:t>
      </w:r>
      <w:r w:rsidR="0022563F">
        <w:rPr>
          <w:rFonts w:eastAsia="Calibri"/>
          <w:sz w:val="17"/>
          <w:szCs w:val="17"/>
        </w:rPr>
        <w:t xml:space="preserve"> </w:t>
      </w:r>
      <w:r w:rsidRPr="000679AE">
        <w:rPr>
          <w:rFonts w:eastAsia="Calibri"/>
          <w:sz w:val="17"/>
          <w:szCs w:val="17"/>
        </w:rPr>
        <w:t>people”.</w:t>
      </w:r>
    </w:p>
    <w:p w14:paraId="0C3DD6B8" w14:textId="77777777" w:rsidR="00C62B61" w:rsidRPr="000679AE" w:rsidRDefault="00C62B61" w:rsidP="00C62B61">
      <w:pPr>
        <w:tabs>
          <w:tab w:val="left" w:pos="1323"/>
        </w:tabs>
        <w:spacing w:after="120"/>
        <w:rPr>
          <w:rFonts w:eastAsia="Calibri"/>
          <w:sz w:val="17"/>
          <w:szCs w:val="17"/>
        </w:rPr>
      </w:pPr>
      <w:r w:rsidRPr="000679AE">
        <w:rPr>
          <w:rFonts w:eastAsia="Calibri"/>
          <w:sz w:val="17"/>
          <w:szCs w:val="17"/>
        </w:rPr>
        <w:t xml:space="preserve">Create a wheel using aspects of mana taonga (source: </w:t>
      </w:r>
      <w:hyperlink r:id="rId89">
        <w:r w:rsidRPr="003F64DB">
          <w:rPr>
            <w:rStyle w:val="Hyperlink-TSM"/>
            <w:sz w:val="17"/>
            <w:szCs w:val="17"/>
          </w:rPr>
          <w:t>Te Papa</w:t>
        </w:r>
      </w:hyperlink>
      <w:r w:rsidRPr="000679AE">
        <w:rPr>
          <w:rFonts w:eastAsia="Calibri"/>
          <w:sz w:val="17"/>
          <w:szCs w:val="17"/>
        </w:rPr>
        <w:t>) and have ākonga identify examples from the text of:</w:t>
      </w:r>
    </w:p>
    <w:p w14:paraId="3B62FB67" w14:textId="77777777" w:rsidR="00C62B61" w:rsidRPr="000679AE" w:rsidRDefault="00C62B61" w:rsidP="005C5EF1">
      <w:pPr>
        <w:pStyle w:val="TSMtextbullets"/>
      </w:pPr>
      <w:r w:rsidRPr="000679AE">
        <w:t>the importance of taonga</w:t>
      </w:r>
    </w:p>
    <w:p w14:paraId="5F537ED9" w14:textId="77777777" w:rsidR="00C62B61" w:rsidRPr="000679AE" w:rsidRDefault="00C62B61" w:rsidP="005C5EF1">
      <w:pPr>
        <w:pStyle w:val="TSMtextbullets"/>
      </w:pPr>
      <w:r w:rsidRPr="000679AE">
        <w:t>the tapu of taonga</w:t>
      </w:r>
    </w:p>
    <w:p w14:paraId="21364245" w14:textId="77777777" w:rsidR="00C62B61" w:rsidRPr="000679AE" w:rsidRDefault="00C62B61" w:rsidP="005C5EF1">
      <w:pPr>
        <w:pStyle w:val="TSMtextbullets"/>
      </w:pPr>
      <w:r w:rsidRPr="000679AE">
        <w:t>the resonance of taonga (power to evoke memories, emotions)</w:t>
      </w:r>
    </w:p>
    <w:p w14:paraId="39991913" w14:textId="77777777" w:rsidR="00C62B61" w:rsidRPr="000679AE" w:rsidRDefault="00C62B61" w:rsidP="005C5EF1">
      <w:pPr>
        <w:pStyle w:val="TSMtextbullets"/>
      </w:pPr>
      <w:r w:rsidRPr="000679AE">
        <w:t xml:space="preserve">the spirituality of taonga </w:t>
      </w:r>
    </w:p>
    <w:p w14:paraId="4163B6BC" w14:textId="77777777" w:rsidR="00C62B61" w:rsidRDefault="00C62B61" w:rsidP="005C5EF1">
      <w:pPr>
        <w:pStyle w:val="TSMtextbullets"/>
      </w:pPr>
      <w:r w:rsidRPr="000679AE">
        <w:t>the influence of taonga (the ways taonga can shape relationships and influence decisions).</w:t>
      </w:r>
      <w:bookmarkStart w:id="1" w:name="_heading=h.c63ajvwm9t6k" w:colFirst="0" w:colLast="0"/>
      <w:bookmarkEnd w:id="1"/>
    </w:p>
    <w:p w14:paraId="3F47034B" w14:textId="77777777" w:rsidR="00F22F15" w:rsidRDefault="00F22F15" w:rsidP="00F22F15"/>
    <w:p w14:paraId="5E66BCD8" w14:textId="77777777" w:rsidR="00F22F15" w:rsidRDefault="00F22F15" w:rsidP="00F22F15"/>
    <w:p w14:paraId="6FD513A1" w14:textId="77777777" w:rsidR="00F22F15" w:rsidRDefault="00F22F15" w:rsidP="00F22F15"/>
    <w:p w14:paraId="45943904" w14:textId="77777777" w:rsidR="00F22F15" w:rsidRDefault="00F22F15" w:rsidP="00F22F15"/>
    <w:p w14:paraId="1CC6C03A" w14:textId="77777777" w:rsidR="00F22F15" w:rsidRDefault="00F22F15" w:rsidP="00F22F15"/>
    <w:p w14:paraId="34EA653F" w14:textId="77777777" w:rsidR="00F22F15" w:rsidRDefault="00F22F15" w:rsidP="00F22F15"/>
    <w:p w14:paraId="30F26D1F" w14:textId="77777777" w:rsidR="00F22F15" w:rsidRDefault="00F22F15" w:rsidP="00F22F15"/>
    <w:p w14:paraId="40DABFE0" w14:textId="77777777" w:rsidR="00F22F15" w:rsidRDefault="00F22F15" w:rsidP="00F22F15"/>
    <w:p w14:paraId="47A2E7AA" w14:textId="77777777" w:rsidR="00F22F15" w:rsidRDefault="00F22F15" w:rsidP="00F22F15"/>
    <w:p w14:paraId="02E1C9AD" w14:textId="77777777" w:rsidR="00F22F15" w:rsidRDefault="00F22F15" w:rsidP="00F22F15"/>
    <w:p w14:paraId="1D0C2FAB" w14:textId="77777777" w:rsidR="00F22F15" w:rsidRDefault="00F22F15" w:rsidP="00F22F15"/>
    <w:p w14:paraId="09C4E94E" w14:textId="77777777" w:rsidR="00F22F15" w:rsidRDefault="00F22F15" w:rsidP="00F22F15"/>
    <w:p w14:paraId="0101EB14" w14:textId="778D7B6D" w:rsidR="00F22F15" w:rsidRPr="00F22F15" w:rsidRDefault="00F22F15" w:rsidP="00F22F15">
      <w:pPr>
        <w:pStyle w:val="Heading3noparaspace"/>
        <w:rPr>
          <w:highlight w:val="white"/>
        </w:rPr>
      </w:pPr>
      <w:r w:rsidRPr="00F22F15">
        <w:t>Writing historical fiction</w:t>
      </w:r>
    </w:p>
    <w:p w14:paraId="41A409B9" w14:textId="77777777" w:rsidR="00F22F15" w:rsidRPr="005C58E0" w:rsidRDefault="00F22F15" w:rsidP="00F22F15">
      <w:pPr>
        <w:spacing w:after="120"/>
        <w:rPr>
          <w:rFonts w:eastAsia="Calibri"/>
          <w:sz w:val="17"/>
          <w:szCs w:val="17"/>
          <w:highlight w:val="white"/>
        </w:rPr>
      </w:pPr>
      <w:r w:rsidRPr="005C58E0">
        <w:rPr>
          <w:rFonts w:eastAsia="Calibri"/>
          <w:sz w:val="17"/>
          <w:szCs w:val="17"/>
        </w:rPr>
        <w:t>In this activity, ākonga deepen their understanding of Māori history by exploring which aspects of this story are known and which aspects may be a product of “historical imagination”.</w:t>
      </w:r>
    </w:p>
    <w:p w14:paraId="4D15E589" w14:textId="77777777" w:rsidR="00F22F15" w:rsidRPr="005C58E0" w:rsidRDefault="00F22F15" w:rsidP="00F22F15">
      <w:pPr>
        <w:spacing w:after="120"/>
        <w:rPr>
          <w:rFonts w:eastAsia="Calibri"/>
          <w:sz w:val="17"/>
          <w:szCs w:val="17"/>
        </w:rPr>
      </w:pPr>
      <w:r w:rsidRPr="005C58E0">
        <w:rPr>
          <w:rFonts w:eastAsia="Calibri"/>
          <w:sz w:val="17"/>
          <w:szCs w:val="17"/>
        </w:rPr>
        <w:t>In groups, ask ākonga to create a table with three columns, one headed “Known details”, one “Imagined details”, and the third “Unsure”. Ask them to reread the story, writing details from the story into the appropriate column. The section “</w:t>
      </w:r>
      <w:r w:rsidRPr="005C58E0">
        <w:rPr>
          <w:rFonts w:eastAsia="Calibri"/>
          <w:iCs/>
          <w:sz w:val="17"/>
          <w:szCs w:val="17"/>
        </w:rPr>
        <w:t>War and peace</w:t>
      </w:r>
      <w:r w:rsidRPr="005C58E0">
        <w:rPr>
          <w:rFonts w:eastAsia="Calibri"/>
          <w:i/>
          <w:sz w:val="17"/>
          <w:szCs w:val="17"/>
        </w:rPr>
        <w:t xml:space="preserve">” </w:t>
      </w:r>
      <w:r w:rsidRPr="005C58E0">
        <w:rPr>
          <w:rFonts w:eastAsia="Calibri"/>
          <w:sz w:val="17"/>
          <w:szCs w:val="17"/>
        </w:rPr>
        <w:t>could help them, and they might also like to research the events described or alluded to in the story.</w:t>
      </w:r>
    </w:p>
    <w:p w14:paraId="5C138A37" w14:textId="77777777" w:rsidR="00F22F15" w:rsidRPr="005C58E0" w:rsidRDefault="00F22F15" w:rsidP="00F22F15">
      <w:pPr>
        <w:spacing w:after="120"/>
        <w:rPr>
          <w:rFonts w:eastAsia="Calibri"/>
          <w:sz w:val="17"/>
          <w:szCs w:val="17"/>
        </w:rPr>
      </w:pPr>
      <w:r w:rsidRPr="005C58E0">
        <w:rPr>
          <w:rFonts w:eastAsia="Calibri"/>
          <w:sz w:val="17"/>
          <w:szCs w:val="17"/>
        </w:rPr>
        <w:t>When ākonga have completed this task, groups could share their tables and compare which parts they thought were known details and which were imagined. Ask groups to discuss:</w:t>
      </w:r>
    </w:p>
    <w:p w14:paraId="74AA4AD3" w14:textId="77777777" w:rsidR="00F22F15" w:rsidRPr="00865B54" w:rsidRDefault="00F22F15" w:rsidP="00F22F15">
      <w:pPr>
        <w:pStyle w:val="TSMtextbullets"/>
      </w:pPr>
      <w:r w:rsidRPr="00865B54">
        <w:t>How might writers use other information to help them fill in gaps when writing a story?</w:t>
      </w:r>
    </w:p>
    <w:p w14:paraId="4405819B" w14:textId="77777777" w:rsidR="00F22F15" w:rsidRPr="00865B54" w:rsidRDefault="00F22F15" w:rsidP="00F22F15">
      <w:pPr>
        <w:pStyle w:val="TSMtextbullets"/>
      </w:pPr>
      <w:r w:rsidRPr="00865B54">
        <w:t>What are the strengths and weaknesses of using imagination when writing historical fiction?</w:t>
      </w:r>
    </w:p>
    <w:p w14:paraId="7CA4D25D" w14:textId="79823A7C" w:rsidR="00BC4C0D" w:rsidRPr="00865B54" w:rsidRDefault="00BC4C0D" w:rsidP="00F22F15">
      <w:pPr>
        <w:pStyle w:val="Heading3"/>
        <w:spacing w:before="0"/>
      </w:pPr>
    </w:p>
    <w:sectPr w:rsidR="00BC4C0D" w:rsidRPr="00865B54" w:rsidSect="001A10FB">
      <w:footerReference w:type="default" r:id="rId90"/>
      <w:type w:val="continuous"/>
      <w:pgSz w:w="16840" w:h="11900" w:orient="landscape"/>
      <w:pgMar w:top="454" w:right="454" w:bottom="340" w:left="454" w:header="709" w:footer="227" w:gutter="0"/>
      <w:cols w:num="3" w:space="454"/>
      <w:docGrid w:linePitch="245"/>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9AF2437" w14:textId="77777777" w:rsidR="005A2ABC" w:rsidRDefault="005A2ABC" w:rsidP="00650880">
      <w:r>
        <w:separator/>
      </w:r>
    </w:p>
  </w:endnote>
  <w:endnote w:type="continuationSeparator" w:id="0">
    <w:p w14:paraId="26CFCF0B" w14:textId="77777777" w:rsidR="005A2ABC" w:rsidRDefault="005A2ABC" w:rsidP="00650880">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mbria">
    <w:panose1 w:val="02040503050406030204"/>
    <w:charset w:val="00"/>
    <w:family w:val="roman"/>
    <w:pitch w:val="variable"/>
    <w:sig w:usb0="E00006FF" w:usb1="420024FF" w:usb2="02000000" w:usb3="00000000" w:csb0="0000019F" w:csb1="00000000"/>
  </w:font>
  <w:font w:name="Arial">
    <w:panose1 w:val="020B0604020202020204"/>
    <w:charset w:val="00"/>
    <w:family w:val="swiss"/>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000247B" w:usb2="00000009" w:usb3="00000000" w:csb0="000001FF" w:csb1="00000000"/>
  </w:font>
  <w:font w:name="Source Sans Pro (OTF) Bold">
    <w:altName w:val="Arial"/>
    <w:panose1 w:val="020B0703030403020204"/>
    <w:charset w:val="00"/>
    <w:family w:val="auto"/>
    <w:notTrueType/>
    <w:pitch w:val="default"/>
    <w:sig w:usb0="00000003" w:usb1="00000000" w:usb2="00000000" w:usb3="00000000" w:csb0="00000001" w:csb1="00000000"/>
  </w:font>
  <w:font w:name="Source Sans Pro">
    <w:panose1 w:val="020B0503030403020204"/>
    <w:charset w:val="00"/>
    <w:family w:val="swiss"/>
    <w:notTrueType/>
    <w:pitch w:val="variable"/>
    <w:sig w:usb0="600002F7" w:usb1="00000003" w:usb2="00000000" w:usb3="00000000" w:csb0="0000019F" w:csb1="00000000"/>
  </w:font>
  <w:font w:name="Tahoma">
    <w:panose1 w:val="020B0604030504040204"/>
    <w:charset w:val="00"/>
    <w:family w:val="swiss"/>
    <w:pitch w:val="variable"/>
    <w:sig w:usb0="E1002EFF" w:usb1="C000605B" w:usb2="00000029" w:usb3="00000000" w:csb0="000101FF" w:csb1="00000000"/>
  </w:font>
  <w:font w:name="Helvetica">
    <w:panose1 w:val="00000000000000000000"/>
    <w:charset w:val="00"/>
    <w:family w:val="auto"/>
    <w:pitch w:val="variable"/>
    <w:sig w:usb0="E00002FF" w:usb1="5000785B" w:usb2="00000000" w:usb3="00000000" w:csb0="0000019F" w:csb1="00000000"/>
  </w:font>
  <w:font w:name="Source Sans Pro (OTF)">
    <w:panose1 w:val="020B0503030403020204"/>
    <w:charset w:val="00"/>
    <w:family w:val="swiss"/>
    <w:notTrueType/>
    <w:pitch w:val="variable"/>
    <w:sig w:usb0="600002F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pPr w:leftFromText="181" w:rightFromText="181" w:tblpYSpec="bottom"/>
      <w:tblOverlap w:val="never"/>
      <w:tblW w:w="15892" w:type="dxa"/>
      <w:tblBorders>
        <w:top w:val="single" w:sz="4" w:space="0" w:color="BFBFBF"/>
      </w:tblBorders>
      <w:tblLayout w:type="fixed"/>
      <w:tblCellMar>
        <w:left w:w="115" w:type="dxa"/>
        <w:right w:w="115" w:type="dxa"/>
      </w:tblCellMar>
      <w:tblLook w:val="04A0" w:firstRow="1" w:lastRow="0" w:firstColumn="1" w:lastColumn="0" w:noHBand="0" w:noVBand="1"/>
    </w:tblPr>
    <w:tblGrid>
      <w:gridCol w:w="10066"/>
      <w:gridCol w:w="5397"/>
      <w:gridCol w:w="429"/>
    </w:tblGrid>
    <w:tr w:rsidR="000367B1" w:rsidRPr="00375E5B" w14:paraId="77FB7F58" w14:textId="77777777" w:rsidTr="00F0574D">
      <w:trPr>
        <w:trHeight w:val="449"/>
      </w:trPr>
      <w:tc>
        <w:tcPr>
          <w:tcW w:w="3167" w:type="pct"/>
        </w:tcPr>
        <w:p w14:paraId="1110F628" w14:textId="77777777" w:rsidR="000367B1" w:rsidRDefault="000367B1" w:rsidP="000367B1">
          <w:pPr>
            <w:spacing w:before="60" w:line="240" w:lineRule="auto"/>
            <w:rPr>
              <w:sz w:val="12"/>
              <w:szCs w:val="12"/>
              <w:lang w:val="en-AU"/>
            </w:rPr>
          </w:pPr>
          <w:r w:rsidRPr="00280AD0">
            <w:rPr>
              <w:rFonts w:cs="Source Sans Pro"/>
              <w:color w:val="231F20"/>
              <w:sz w:val="12"/>
              <w:szCs w:val="14"/>
            </w:rPr>
            <w:t>TEACHER SUPPORT MATERIAL FOR “</w:t>
          </w:r>
          <w:r>
            <w:rPr>
              <w:rFonts w:cs="Source Sans Pro"/>
              <w:color w:val="231F20"/>
              <w:sz w:val="12"/>
              <w:szCs w:val="14"/>
            </w:rPr>
            <w:t>HE MĀPIHI MAURI – A PRIZED POSSESSION</w:t>
          </w:r>
          <w:r w:rsidRPr="00280AD0">
            <w:rPr>
              <w:rFonts w:cs="Source Sans Pro"/>
              <w:color w:val="231F20"/>
              <w:sz w:val="12"/>
              <w:szCs w:val="14"/>
            </w:rPr>
            <w:t>” CONNECTED</w:t>
          </w:r>
          <w:r>
            <w:rPr>
              <w:rFonts w:cs="Source Sans Pro"/>
              <w:color w:val="231F20"/>
              <w:sz w:val="12"/>
              <w:szCs w:val="14"/>
            </w:rPr>
            <w:t xml:space="preserve"> CULTURE AND HISTORIES</w:t>
          </w:r>
          <w:r w:rsidRPr="00280AD0">
            <w:rPr>
              <w:rFonts w:cs="Source Sans Pro"/>
              <w:color w:val="231F20"/>
              <w:sz w:val="12"/>
              <w:szCs w:val="14"/>
            </w:rPr>
            <w:t xml:space="preserve">, LEVEL </w:t>
          </w:r>
          <w:r>
            <w:rPr>
              <w:rFonts w:cs="Source Sans Pro"/>
              <w:color w:val="231F20"/>
              <w:sz w:val="12"/>
              <w:szCs w:val="14"/>
            </w:rPr>
            <w:t>4,</w:t>
          </w:r>
          <w:r w:rsidRPr="00280AD0">
            <w:rPr>
              <w:rFonts w:cs="Source Sans Pro"/>
              <w:color w:val="231F20"/>
              <w:sz w:val="12"/>
              <w:szCs w:val="14"/>
            </w:rPr>
            <w:t xml:space="preserve"> 20</w:t>
          </w:r>
          <w:r>
            <w:rPr>
              <w:rFonts w:cs="Source Sans Pro"/>
              <w:color w:val="231F20"/>
              <w:sz w:val="12"/>
              <w:szCs w:val="14"/>
            </w:rPr>
            <w:t>22</w:t>
          </w:r>
        </w:p>
        <w:p w14:paraId="52C00B23" w14:textId="77777777" w:rsidR="000367B1" w:rsidRPr="00280AD0" w:rsidRDefault="000367B1" w:rsidP="000367B1">
          <w:pPr>
            <w:spacing w:before="60" w:line="240" w:lineRule="auto"/>
            <w:jc w:val="right"/>
            <w:rPr>
              <w:rFonts w:cs="Source Sans Pro"/>
              <w:color w:val="231F20"/>
              <w:sz w:val="12"/>
              <w:szCs w:val="14"/>
            </w:rPr>
          </w:pPr>
        </w:p>
      </w:tc>
      <w:tc>
        <w:tcPr>
          <w:tcW w:w="1698" w:type="pct"/>
        </w:tcPr>
        <w:p w14:paraId="2C7816CE" w14:textId="77777777" w:rsidR="000367B1" w:rsidRDefault="000367B1" w:rsidP="000367B1">
          <w:pPr>
            <w:spacing w:before="60" w:line="240" w:lineRule="auto"/>
            <w:jc w:val="right"/>
            <w:rPr>
              <w:sz w:val="12"/>
              <w:szCs w:val="12"/>
              <w:lang w:val="en-AU"/>
            </w:rPr>
          </w:pPr>
          <w:r w:rsidRPr="00304834">
            <w:rPr>
              <w:sz w:val="12"/>
              <w:szCs w:val="12"/>
              <w:lang w:val="en-AU"/>
            </w:rPr>
            <w:t xml:space="preserve">Accessed from </w:t>
          </w:r>
          <w:hyperlink r:id="rId1" w:history="1">
            <w:r w:rsidRPr="00304834">
              <w:rPr>
                <w:sz w:val="12"/>
                <w:szCs w:val="12"/>
                <w:lang w:val="en-AU"/>
              </w:rPr>
              <w:t>www.connected.tki.org.nz</w:t>
            </w:r>
          </w:hyperlink>
        </w:p>
        <w:p w14:paraId="160FB58E" w14:textId="77777777" w:rsidR="000367B1" w:rsidRPr="00304834" w:rsidRDefault="000367B1" w:rsidP="000367B1">
          <w:pPr>
            <w:spacing w:before="60" w:line="240" w:lineRule="auto"/>
            <w:jc w:val="right"/>
            <w:rPr>
              <w:sz w:val="12"/>
              <w:szCs w:val="12"/>
              <w:lang w:val="en-AU"/>
            </w:rPr>
          </w:pPr>
          <w:r>
            <w:rPr>
              <w:rFonts w:cs="Source Sans Pro"/>
              <w:color w:val="231F20"/>
              <w:sz w:val="12"/>
              <w:szCs w:val="14"/>
            </w:rPr>
            <w:tab/>
          </w:r>
          <w:r w:rsidRPr="00AF131D">
            <w:rPr>
              <w:sz w:val="10"/>
              <w:szCs w:val="12"/>
              <w:lang w:val="en-AU"/>
            </w:rPr>
            <w:t>COPYRIGHT © CROWN 20</w:t>
          </w:r>
          <w:r>
            <w:rPr>
              <w:sz w:val="10"/>
              <w:szCs w:val="12"/>
              <w:lang w:val="en-AU"/>
            </w:rPr>
            <w:t>20</w:t>
          </w:r>
        </w:p>
      </w:tc>
      <w:tc>
        <w:tcPr>
          <w:tcW w:w="135" w:type="pct"/>
        </w:tcPr>
        <w:p w14:paraId="73B4BE75" w14:textId="77777777" w:rsidR="000367B1" w:rsidRPr="00270DA4" w:rsidRDefault="000367B1" w:rsidP="000367B1">
          <w:pPr>
            <w:jc w:val="right"/>
            <w:rPr>
              <w:rFonts w:eastAsia="Cambria"/>
              <w:b/>
            </w:rPr>
          </w:pPr>
          <w:r w:rsidRPr="00270DA4">
            <w:rPr>
              <w:b/>
              <w:sz w:val="16"/>
            </w:rPr>
            <w:fldChar w:fldCharType="begin"/>
          </w:r>
          <w:r w:rsidRPr="00270DA4">
            <w:rPr>
              <w:b/>
              <w:sz w:val="16"/>
            </w:rPr>
            <w:instrText xml:space="preserve"> PAGE   \* MERGEFORMAT </w:instrText>
          </w:r>
          <w:r w:rsidRPr="00270DA4">
            <w:rPr>
              <w:b/>
              <w:sz w:val="16"/>
            </w:rPr>
            <w:fldChar w:fldCharType="separate"/>
          </w:r>
          <w:r>
            <w:rPr>
              <w:b/>
              <w:sz w:val="16"/>
            </w:rPr>
            <w:t>4</w:t>
          </w:r>
          <w:r w:rsidRPr="00270DA4">
            <w:rPr>
              <w:b/>
              <w:sz w:val="16"/>
            </w:rPr>
            <w:fldChar w:fldCharType="end"/>
          </w:r>
        </w:p>
      </w:tc>
    </w:tr>
  </w:tbl>
  <w:p w14:paraId="38FF419B" w14:textId="77777777" w:rsidR="00961E7E" w:rsidRPr="000367B1" w:rsidRDefault="00961E7E" w:rsidP="000367B1">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pPr w:leftFromText="181" w:rightFromText="181" w:tblpYSpec="bottom"/>
      <w:tblOverlap w:val="never"/>
      <w:tblW w:w="15892" w:type="dxa"/>
      <w:tblBorders>
        <w:top w:val="single" w:sz="4" w:space="0" w:color="BFBFBF"/>
      </w:tblBorders>
      <w:tblLayout w:type="fixed"/>
      <w:tblCellMar>
        <w:left w:w="115" w:type="dxa"/>
        <w:right w:w="115" w:type="dxa"/>
      </w:tblCellMar>
      <w:tblLook w:val="04A0" w:firstRow="1" w:lastRow="0" w:firstColumn="1" w:lastColumn="0" w:noHBand="0" w:noVBand="1"/>
    </w:tblPr>
    <w:tblGrid>
      <w:gridCol w:w="10066"/>
      <w:gridCol w:w="5397"/>
      <w:gridCol w:w="429"/>
    </w:tblGrid>
    <w:tr w:rsidR="00562C61" w:rsidRPr="00375E5B" w14:paraId="64C0B15C" w14:textId="77777777" w:rsidTr="009844F4">
      <w:trPr>
        <w:trHeight w:val="449"/>
      </w:trPr>
      <w:tc>
        <w:tcPr>
          <w:tcW w:w="3167" w:type="pct"/>
        </w:tcPr>
        <w:p w14:paraId="0DDD4DD2" w14:textId="17ECB371" w:rsidR="00562C61" w:rsidRDefault="00562C61" w:rsidP="009844F4">
          <w:pPr>
            <w:spacing w:before="60" w:line="240" w:lineRule="auto"/>
            <w:rPr>
              <w:sz w:val="12"/>
              <w:szCs w:val="12"/>
              <w:lang w:val="en-AU"/>
            </w:rPr>
          </w:pPr>
          <w:r w:rsidRPr="00280AD0">
            <w:rPr>
              <w:rFonts w:cs="Source Sans Pro"/>
              <w:color w:val="231F20"/>
              <w:sz w:val="12"/>
              <w:szCs w:val="14"/>
            </w:rPr>
            <w:t>TEACHER SUPPORT MATERIAL FOR “</w:t>
          </w:r>
          <w:r w:rsidR="00DE3479">
            <w:rPr>
              <w:rFonts w:cs="Source Sans Pro"/>
              <w:color w:val="231F20"/>
              <w:sz w:val="12"/>
              <w:szCs w:val="14"/>
            </w:rPr>
            <w:t>HE MĀPIHI MAURI</w:t>
          </w:r>
          <w:r w:rsidR="0009059D">
            <w:rPr>
              <w:rFonts w:cs="Source Sans Pro"/>
              <w:color w:val="231F20"/>
              <w:sz w:val="12"/>
              <w:szCs w:val="14"/>
            </w:rPr>
            <w:t xml:space="preserve"> – A PRIZED POSSESSION</w:t>
          </w:r>
          <w:r w:rsidRPr="00280AD0">
            <w:rPr>
              <w:rFonts w:cs="Source Sans Pro"/>
              <w:color w:val="231F20"/>
              <w:sz w:val="12"/>
              <w:szCs w:val="14"/>
            </w:rPr>
            <w:t>” CONNECTED</w:t>
          </w:r>
          <w:r w:rsidR="00BC1150">
            <w:rPr>
              <w:rFonts w:cs="Source Sans Pro"/>
              <w:color w:val="231F20"/>
              <w:sz w:val="12"/>
              <w:szCs w:val="14"/>
            </w:rPr>
            <w:t xml:space="preserve"> CULTURE AND HISTORIES</w:t>
          </w:r>
          <w:r w:rsidRPr="00280AD0">
            <w:rPr>
              <w:rFonts w:cs="Source Sans Pro"/>
              <w:color w:val="231F20"/>
              <w:sz w:val="12"/>
              <w:szCs w:val="14"/>
            </w:rPr>
            <w:t xml:space="preserve">, LEVEL </w:t>
          </w:r>
          <w:r w:rsidR="00416BCE">
            <w:rPr>
              <w:rFonts w:cs="Source Sans Pro"/>
              <w:color w:val="231F20"/>
              <w:sz w:val="12"/>
              <w:szCs w:val="14"/>
            </w:rPr>
            <w:t>4</w:t>
          </w:r>
          <w:r>
            <w:rPr>
              <w:rFonts w:cs="Source Sans Pro"/>
              <w:color w:val="231F20"/>
              <w:sz w:val="12"/>
              <w:szCs w:val="14"/>
            </w:rPr>
            <w:t>,</w:t>
          </w:r>
          <w:r w:rsidRPr="00280AD0">
            <w:rPr>
              <w:rFonts w:cs="Source Sans Pro"/>
              <w:color w:val="231F20"/>
              <w:sz w:val="12"/>
              <w:szCs w:val="14"/>
            </w:rPr>
            <w:t xml:space="preserve"> 20</w:t>
          </w:r>
          <w:r>
            <w:rPr>
              <w:rFonts w:cs="Source Sans Pro"/>
              <w:color w:val="231F20"/>
              <w:sz w:val="12"/>
              <w:szCs w:val="14"/>
            </w:rPr>
            <w:t>2</w:t>
          </w:r>
          <w:r w:rsidR="00416BCE">
            <w:rPr>
              <w:rFonts w:cs="Source Sans Pro"/>
              <w:color w:val="231F20"/>
              <w:sz w:val="12"/>
              <w:szCs w:val="14"/>
            </w:rPr>
            <w:t>2</w:t>
          </w:r>
        </w:p>
        <w:p w14:paraId="1FC1E045" w14:textId="77777777" w:rsidR="00562C61" w:rsidRPr="00280AD0" w:rsidRDefault="00562C61" w:rsidP="009844F4">
          <w:pPr>
            <w:spacing w:before="60" w:line="240" w:lineRule="auto"/>
            <w:jc w:val="right"/>
            <w:rPr>
              <w:rFonts w:cs="Source Sans Pro"/>
              <w:color w:val="231F20"/>
              <w:sz w:val="12"/>
              <w:szCs w:val="14"/>
            </w:rPr>
          </w:pPr>
        </w:p>
      </w:tc>
      <w:tc>
        <w:tcPr>
          <w:tcW w:w="1698" w:type="pct"/>
        </w:tcPr>
        <w:p w14:paraId="60DC9A73" w14:textId="77777777" w:rsidR="00562C61" w:rsidRDefault="00562C61" w:rsidP="009844F4">
          <w:pPr>
            <w:spacing w:before="60" w:line="240" w:lineRule="auto"/>
            <w:jc w:val="right"/>
            <w:rPr>
              <w:sz w:val="12"/>
              <w:szCs w:val="12"/>
              <w:lang w:val="en-AU"/>
            </w:rPr>
          </w:pPr>
          <w:r w:rsidRPr="00304834">
            <w:rPr>
              <w:sz w:val="12"/>
              <w:szCs w:val="12"/>
              <w:lang w:val="en-AU"/>
            </w:rPr>
            <w:t xml:space="preserve">Accessed from </w:t>
          </w:r>
          <w:hyperlink r:id="rId1" w:history="1">
            <w:r w:rsidRPr="00304834">
              <w:rPr>
                <w:sz w:val="12"/>
                <w:szCs w:val="12"/>
                <w:lang w:val="en-AU"/>
              </w:rPr>
              <w:t>www.connected.tki.org.nz</w:t>
            </w:r>
          </w:hyperlink>
        </w:p>
        <w:p w14:paraId="0A1E19D4" w14:textId="77777777" w:rsidR="00562C61" w:rsidRPr="00304834" w:rsidRDefault="00562C61" w:rsidP="009844F4">
          <w:pPr>
            <w:spacing w:before="60" w:line="240" w:lineRule="auto"/>
            <w:jc w:val="right"/>
            <w:rPr>
              <w:sz w:val="12"/>
              <w:szCs w:val="12"/>
              <w:lang w:val="en-AU"/>
            </w:rPr>
          </w:pPr>
          <w:r>
            <w:rPr>
              <w:rFonts w:cs="Source Sans Pro"/>
              <w:color w:val="231F20"/>
              <w:sz w:val="12"/>
              <w:szCs w:val="14"/>
            </w:rPr>
            <w:tab/>
          </w:r>
          <w:r w:rsidRPr="00AF131D">
            <w:rPr>
              <w:sz w:val="10"/>
              <w:szCs w:val="12"/>
              <w:lang w:val="en-AU"/>
            </w:rPr>
            <w:t>COPYRIGHT © CROWN 20</w:t>
          </w:r>
          <w:r>
            <w:rPr>
              <w:sz w:val="10"/>
              <w:szCs w:val="12"/>
              <w:lang w:val="en-AU"/>
            </w:rPr>
            <w:t>20</w:t>
          </w:r>
        </w:p>
      </w:tc>
      <w:tc>
        <w:tcPr>
          <w:tcW w:w="135" w:type="pct"/>
        </w:tcPr>
        <w:p w14:paraId="3FD18AA5" w14:textId="77777777" w:rsidR="00562C61" w:rsidRPr="00270DA4" w:rsidRDefault="00562C61" w:rsidP="009844F4">
          <w:pPr>
            <w:jc w:val="right"/>
            <w:rPr>
              <w:rFonts w:eastAsia="Cambria"/>
              <w:b/>
            </w:rPr>
          </w:pPr>
          <w:r w:rsidRPr="00270DA4">
            <w:rPr>
              <w:b/>
              <w:sz w:val="16"/>
            </w:rPr>
            <w:fldChar w:fldCharType="begin"/>
          </w:r>
          <w:r w:rsidRPr="00270DA4">
            <w:rPr>
              <w:b/>
              <w:sz w:val="16"/>
            </w:rPr>
            <w:instrText xml:space="preserve"> PAGE   \* MERGEFORMAT </w:instrText>
          </w:r>
          <w:r w:rsidRPr="00270DA4">
            <w:rPr>
              <w:b/>
              <w:sz w:val="16"/>
            </w:rPr>
            <w:fldChar w:fldCharType="separate"/>
          </w:r>
          <w:r w:rsidR="00AB2DE2">
            <w:rPr>
              <w:b/>
              <w:noProof/>
              <w:sz w:val="16"/>
            </w:rPr>
            <w:t>9</w:t>
          </w:r>
          <w:r w:rsidRPr="00270DA4">
            <w:rPr>
              <w:b/>
              <w:sz w:val="16"/>
            </w:rPr>
            <w:fldChar w:fldCharType="end"/>
          </w:r>
        </w:p>
      </w:tc>
    </w:tr>
  </w:tbl>
  <w:p w14:paraId="4F60F2F5" w14:textId="77777777" w:rsidR="00207626" w:rsidRPr="00624FAA" w:rsidRDefault="00207626" w:rsidP="00207626">
    <w:pPr>
      <w:rPr>
        <w:sz w:val="10"/>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pPr w:leftFromText="181" w:rightFromText="181" w:tblpYSpec="bottom"/>
      <w:tblOverlap w:val="never"/>
      <w:tblW w:w="15892" w:type="dxa"/>
      <w:tblBorders>
        <w:top w:val="single" w:sz="4" w:space="0" w:color="BFBFBF"/>
      </w:tblBorders>
      <w:tblLayout w:type="fixed"/>
      <w:tblCellMar>
        <w:left w:w="115" w:type="dxa"/>
        <w:right w:w="115" w:type="dxa"/>
      </w:tblCellMar>
      <w:tblLook w:val="04A0" w:firstRow="1" w:lastRow="0" w:firstColumn="1" w:lastColumn="0" w:noHBand="0" w:noVBand="1"/>
    </w:tblPr>
    <w:tblGrid>
      <w:gridCol w:w="10066"/>
      <w:gridCol w:w="5397"/>
      <w:gridCol w:w="429"/>
    </w:tblGrid>
    <w:tr w:rsidR="00B307BB" w:rsidRPr="00375E5B" w14:paraId="45986AEA" w14:textId="77777777" w:rsidTr="009844F4">
      <w:trPr>
        <w:trHeight w:val="449"/>
      </w:trPr>
      <w:tc>
        <w:tcPr>
          <w:tcW w:w="3167" w:type="pct"/>
        </w:tcPr>
        <w:p w14:paraId="3FC8D826" w14:textId="77777777" w:rsidR="00B307BB" w:rsidRDefault="00B307BB" w:rsidP="009844F4">
          <w:pPr>
            <w:spacing w:before="60" w:line="240" w:lineRule="auto"/>
            <w:rPr>
              <w:sz w:val="12"/>
              <w:szCs w:val="12"/>
              <w:lang w:val="en-AU"/>
            </w:rPr>
          </w:pPr>
          <w:r w:rsidRPr="00280AD0">
            <w:rPr>
              <w:rFonts w:cs="Source Sans Pro"/>
              <w:color w:val="231F20"/>
              <w:sz w:val="12"/>
              <w:szCs w:val="14"/>
            </w:rPr>
            <w:t>TEACHER SUPPORT MATERIAL FOR “</w:t>
          </w:r>
          <w:r>
            <w:rPr>
              <w:rFonts w:cs="Source Sans Pro"/>
              <w:color w:val="231F20"/>
              <w:sz w:val="12"/>
              <w:szCs w:val="14"/>
            </w:rPr>
            <w:t>HE MĀPIHI MAURI – A PRIZED POSSESSION</w:t>
          </w:r>
          <w:r w:rsidRPr="00280AD0">
            <w:rPr>
              <w:rFonts w:cs="Source Sans Pro"/>
              <w:color w:val="231F20"/>
              <w:sz w:val="12"/>
              <w:szCs w:val="14"/>
            </w:rPr>
            <w:t>” CONNECTED</w:t>
          </w:r>
          <w:r>
            <w:rPr>
              <w:rFonts w:cs="Source Sans Pro"/>
              <w:color w:val="231F20"/>
              <w:sz w:val="12"/>
              <w:szCs w:val="14"/>
            </w:rPr>
            <w:t xml:space="preserve"> CULTURE AND HISTORIES</w:t>
          </w:r>
          <w:r w:rsidRPr="00280AD0">
            <w:rPr>
              <w:rFonts w:cs="Source Sans Pro"/>
              <w:color w:val="231F20"/>
              <w:sz w:val="12"/>
              <w:szCs w:val="14"/>
            </w:rPr>
            <w:t xml:space="preserve">, LEVEL </w:t>
          </w:r>
          <w:r>
            <w:rPr>
              <w:rFonts w:cs="Source Sans Pro"/>
              <w:color w:val="231F20"/>
              <w:sz w:val="12"/>
              <w:szCs w:val="14"/>
            </w:rPr>
            <w:t>4,</w:t>
          </w:r>
          <w:r w:rsidRPr="00280AD0">
            <w:rPr>
              <w:rFonts w:cs="Source Sans Pro"/>
              <w:color w:val="231F20"/>
              <w:sz w:val="12"/>
              <w:szCs w:val="14"/>
            </w:rPr>
            <w:t xml:space="preserve"> 20</w:t>
          </w:r>
          <w:r>
            <w:rPr>
              <w:rFonts w:cs="Source Sans Pro"/>
              <w:color w:val="231F20"/>
              <w:sz w:val="12"/>
              <w:szCs w:val="14"/>
            </w:rPr>
            <w:t>22</w:t>
          </w:r>
        </w:p>
        <w:p w14:paraId="17190C43" w14:textId="77777777" w:rsidR="00B307BB" w:rsidRPr="00280AD0" w:rsidRDefault="00B307BB" w:rsidP="009844F4">
          <w:pPr>
            <w:spacing w:before="60" w:line="240" w:lineRule="auto"/>
            <w:jc w:val="right"/>
            <w:rPr>
              <w:rFonts w:cs="Source Sans Pro"/>
              <w:color w:val="231F20"/>
              <w:sz w:val="12"/>
              <w:szCs w:val="14"/>
            </w:rPr>
          </w:pPr>
        </w:p>
      </w:tc>
      <w:tc>
        <w:tcPr>
          <w:tcW w:w="1698" w:type="pct"/>
        </w:tcPr>
        <w:p w14:paraId="36F833BE" w14:textId="77777777" w:rsidR="00B307BB" w:rsidRDefault="00B307BB" w:rsidP="009844F4">
          <w:pPr>
            <w:spacing w:before="60" w:line="240" w:lineRule="auto"/>
            <w:jc w:val="right"/>
            <w:rPr>
              <w:sz w:val="12"/>
              <w:szCs w:val="12"/>
              <w:lang w:val="en-AU"/>
            </w:rPr>
          </w:pPr>
          <w:r w:rsidRPr="00304834">
            <w:rPr>
              <w:sz w:val="12"/>
              <w:szCs w:val="12"/>
              <w:lang w:val="en-AU"/>
            </w:rPr>
            <w:t xml:space="preserve">Accessed from </w:t>
          </w:r>
          <w:hyperlink r:id="rId1" w:history="1">
            <w:r w:rsidRPr="00304834">
              <w:rPr>
                <w:sz w:val="12"/>
                <w:szCs w:val="12"/>
                <w:lang w:val="en-AU"/>
              </w:rPr>
              <w:t>www.connected.tki.org.nz</w:t>
            </w:r>
          </w:hyperlink>
        </w:p>
        <w:p w14:paraId="6AE5CBD9" w14:textId="77777777" w:rsidR="00B307BB" w:rsidRPr="00304834" w:rsidRDefault="00B307BB" w:rsidP="009844F4">
          <w:pPr>
            <w:spacing w:before="60" w:line="240" w:lineRule="auto"/>
            <w:jc w:val="right"/>
            <w:rPr>
              <w:sz w:val="12"/>
              <w:szCs w:val="12"/>
              <w:lang w:val="en-AU"/>
            </w:rPr>
          </w:pPr>
          <w:r>
            <w:rPr>
              <w:rFonts w:cs="Source Sans Pro"/>
              <w:color w:val="231F20"/>
              <w:sz w:val="12"/>
              <w:szCs w:val="14"/>
            </w:rPr>
            <w:tab/>
          </w:r>
          <w:r w:rsidRPr="00AF131D">
            <w:rPr>
              <w:sz w:val="10"/>
              <w:szCs w:val="12"/>
              <w:lang w:val="en-AU"/>
            </w:rPr>
            <w:t>COPYRIGHT © CROWN 20</w:t>
          </w:r>
          <w:r>
            <w:rPr>
              <w:sz w:val="10"/>
              <w:szCs w:val="12"/>
              <w:lang w:val="en-AU"/>
            </w:rPr>
            <w:t>20</w:t>
          </w:r>
        </w:p>
      </w:tc>
      <w:tc>
        <w:tcPr>
          <w:tcW w:w="135" w:type="pct"/>
        </w:tcPr>
        <w:p w14:paraId="0CCA3D25" w14:textId="77777777" w:rsidR="00B307BB" w:rsidRPr="00270DA4" w:rsidRDefault="00B307BB" w:rsidP="009844F4">
          <w:pPr>
            <w:jc w:val="right"/>
            <w:rPr>
              <w:rFonts w:eastAsia="Cambria"/>
              <w:b/>
            </w:rPr>
          </w:pPr>
          <w:r w:rsidRPr="00270DA4">
            <w:rPr>
              <w:b/>
              <w:sz w:val="16"/>
            </w:rPr>
            <w:fldChar w:fldCharType="begin"/>
          </w:r>
          <w:r w:rsidRPr="00270DA4">
            <w:rPr>
              <w:b/>
              <w:sz w:val="16"/>
            </w:rPr>
            <w:instrText xml:space="preserve"> PAGE   \* MERGEFORMAT </w:instrText>
          </w:r>
          <w:r w:rsidRPr="00270DA4">
            <w:rPr>
              <w:b/>
              <w:sz w:val="16"/>
            </w:rPr>
            <w:fldChar w:fldCharType="separate"/>
          </w:r>
          <w:r>
            <w:rPr>
              <w:b/>
              <w:noProof/>
              <w:sz w:val="16"/>
            </w:rPr>
            <w:t>9</w:t>
          </w:r>
          <w:r w:rsidRPr="00270DA4">
            <w:rPr>
              <w:b/>
              <w:sz w:val="16"/>
            </w:rPr>
            <w:fldChar w:fldCharType="end"/>
          </w:r>
        </w:p>
      </w:tc>
    </w:tr>
  </w:tbl>
  <w:p w14:paraId="034A6EE0" w14:textId="77777777" w:rsidR="00B307BB" w:rsidRPr="00624FAA" w:rsidRDefault="00B307BB" w:rsidP="00207626">
    <w:pPr>
      <w:rPr>
        <w:sz w:val="10"/>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pPr w:leftFromText="181" w:rightFromText="181" w:tblpYSpec="bottom"/>
      <w:tblOverlap w:val="never"/>
      <w:tblW w:w="15892" w:type="dxa"/>
      <w:tblBorders>
        <w:top w:val="single" w:sz="4" w:space="0" w:color="BFBFBF"/>
      </w:tblBorders>
      <w:tblLayout w:type="fixed"/>
      <w:tblCellMar>
        <w:left w:w="115" w:type="dxa"/>
        <w:right w:w="115" w:type="dxa"/>
      </w:tblCellMar>
      <w:tblLook w:val="04A0" w:firstRow="1" w:lastRow="0" w:firstColumn="1" w:lastColumn="0" w:noHBand="0" w:noVBand="1"/>
    </w:tblPr>
    <w:tblGrid>
      <w:gridCol w:w="10066"/>
      <w:gridCol w:w="5397"/>
      <w:gridCol w:w="429"/>
    </w:tblGrid>
    <w:tr w:rsidR="001A10FB" w:rsidRPr="00375E5B" w14:paraId="1BD787C7" w14:textId="77777777" w:rsidTr="009844F4">
      <w:trPr>
        <w:trHeight w:val="449"/>
      </w:trPr>
      <w:tc>
        <w:tcPr>
          <w:tcW w:w="3167" w:type="pct"/>
        </w:tcPr>
        <w:p w14:paraId="63B46EBD" w14:textId="77777777" w:rsidR="001A10FB" w:rsidRDefault="001A10FB" w:rsidP="009844F4">
          <w:pPr>
            <w:spacing w:before="60" w:line="240" w:lineRule="auto"/>
            <w:rPr>
              <w:sz w:val="12"/>
              <w:szCs w:val="12"/>
              <w:lang w:val="en-AU"/>
            </w:rPr>
          </w:pPr>
          <w:r w:rsidRPr="00280AD0">
            <w:rPr>
              <w:rFonts w:cs="Source Sans Pro"/>
              <w:color w:val="231F20"/>
              <w:sz w:val="12"/>
              <w:szCs w:val="14"/>
            </w:rPr>
            <w:t>TEACHER SUPPORT MATERIAL FOR “</w:t>
          </w:r>
          <w:r>
            <w:rPr>
              <w:rFonts w:cs="Source Sans Pro"/>
              <w:color w:val="231F20"/>
              <w:sz w:val="12"/>
              <w:szCs w:val="14"/>
            </w:rPr>
            <w:t>HE MĀPIHI MAURI – A PRIZED POSSESSION</w:t>
          </w:r>
          <w:r w:rsidRPr="00280AD0">
            <w:rPr>
              <w:rFonts w:cs="Source Sans Pro"/>
              <w:color w:val="231F20"/>
              <w:sz w:val="12"/>
              <w:szCs w:val="14"/>
            </w:rPr>
            <w:t>” CONNECTED</w:t>
          </w:r>
          <w:r>
            <w:rPr>
              <w:rFonts w:cs="Source Sans Pro"/>
              <w:color w:val="231F20"/>
              <w:sz w:val="12"/>
              <w:szCs w:val="14"/>
            </w:rPr>
            <w:t xml:space="preserve"> CULTURE AND HISTORIES</w:t>
          </w:r>
          <w:r w:rsidRPr="00280AD0">
            <w:rPr>
              <w:rFonts w:cs="Source Sans Pro"/>
              <w:color w:val="231F20"/>
              <w:sz w:val="12"/>
              <w:szCs w:val="14"/>
            </w:rPr>
            <w:t xml:space="preserve">, LEVEL </w:t>
          </w:r>
          <w:r>
            <w:rPr>
              <w:rFonts w:cs="Source Sans Pro"/>
              <w:color w:val="231F20"/>
              <w:sz w:val="12"/>
              <w:szCs w:val="14"/>
            </w:rPr>
            <w:t>4,</w:t>
          </w:r>
          <w:r w:rsidRPr="00280AD0">
            <w:rPr>
              <w:rFonts w:cs="Source Sans Pro"/>
              <w:color w:val="231F20"/>
              <w:sz w:val="12"/>
              <w:szCs w:val="14"/>
            </w:rPr>
            <w:t xml:space="preserve"> 20</w:t>
          </w:r>
          <w:r>
            <w:rPr>
              <w:rFonts w:cs="Source Sans Pro"/>
              <w:color w:val="231F20"/>
              <w:sz w:val="12"/>
              <w:szCs w:val="14"/>
            </w:rPr>
            <w:t>22</w:t>
          </w:r>
        </w:p>
        <w:p w14:paraId="1C092952" w14:textId="77777777" w:rsidR="001A10FB" w:rsidRPr="00280AD0" w:rsidRDefault="001A10FB" w:rsidP="009844F4">
          <w:pPr>
            <w:spacing w:before="60" w:line="240" w:lineRule="auto"/>
            <w:jc w:val="right"/>
            <w:rPr>
              <w:rFonts w:cs="Source Sans Pro"/>
              <w:color w:val="231F20"/>
              <w:sz w:val="12"/>
              <w:szCs w:val="14"/>
            </w:rPr>
          </w:pPr>
        </w:p>
      </w:tc>
      <w:tc>
        <w:tcPr>
          <w:tcW w:w="1698" w:type="pct"/>
        </w:tcPr>
        <w:p w14:paraId="2682EE68" w14:textId="77777777" w:rsidR="001A10FB" w:rsidRDefault="001A10FB" w:rsidP="009844F4">
          <w:pPr>
            <w:spacing w:before="60" w:line="240" w:lineRule="auto"/>
            <w:jc w:val="right"/>
            <w:rPr>
              <w:sz w:val="12"/>
              <w:szCs w:val="12"/>
              <w:lang w:val="en-AU"/>
            </w:rPr>
          </w:pPr>
          <w:r w:rsidRPr="00304834">
            <w:rPr>
              <w:sz w:val="12"/>
              <w:szCs w:val="12"/>
              <w:lang w:val="en-AU"/>
            </w:rPr>
            <w:t xml:space="preserve">Accessed from </w:t>
          </w:r>
          <w:hyperlink r:id="rId1" w:history="1">
            <w:r w:rsidRPr="00304834">
              <w:rPr>
                <w:sz w:val="12"/>
                <w:szCs w:val="12"/>
                <w:lang w:val="en-AU"/>
              </w:rPr>
              <w:t>www.connected.tki.org.nz</w:t>
            </w:r>
          </w:hyperlink>
        </w:p>
        <w:p w14:paraId="0800C76E" w14:textId="77777777" w:rsidR="001A10FB" w:rsidRPr="00304834" w:rsidRDefault="001A10FB" w:rsidP="009844F4">
          <w:pPr>
            <w:spacing w:before="60" w:line="240" w:lineRule="auto"/>
            <w:jc w:val="right"/>
            <w:rPr>
              <w:sz w:val="12"/>
              <w:szCs w:val="12"/>
              <w:lang w:val="en-AU"/>
            </w:rPr>
          </w:pPr>
          <w:r>
            <w:rPr>
              <w:rFonts w:cs="Source Sans Pro"/>
              <w:color w:val="231F20"/>
              <w:sz w:val="12"/>
              <w:szCs w:val="14"/>
            </w:rPr>
            <w:tab/>
          </w:r>
          <w:r w:rsidRPr="00AF131D">
            <w:rPr>
              <w:sz w:val="10"/>
              <w:szCs w:val="12"/>
              <w:lang w:val="en-AU"/>
            </w:rPr>
            <w:t>COPYRIGHT © CROWN 20</w:t>
          </w:r>
          <w:r>
            <w:rPr>
              <w:sz w:val="10"/>
              <w:szCs w:val="12"/>
              <w:lang w:val="en-AU"/>
            </w:rPr>
            <w:t>20</w:t>
          </w:r>
        </w:p>
      </w:tc>
      <w:tc>
        <w:tcPr>
          <w:tcW w:w="135" w:type="pct"/>
        </w:tcPr>
        <w:p w14:paraId="20EF6A8E" w14:textId="77777777" w:rsidR="001A10FB" w:rsidRPr="00270DA4" w:rsidRDefault="001A10FB" w:rsidP="009844F4">
          <w:pPr>
            <w:jc w:val="right"/>
            <w:rPr>
              <w:rFonts w:eastAsia="Cambria"/>
              <w:b/>
            </w:rPr>
          </w:pPr>
          <w:r w:rsidRPr="00270DA4">
            <w:rPr>
              <w:b/>
              <w:sz w:val="16"/>
            </w:rPr>
            <w:fldChar w:fldCharType="begin"/>
          </w:r>
          <w:r w:rsidRPr="00270DA4">
            <w:rPr>
              <w:b/>
              <w:sz w:val="16"/>
            </w:rPr>
            <w:instrText xml:space="preserve"> PAGE   \* MERGEFORMAT </w:instrText>
          </w:r>
          <w:r w:rsidRPr="00270DA4">
            <w:rPr>
              <w:b/>
              <w:sz w:val="16"/>
            </w:rPr>
            <w:fldChar w:fldCharType="separate"/>
          </w:r>
          <w:r>
            <w:rPr>
              <w:b/>
              <w:noProof/>
              <w:sz w:val="16"/>
            </w:rPr>
            <w:t>9</w:t>
          </w:r>
          <w:r w:rsidRPr="00270DA4">
            <w:rPr>
              <w:b/>
              <w:sz w:val="16"/>
            </w:rPr>
            <w:fldChar w:fldCharType="end"/>
          </w:r>
        </w:p>
      </w:tc>
    </w:tr>
  </w:tbl>
  <w:p w14:paraId="3680ADFE" w14:textId="77777777" w:rsidR="001A10FB" w:rsidRPr="00624FAA" w:rsidRDefault="001A10FB" w:rsidP="00207626">
    <w:pPr>
      <w:rPr>
        <w:sz w:val="10"/>
      </w:rP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pPr w:leftFromText="181" w:rightFromText="181" w:tblpYSpec="bottom"/>
      <w:tblOverlap w:val="never"/>
      <w:tblW w:w="15892" w:type="dxa"/>
      <w:tblBorders>
        <w:top w:val="single" w:sz="4" w:space="0" w:color="BFBFBF"/>
      </w:tblBorders>
      <w:tblLayout w:type="fixed"/>
      <w:tblCellMar>
        <w:left w:w="115" w:type="dxa"/>
        <w:right w:w="115" w:type="dxa"/>
      </w:tblCellMar>
      <w:tblLook w:val="04A0" w:firstRow="1" w:lastRow="0" w:firstColumn="1" w:lastColumn="0" w:noHBand="0" w:noVBand="1"/>
    </w:tblPr>
    <w:tblGrid>
      <w:gridCol w:w="10066"/>
      <w:gridCol w:w="5397"/>
      <w:gridCol w:w="429"/>
    </w:tblGrid>
    <w:tr w:rsidR="001A10FB" w:rsidRPr="00375E5B" w14:paraId="1A8FCFB4" w14:textId="77777777" w:rsidTr="00F0574D">
      <w:trPr>
        <w:trHeight w:val="449"/>
      </w:trPr>
      <w:tc>
        <w:tcPr>
          <w:tcW w:w="3167" w:type="pct"/>
        </w:tcPr>
        <w:p w14:paraId="37FC717D" w14:textId="77777777" w:rsidR="001A10FB" w:rsidRDefault="001A10FB" w:rsidP="001A10FB">
          <w:pPr>
            <w:spacing w:before="60" w:line="240" w:lineRule="auto"/>
            <w:rPr>
              <w:sz w:val="12"/>
              <w:szCs w:val="12"/>
              <w:lang w:val="en-AU"/>
            </w:rPr>
          </w:pPr>
          <w:r w:rsidRPr="00280AD0">
            <w:rPr>
              <w:rFonts w:cs="Source Sans Pro"/>
              <w:color w:val="231F20"/>
              <w:sz w:val="12"/>
              <w:szCs w:val="14"/>
            </w:rPr>
            <w:t>TEACHER SUPPORT MATERIAL FOR “</w:t>
          </w:r>
          <w:r>
            <w:rPr>
              <w:rFonts w:cs="Source Sans Pro"/>
              <w:color w:val="231F20"/>
              <w:sz w:val="12"/>
              <w:szCs w:val="14"/>
            </w:rPr>
            <w:t>HE MĀPIHI MAURI – A PRIZED POSSESSION</w:t>
          </w:r>
          <w:r w:rsidRPr="00280AD0">
            <w:rPr>
              <w:rFonts w:cs="Source Sans Pro"/>
              <w:color w:val="231F20"/>
              <w:sz w:val="12"/>
              <w:szCs w:val="14"/>
            </w:rPr>
            <w:t>” CONNECTED</w:t>
          </w:r>
          <w:r>
            <w:rPr>
              <w:rFonts w:cs="Source Sans Pro"/>
              <w:color w:val="231F20"/>
              <w:sz w:val="12"/>
              <w:szCs w:val="14"/>
            </w:rPr>
            <w:t xml:space="preserve"> CULTURE AND HISTORIES</w:t>
          </w:r>
          <w:r w:rsidRPr="00280AD0">
            <w:rPr>
              <w:rFonts w:cs="Source Sans Pro"/>
              <w:color w:val="231F20"/>
              <w:sz w:val="12"/>
              <w:szCs w:val="14"/>
            </w:rPr>
            <w:t xml:space="preserve">, LEVEL </w:t>
          </w:r>
          <w:r>
            <w:rPr>
              <w:rFonts w:cs="Source Sans Pro"/>
              <w:color w:val="231F20"/>
              <w:sz w:val="12"/>
              <w:szCs w:val="14"/>
            </w:rPr>
            <w:t>4,</w:t>
          </w:r>
          <w:r w:rsidRPr="00280AD0">
            <w:rPr>
              <w:rFonts w:cs="Source Sans Pro"/>
              <w:color w:val="231F20"/>
              <w:sz w:val="12"/>
              <w:szCs w:val="14"/>
            </w:rPr>
            <w:t xml:space="preserve"> 20</w:t>
          </w:r>
          <w:r>
            <w:rPr>
              <w:rFonts w:cs="Source Sans Pro"/>
              <w:color w:val="231F20"/>
              <w:sz w:val="12"/>
              <w:szCs w:val="14"/>
            </w:rPr>
            <w:t>22</w:t>
          </w:r>
        </w:p>
        <w:p w14:paraId="3234F83E" w14:textId="1D73AE28" w:rsidR="001A10FB" w:rsidRPr="0006201D" w:rsidRDefault="006F5FE4" w:rsidP="0006201D">
          <w:pPr>
            <w:tabs>
              <w:tab w:val="left" w:pos="720"/>
              <w:tab w:val="left" w:pos="1440"/>
              <w:tab w:val="left" w:pos="2160"/>
              <w:tab w:val="left" w:pos="2880"/>
              <w:tab w:val="left" w:pos="3600"/>
              <w:tab w:val="center" w:pos="4918"/>
            </w:tabs>
            <w:spacing w:before="0"/>
            <w:rPr>
              <w:sz w:val="12"/>
              <w:szCs w:val="12"/>
            </w:rPr>
          </w:pPr>
          <w:r>
            <w:rPr>
              <w:sz w:val="12"/>
              <w:szCs w:val="12"/>
            </w:rPr>
            <w:t>ISBN 978-1-</w:t>
          </w:r>
          <w:r w:rsidR="00944473">
            <w:rPr>
              <w:sz w:val="12"/>
              <w:szCs w:val="12"/>
            </w:rPr>
            <w:t>77690-517-1 (Word) 978-1-</w:t>
          </w:r>
          <w:r w:rsidR="00E07853">
            <w:rPr>
              <w:sz w:val="12"/>
              <w:szCs w:val="12"/>
            </w:rPr>
            <w:t>77690-518-8 (PDF)</w:t>
          </w:r>
          <w:r w:rsidR="001A10FB" w:rsidRPr="00C17C96">
            <w:rPr>
              <w:sz w:val="12"/>
              <w:szCs w:val="12"/>
            </w:rPr>
            <w:tab/>
          </w:r>
          <w:r w:rsidR="001A10FB">
            <w:rPr>
              <w:sz w:val="12"/>
              <w:szCs w:val="12"/>
            </w:rPr>
            <w:tab/>
          </w:r>
        </w:p>
      </w:tc>
      <w:tc>
        <w:tcPr>
          <w:tcW w:w="1698" w:type="pct"/>
        </w:tcPr>
        <w:p w14:paraId="35241E2B" w14:textId="77777777" w:rsidR="001A10FB" w:rsidRDefault="001A10FB" w:rsidP="001A10FB">
          <w:pPr>
            <w:spacing w:before="60" w:line="240" w:lineRule="auto"/>
            <w:jc w:val="right"/>
            <w:rPr>
              <w:sz w:val="12"/>
              <w:szCs w:val="12"/>
              <w:lang w:val="en-AU"/>
            </w:rPr>
          </w:pPr>
          <w:r w:rsidRPr="00304834">
            <w:rPr>
              <w:sz w:val="12"/>
              <w:szCs w:val="12"/>
              <w:lang w:val="en-AU"/>
            </w:rPr>
            <w:t xml:space="preserve">Accessed from </w:t>
          </w:r>
          <w:hyperlink r:id="rId1" w:history="1">
            <w:r w:rsidRPr="00304834">
              <w:rPr>
                <w:sz w:val="12"/>
                <w:szCs w:val="12"/>
                <w:lang w:val="en-AU"/>
              </w:rPr>
              <w:t>www.connected.tki.org.nz</w:t>
            </w:r>
          </w:hyperlink>
        </w:p>
        <w:p w14:paraId="45A62193" w14:textId="77777777" w:rsidR="001A10FB" w:rsidRPr="00304834" w:rsidRDefault="001A10FB" w:rsidP="001A10FB">
          <w:pPr>
            <w:spacing w:before="60" w:line="240" w:lineRule="auto"/>
            <w:jc w:val="right"/>
            <w:rPr>
              <w:sz w:val="12"/>
              <w:szCs w:val="12"/>
              <w:lang w:val="en-AU"/>
            </w:rPr>
          </w:pPr>
          <w:r>
            <w:rPr>
              <w:rFonts w:cs="Source Sans Pro"/>
              <w:color w:val="231F20"/>
              <w:sz w:val="12"/>
              <w:szCs w:val="14"/>
            </w:rPr>
            <w:tab/>
          </w:r>
          <w:r w:rsidRPr="00AF131D">
            <w:rPr>
              <w:sz w:val="10"/>
              <w:szCs w:val="12"/>
              <w:lang w:val="en-AU"/>
            </w:rPr>
            <w:t>COPYRIGHT © CROWN 20</w:t>
          </w:r>
          <w:r>
            <w:rPr>
              <w:sz w:val="10"/>
              <w:szCs w:val="12"/>
              <w:lang w:val="en-AU"/>
            </w:rPr>
            <w:t>22</w:t>
          </w:r>
        </w:p>
      </w:tc>
      <w:tc>
        <w:tcPr>
          <w:tcW w:w="135" w:type="pct"/>
        </w:tcPr>
        <w:p w14:paraId="1162E8F6" w14:textId="77777777" w:rsidR="001A10FB" w:rsidRPr="00270DA4" w:rsidRDefault="001A10FB" w:rsidP="001A10FB">
          <w:pPr>
            <w:jc w:val="right"/>
            <w:rPr>
              <w:rFonts w:eastAsia="Cambria"/>
              <w:b/>
            </w:rPr>
          </w:pPr>
          <w:r w:rsidRPr="00270DA4">
            <w:rPr>
              <w:b/>
              <w:sz w:val="16"/>
            </w:rPr>
            <w:fldChar w:fldCharType="begin"/>
          </w:r>
          <w:r w:rsidRPr="00270DA4">
            <w:rPr>
              <w:b/>
              <w:sz w:val="16"/>
            </w:rPr>
            <w:instrText xml:space="preserve"> PAGE   \* MERGEFORMAT </w:instrText>
          </w:r>
          <w:r w:rsidRPr="00270DA4">
            <w:rPr>
              <w:b/>
              <w:sz w:val="16"/>
            </w:rPr>
            <w:fldChar w:fldCharType="separate"/>
          </w:r>
          <w:r>
            <w:rPr>
              <w:b/>
              <w:sz w:val="16"/>
            </w:rPr>
            <w:t>11</w:t>
          </w:r>
          <w:r w:rsidRPr="00270DA4">
            <w:rPr>
              <w:b/>
              <w:sz w:val="16"/>
            </w:rPr>
            <w:fldChar w:fldCharType="end"/>
          </w:r>
        </w:p>
      </w:tc>
    </w:tr>
  </w:tbl>
  <w:p w14:paraId="1A1FF7EC" w14:textId="77777777" w:rsidR="001A10FB" w:rsidRPr="001A10FB" w:rsidRDefault="001A10FB" w:rsidP="001A10FB">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BD56644" w14:textId="77777777" w:rsidR="005A2ABC" w:rsidRDefault="005A2ABC" w:rsidP="00650880">
      <w:r>
        <w:separator/>
      </w:r>
    </w:p>
  </w:footnote>
  <w:footnote w:type="continuationSeparator" w:id="0">
    <w:p w14:paraId="7C817910" w14:textId="77777777" w:rsidR="005A2ABC" w:rsidRDefault="005A2ABC" w:rsidP="00650880">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FDC4CF78"/>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B9D6CFE2"/>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9B6C0036"/>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819CD022"/>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BF362E74"/>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6D442F78"/>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73BC6D1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FE1E76FC"/>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3C5E7570"/>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27762E7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13C79B7"/>
    <w:multiLevelType w:val="multilevel"/>
    <w:tmpl w:val="7124E5A4"/>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1" w15:restartNumberingAfterBreak="0">
    <w:nsid w:val="05316342"/>
    <w:multiLevelType w:val="multilevel"/>
    <w:tmpl w:val="D97C2A90"/>
    <w:lvl w:ilvl="0">
      <w:start w:val="1"/>
      <w:numFmt w:val="decimal"/>
      <w:lvlText w:val="%1."/>
      <w:lvlJc w:val="left"/>
      <w:pPr>
        <w:ind w:left="720" w:hanging="360"/>
      </w:pPr>
      <w:rPr>
        <w:b/>
        <w:bCs/>
        <w:u w:val="none"/>
      </w:rPr>
    </w:lvl>
    <w:lvl w:ilvl="1">
      <w:start w:val="1"/>
      <w:numFmt w:val="lowerLetter"/>
      <w:lvlText w:val="%2."/>
      <w:lvlJc w:val="left"/>
      <w:pPr>
        <w:ind w:left="1440" w:hanging="360"/>
      </w:pPr>
      <w:rPr>
        <w:u w:val="none"/>
      </w:rPr>
    </w:lvl>
    <w:lvl w:ilvl="2">
      <w:start w:val="1"/>
      <w:numFmt w:val="lowerRoman"/>
      <w:lvlText w:val="%3."/>
      <w:lvlJc w:val="right"/>
      <w:pPr>
        <w:ind w:left="2160" w:hanging="360"/>
      </w:pPr>
      <w:rPr>
        <w:u w:val="none"/>
      </w:rPr>
    </w:lvl>
    <w:lvl w:ilvl="3">
      <w:start w:val="1"/>
      <w:numFmt w:val="decimal"/>
      <w:lvlText w:val="%4."/>
      <w:lvlJc w:val="left"/>
      <w:pPr>
        <w:ind w:left="2880" w:hanging="360"/>
      </w:pPr>
      <w:rPr>
        <w:u w:val="none"/>
      </w:rPr>
    </w:lvl>
    <w:lvl w:ilvl="4">
      <w:start w:val="1"/>
      <w:numFmt w:val="lowerLetter"/>
      <w:lvlText w:val="%5."/>
      <w:lvlJc w:val="left"/>
      <w:pPr>
        <w:ind w:left="3600" w:hanging="360"/>
      </w:pPr>
      <w:rPr>
        <w:u w:val="none"/>
      </w:rPr>
    </w:lvl>
    <w:lvl w:ilvl="5">
      <w:start w:val="1"/>
      <w:numFmt w:val="lowerRoman"/>
      <w:lvlText w:val="%6."/>
      <w:lvlJc w:val="right"/>
      <w:pPr>
        <w:ind w:left="4320" w:hanging="360"/>
      </w:pPr>
      <w:rPr>
        <w:u w:val="none"/>
      </w:rPr>
    </w:lvl>
    <w:lvl w:ilvl="6">
      <w:start w:val="1"/>
      <w:numFmt w:val="decimal"/>
      <w:lvlText w:val="%7."/>
      <w:lvlJc w:val="left"/>
      <w:pPr>
        <w:ind w:left="5040" w:hanging="360"/>
      </w:pPr>
      <w:rPr>
        <w:u w:val="none"/>
      </w:rPr>
    </w:lvl>
    <w:lvl w:ilvl="7">
      <w:start w:val="1"/>
      <w:numFmt w:val="lowerLetter"/>
      <w:lvlText w:val="%8."/>
      <w:lvlJc w:val="left"/>
      <w:pPr>
        <w:ind w:left="5760" w:hanging="360"/>
      </w:pPr>
      <w:rPr>
        <w:u w:val="none"/>
      </w:rPr>
    </w:lvl>
    <w:lvl w:ilvl="8">
      <w:start w:val="1"/>
      <w:numFmt w:val="lowerRoman"/>
      <w:lvlText w:val="%9."/>
      <w:lvlJc w:val="right"/>
      <w:pPr>
        <w:ind w:left="6480" w:hanging="360"/>
      </w:pPr>
      <w:rPr>
        <w:u w:val="none"/>
      </w:rPr>
    </w:lvl>
  </w:abstractNum>
  <w:abstractNum w:abstractNumId="12" w15:restartNumberingAfterBreak="0">
    <w:nsid w:val="072C4B6B"/>
    <w:multiLevelType w:val="multilevel"/>
    <w:tmpl w:val="1D9ADCEA"/>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3" w15:restartNumberingAfterBreak="0">
    <w:nsid w:val="07F27DA3"/>
    <w:multiLevelType w:val="multilevel"/>
    <w:tmpl w:val="552C08F6"/>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4" w15:restartNumberingAfterBreak="0">
    <w:nsid w:val="09855F31"/>
    <w:multiLevelType w:val="multilevel"/>
    <w:tmpl w:val="03B6AFAC"/>
    <w:lvl w:ilvl="0">
      <w:start w:val="1"/>
      <w:numFmt w:val="decimal"/>
      <w:lvlText w:val="%1."/>
      <w:lvlJc w:val="left"/>
      <w:pPr>
        <w:ind w:left="720" w:hanging="360"/>
      </w:pPr>
      <w:rPr>
        <w:b/>
        <w:bCs/>
        <w:u w:val="none"/>
      </w:rPr>
    </w:lvl>
    <w:lvl w:ilvl="1">
      <w:start w:val="1"/>
      <w:numFmt w:val="lowerLetter"/>
      <w:lvlText w:val="%2."/>
      <w:lvlJc w:val="left"/>
      <w:pPr>
        <w:ind w:left="1440" w:hanging="360"/>
      </w:pPr>
      <w:rPr>
        <w:u w:val="none"/>
      </w:rPr>
    </w:lvl>
    <w:lvl w:ilvl="2">
      <w:start w:val="1"/>
      <w:numFmt w:val="lowerRoman"/>
      <w:lvlText w:val="%3."/>
      <w:lvlJc w:val="right"/>
      <w:pPr>
        <w:ind w:left="2160" w:hanging="360"/>
      </w:pPr>
      <w:rPr>
        <w:u w:val="none"/>
      </w:rPr>
    </w:lvl>
    <w:lvl w:ilvl="3">
      <w:start w:val="1"/>
      <w:numFmt w:val="decimal"/>
      <w:lvlText w:val="%4."/>
      <w:lvlJc w:val="left"/>
      <w:pPr>
        <w:ind w:left="2880" w:hanging="360"/>
      </w:pPr>
      <w:rPr>
        <w:u w:val="none"/>
      </w:rPr>
    </w:lvl>
    <w:lvl w:ilvl="4">
      <w:start w:val="1"/>
      <w:numFmt w:val="lowerLetter"/>
      <w:lvlText w:val="%5."/>
      <w:lvlJc w:val="left"/>
      <w:pPr>
        <w:ind w:left="3600" w:hanging="360"/>
      </w:pPr>
      <w:rPr>
        <w:u w:val="none"/>
      </w:rPr>
    </w:lvl>
    <w:lvl w:ilvl="5">
      <w:start w:val="1"/>
      <w:numFmt w:val="lowerRoman"/>
      <w:lvlText w:val="%6."/>
      <w:lvlJc w:val="right"/>
      <w:pPr>
        <w:ind w:left="4320" w:hanging="360"/>
      </w:pPr>
      <w:rPr>
        <w:u w:val="none"/>
      </w:rPr>
    </w:lvl>
    <w:lvl w:ilvl="6">
      <w:start w:val="1"/>
      <w:numFmt w:val="decimal"/>
      <w:lvlText w:val="%7."/>
      <w:lvlJc w:val="left"/>
      <w:pPr>
        <w:ind w:left="5040" w:hanging="360"/>
      </w:pPr>
      <w:rPr>
        <w:u w:val="none"/>
      </w:rPr>
    </w:lvl>
    <w:lvl w:ilvl="7">
      <w:start w:val="1"/>
      <w:numFmt w:val="lowerLetter"/>
      <w:lvlText w:val="%8."/>
      <w:lvlJc w:val="left"/>
      <w:pPr>
        <w:ind w:left="5760" w:hanging="360"/>
      </w:pPr>
      <w:rPr>
        <w:u w:val="none"/>
      </w:rPr>
    </w:lvl>
    <w:lvl w:ilvl="8">
      <w:start w:val="1"/>
      <w:numFmt w:val="lowerRoman"/>
      <w:lvlText w:val="%9."/>
      <w:lvlJc w:val="right"/>
      <w:pPr>
        <w:ind w:left="6480" w:hanging="360"/>
      </w:pPr>
      <w:rPr>
        <w:u w:val="none"/>
      </w:rPr>
    </w:lvl>
  </w:abstractNum>
  <w:abstractNum w:abstractNumId="15" w15:restartNumberingAfterBreak="0">
    <w:nsid w:val="11FB732E"/>
    <w:multiLevelType w:val="multilevel"/>
    <w:tmpl w:val="E0DCFC18"/>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6" w15:restartNumberingAfterBreak="0">
    <w:nsid w:val="1576077C"/>
    <w:multiLevelType w:val="multilevel"/>
    <w:tmpl w:val="A4C0C85E"/>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7" w15:restartNumberingAfterBreak="0">
    <w:nsid w:val="18244173"/>
    <w:multiLevelType w:val="multilevel"/>
    <w:tmpl w:val="69E0399A"/>
    <w:lvl w:ilvl="0">
      <w:start w:val="1"/>
      <w:numFmt w:val="decimal"/>
      <w:lvlText w:val="%1."/>
      <w:lvlJc w:val="left"/>
      <w:pPr>
        <w:ind w:left="720" w:hanging="360"/>
      </w:pPr>
      <w:rPr>
        <w:b/>
        <w:bCs/>
        <w:u w:val="none"/>
      </w:rPr>
    </w:lvl>
    <w:lvl w:ilvl="1">
      <w:start w:val="1"/>
      <w:numFmt w:val="lowerLetter"/>
      <w:lvlText w:val="%2."/>
      <w:lvlJc w:val="left"/>
      <w:pPr>
        <w:ind w:left="1440" w:hanging="360"/>
      </w:pPr>
      <w:rPr>
        <w:u w:val="none"/>
      </w:rPr>
    </w:lvl>
    <w:lvl w:ilvl="2">
      <w:start w:val="1"/>
      <w:numFmt w:val="lowerRoman"/>
      <w:lvlText w:val="%3."/>
      <w:lvlJc w:val="right"/>
      <w:pPr>
        <w:ind w:left="2160" w:hanging="360"/>
      </w:pPr>
      <w:rPr>
        <w:u w:val="none"/>
      </w:rPr>
    </w:lvl>
    <w:lvl w:ilvl="3">
      <w:start w:val="1"/>
      <w:numFmt w:val="decimal"/>
      <w:lvlText w:val="%4."/>
      <w:lvlJc w:val="left"/>
      <w:pPr>
        <w:ind w:left="2880" w:hanging="360"/>
      </w:pPr>
      <w:rPr>
        <w:u w:val="none"/>
      </w:rPr>
    </w:lvl>
    <w:lvl w:ilvl="4">
      <w:start w:val="1"/>
      <w:numFmt w:val="lowerLetter"/>
      <w:lvlText w:val="%5."/>
      <w:lvlJc w:val="left"/>
      <w:pPr>
        <w:ind w:left="3600" w:hanging="360"/>
      </w:pPr>
      <w:rPr>
        <w:u w:val="none"/>
      </w:rPr>
    </w:lvl>
    <w:lvl w:ilvl="5">
      <w:start w:val="1"/>
      <w:numFmt w:val="lowerRoman"/>
      <w:lvlText w:val="%6."/>
      <w:lvlJc w:val="right"/>
      <w:pPr>
        <w:ind w:left="4320" w:hanging="360"/>
      </w:pPr>
      <w:rPr>
        <w:u w:val="none"/>
      </w:rPr>
    </w:lvl>
    <w:lvl w:ilvl="6">
      <w:start w:val="1"/>
      <w:numFmt w:val="decimal"/>
      <w:lvlText w:val="%7."/>
      <w:lvlJc w:val="left"/>
      <w:pPr>
        <w:ind w:left="5040" w:hanging="360"/>
      </w:pPr>
      <w:rPr>
        <w:u w:val="none"/>
      </w:rPr>
    </w:lvl>
    <w:lvl w:ilvl="7">
      <w:start w:val="1"/>
      <w:numFmt w:val="lowerLetter"/>
      <w:lvlText w:val="%8."/>
      <w:lvlJc w:val="left"/>
      <w:pPr>
        <w:ind w:left="5760" w:hanging="360"/>
      </w:pPr>
      <w:rPr>
        <w:u w:val="none"/>
      </w:rPr>
    </w:lvl>
    <w:lvl w:ilvl="8">
      <w:start w:val="1"/>
      <w:numFmt w:val="lowerRoman"/>
      <w:lvlText w:val="%9."/>
      <w:lvlJc w:val="right"/>
      <w:pPr>
        <w:ind w:left="6480" w:hanging="360"/>
      </w:pPr>
      <w:rPr>
        <w:u w:val="none"/>
      </w:rPr>
    </w:lvl>
  </w:abstractNum>
  <w:abstractNum w:abstractNumId="18" w15:restartNumberingAfterBreak="0">
    <w:nsid w:val="1BE55D66"/>
    <w:multiLevelType w:val="multilevel"/>
    <w:tmpl w:val="9B885CAC"/>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9" w15:restartNumberingAfterBreak="0">
    <w:nsid w:val="1DEC0CB6"/>
    <w:multiLevelType w:val="hybridMultilevel"/>
    <w:tmpl w:val="C472DC78"/>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0" w15:restartNumberingAfterBreak="0">
    <w:nsid w:val="1E0717F4"/>
    <w:multiLevelType w:val="multilevel"/>
    <w:tmpl w:val="8D987546"/>
    <w:lvl w:ilvl="0">
      <w:start w:val="1"/>
      <w:numFmt w:val="bullet"/>
      <w:pStyle w:val="ListParagraph"/>
      <w:lvlText w:val="●"/>
      <w:lvlJc w:val="left"/>
      <w:pPr>
        <w:ind w:left="720" w:hanging="360"/>
      </w:pPr>
      <w:rPr>
        <w:color w:val="auto"/>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1" w15:restartNumberingAfterBreak="0">
    <w:nsid w:val="22206C08"/>
    <w:multiLevelType w:val="hybridMultilevel"/>
    <w:tmpl w:val="5FA80CA8"/>
    <w:lvl w:ilvl="0" w:tplc="D368F15E">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2" w15:restartNumberingAfterBreak="0">
    <w:nsid w:val="24B60C23"/>
    <w:multiLevelType w:val="multilevel"/>
    <w:tmpl w:val="92C41296"/>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3" w15:restartNumberingAfterBreak="0">
    <w:nsid w:val="2536513D"/>
    <w:multiLevelType w:val="multilevel"/>
    <w:tmpl w:val="92E83974"/>
    <w:lvl w:ilvl="0">
      <w:start w:val="1"/>
      <w:numFmt w:val="decimal"/>
      <w:lvlText w:val="%1."/>
      <w:lvlJc w:val="left"/>
      <w:pPr>
        <w:ind w:left="720" w:hanging="360"/>
      </w:pPr>
      <w:rPr>
        <w:b/>
        <w:bCs/>
        <w:u w:val="none"/>
      </w:rPr>
    </w:lvl>
    <w:lvl w:ilvl="1">
      <w:start w:val="1"/>
      <w:numFmt w:val="lowerLetter"/>
      <w:lvlText w:val="%2."/>
      <w:lvlJc w:val="left"/>
      <w:pPr>
        <w:ind w:left="1440" w:hanging="360"/>
      </w:pPr>
      <w:rPr>
        <w:u w:val="none"/>
      </w:rPr>
    </w:lvl>
    <w:lvl w:ilvl="2">
      <w:start w:val="1"/>
      <w:numFmt w:val="lowerRoman"/>
      <w:lvlText w:val="%3."/>
      <w:lvlJc w:val="right"/>
      <w:pPr>
        <w:ind w:left="2160" w:hanging="360"/>
      </w:pPr>
      <w:rPr>
        <w:u w:val="none"/>
      </w:rPr>
    </w:lvl>
    <w:lvl w:ilvl="3">
      <w:start w:val="1"/>
      <w:numFmt w:val="decimal"/>
      <w:lvlText w:val="%4."/>
      <w:lvlJc w:val="left"/>
      <w:pPr>
        <w:ind w:left="2880" w:hanging="360"/>
      </w:pPr>
      <w:rPr>
        <w:u w:val="none"/>
      </w:rPr>
    </w:lvl>
    <w:lvl w:ilvl="4">
      <w:start w:val="1"/>
      <w:numFmt w:val="lowerLetter"/>
      <w:lvlText w:val="%5."/>
      <w:lvlJc w:val="left"/>
      <w:pPr>
        <w:ind w:left="3600" w:hanging="360"/>
      </w:pPr>
      <w:rPr>
        <w:u w:val="none"/>
      </w:rPr>
    </w:lvl>
    <w:lvl w:ilvl="5">
      <w:start w:val="1"/>
      <w:numFmt w:val="lowerRoman"/>
      <w:lvlText w:val="%6."/>
      <w:lvlJc w:val="right"/>
      <w:pPr>
        <w:ind w:left="4320" w:hanging="360"/>
      </w:pPr>
      <w:rPr>
        <w:u w:val="none"/>
      </w:rPr>
    </w:lvl>
    <w:lvl w:ilvl="6">
      <w:start w:val="1"/>
      <w:numFmt w:val="decimal"/>
      <w:lvlText w:val="%7."/>
      <w:lvlJc w:val="left"/>
      <w:pPr>
        <w:ind w:left="5040" w:hanging="360"/>
      </w:pPr>
      <w:rPr>
        <w:u w:val="none"/>
      </w:rPr>
    </w:lvl>
    <w:lvl w:ilvl="7">
      <w:start w:val="1"/>
      <w:numFmt w:val="lowerLetter"/>
      <w:lvlText w:val="%8."/>
      <w:lvlJc w:val="left"/>
      <w:pPr>
        <w:ind w:left="5760" w:hanging="360"/>
      </w:pPr>
      <w:rPr>
        <w:u w:val="none"/>
      </w:rPr>
    </w:lvl>
    <w:lvl w:ilvl="8">
      <w:start w:val="1"/>
      <w:numFmt w:val="lowerRoman"/>
      <w:lvlText w:val="%9."/>
      <w:lvlJc w:val="right"/>
      <w:pPr>
        <w:ind w:left="6480" w:hanging="360"/>
      </w:pPr>
      <w:rPr>
        <w:u w:val="none"/>
      </w:rPr>
    </w:lvl>
  </w:abstractNum>
  <w:abstractNum w:abstractNumId="24" w15:restartNumberingAfterBreak="0">
    <w:nsid w:val="293172E4"/>
    <w:multiLevelType w:val="hybridMultilevel"/>
    <w:tmpl w:val="D53E551C"/>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5" w15:restartNumberingAfterBreak="0">
    <w:nsid w:val="2B0E00CE"/>
    <w:multiLevelType w:val="multilevel"/>
    <w:tmpl w:val="2A90476A"/>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6" w15:restartNumberingAfterBreak="0">
    <w:nsid w:val="36046BBB"/>
    <w:multiLevelType w:val="multilevel"/>
    <w:tmpl w:val="7D940AF6"/>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7" w15:restartNumberingAfterBreak="0">
    <w:nsid w:val="38683189"/>
    <w:multiLevelType w:val="multilevel"/>
    <w:tmpl w:val="03C606C0"/>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8" w15:restartNumberingAfterBreak="0">
    <w:nsid w:val="38DA471E"/>
    <w:multiLevelType w:val="multilevel"/>
    <w:tmpl w:val="33940F96"/>
    <w:lvl w:ilvl="0">
      <w:start w:val="1"/>
      <w:numFmt w:val="bullet"/>
      <w:lvlText w:val="●"/>
      <w:lvlJc w:val="left"/>
      <w:pPr>
        <w:ind w:left="720" w:hanging="360"/>
      </w:pPr>
      <w:rPr>
        <w:color w:val="auto"/>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9" w15:restartNumberingAfterBreak="0">
    <w:nsid w:val="3CCA4A82"/>
    <w:multiLevelType w:val="multilevel"/>
    <w:tmpl w:val="2CD0A61A"/>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0" w15:restartNumberingAfterBreak="0">
    <w:nsid w:val="3EDE1E75"/>
    <w:multiLevelType w:val="hybridMultilevel"/>
    <w:tmpl w:val="6786EFAE"/>
    <w:lvl w:ilvl="0" w:tplc="14090001">
      <w:start w:val="1"/>
      <w:numFmt w:val="bullet"/>
      <w:lvlText w:val=""/>
      <w:lvlJc w:val="left"/>
      <w:pPr>
        <w:ind w:left="765" w:hanging="360"/>
      </w:pPr>
      <w:rPr>
        <w:rFonts w:ascii="Symbol" w:hAnsi="Symbol" w:hint="default"/>
      </w:rPr>
    </w:lvl>
    <w:lvl w:ilvl="1" w:tplc="A63E4448">
      <w:start w:val="1"/>
      <w:numFmt w:val="bullet"/>
      <w:pStyle w:val="TSMsubbullets"/>
      <w:lvlText w:val="‒"/>
      <w:lvlJc w:val="left"/>
      <w:pPr>
        <w:ind w:left="1485" w:hanging="360"/>
      </w:pPr>
      <w:rPr>
        <w:rFonts w:ascii="Times New Roman" w:hAnsi="Times New Roman" w:cs="Times New Roman" w:hint="default"/>
      </w:rPr>
    </w:lvl>
    <w:lvl w:ilvl="2" w:tplc="14090005" w:tentative="1">
      <w:start w:val="1"/>
      <w:numFmt w:val="bullet"/>
      <w:lvlText w:val=""/>
      <w:lvlJc w:val="left"/>
      <w:pPr>
        <w:ind w:left="2205" w:hanging="360"/>
      </w:pPr>
      <w:rPr>
        <w:rFonts w:ascii="Wingdings" w:hAnsi="Wingdings" w:hint="default"/>
      </w:rPr>
    </w:lvl>
    <w:lvl w:ilvl="3" w:tplc="14090001" w:tentative="1">
      <w:start w:val="1"/>
      <w:numFmt w:val="bullet"/>
      <w:lvlText w:val=""/>
      <w:lvlJc w:val="left"/>
      <w:pPr>
        <w:ind w:left="2925" w:hanging="360"/>
      </w:pPr>
      <w:rPr>
        <w:rFonts w:ascii="Symbol" w:hAnsi="Symbol" w:hint="default"/>
      </w:rPr>
    </w:lvl>
    <w:lvl w:ilvl="4" w:tplc="14090003" w:tentative="1">
      <w:start w:val="1"/>
      <w:numFmt w:val="bullet"/>
      <w:lvlText w:val="o"/>
      <w:lvlJc w:val="left"/>
      <w:pPr>
        <w:ind w:left="3645" w:hanging="360"/>
      </w:pPr>
      <w:rPr>
        <w:rFonts w:ascii="Courier New" w:hAnsi="Courier New" w:cs="Courier New" w:hint="default"/>
      </w:rPr>
    </w:lvl>
    <w:lvl w:ilvl="5" w:tplc="14090005" w:tentative="1">
      <w:start w:val="1"/>
      <w:numFmt w:val="bullet"/>
      <w:lvlText w:val=""/>
      <w:lvlJc w:val="left"/>
      <w:pPr>
        <w:ind w:left="4365" w:hanging="360"/>
      </w:pPr>
      <w:rPr>
        <w:rFonts w:ascii="Wingdings" w:hAnsi="Wingdings" w:hint="default"/>
      </w:rPr>
    </w:lvl>
    <w:lvl w:ilvl="6" w:tplc="14090001" w:tentative="1">
      <w:start w:val="1"/>
      <w:numFmt w:val="bullet"/>
      <w:lvlText w:val=""/>
      <w:lvlJc w:val="left"/>
      <w:pPr>
        <w:ind w:left="5085" w:hanging="360"/>
      </w:pPr>
      <w:rPr>
        <w:rFonts w:ascii="Symbol" w:hAnsi="Symbol" w:hint="default"/>
      </w:rPr>
    </w:lvl>
    <w:lvl w:ilvl="7" w:tplc="14090003" w:tentative="1">
      <w:start w:val="1"/>
      <w:numFmt w:val="bullet"/>
      <w:lvlText w:val="o"/>
      <w:lvlJc w:val="left"/>
      <w:pPr>
        <w:ind w:left="5805" w:hanging="360"/>
      </w:pPr>
      <w:rPr>
        <w:rFonts w:ascii="Courier New" w:hAnsi="Courier New" w:cs="Courier New" w:hint="default"/>
      </w:rPr>
    </w:lvl>
    <w:lvl w:ilvl="8" w:tplc="14090005" w:tentative="1">
      <w:start w:val="1"/>
      <w:numFmt w:val="bullet"/>
      <w:lvlText w:val=""/>
      <w:lvlJc w:val="left"/>
      <w:pPr>
        <w:ind w:left="6525" w:hanging="360"/>
      </w:pPr>
      <w:rPr>
        <w:rFonts w:ascii="Wingdings" w:hAnsi="Wingdings" w:hint="default"/>
      </w:rPr>
    </w:lvl>
  </w:abstractNum>
  <w:abstractNum w:abstractNumId="31" w15:restartNumberingAfterBreak="0">
    <w:nsid w:val="4C564637"/>
    <w:multiLevelType w:val="multilevel"/>
    <w:tmpl w:val="F43892B6"/>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2" w15:restartNumberingAfterBreak="0">
    <w:nsid w:val="5A3748EA"/>
    <w:multiLevelType w:val="multilevel"/>
    <w:tmpl w:val="F9EA3CFC"/>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3" w15:restartNumberingAfterBreak="0">
    <w:nsid w:val="5BE82416"/>
    <w:multiLevelType w:val="multilevel"/>
    <w:tmpl w:val="2FB0EDBC"/>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4" w15:restartNumberingAfterBreak="0">
    <w:nsid w:val="60D807CB"/>
    <w:multiLevelType w:val="multilevel"/>
    <w:tmpl w:val="3D9E2A2E"/>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5" w15:restartNumberingAfterBreak="0">
    <w:nsid w:val="64526701"/>
    <w:multiLevelType w:val="multilevel"/>
    <w:tmpl w:val="786E81F4"/>
    <w:lvl w:ilvl="0">
      <w:start w:val="1"/>
      <w:numFmt w:val="bullet"/>
      <w:lvlText w:val="●"/>
      <w:lvlJc w:val="left"/>
      <w:pPr>
        <w:ind w:left="720" w:hanging="360"/>
      </w:pPr>
      <w:rPr>
        <w:color w:val="auto"/>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6" w15:restartNumberingAfterBreak="0">
    <w:nsid w:val="72340857"/>
    <w:multiLevelType w:val="multilevel"/>
    <w:tmpl w:val="32E26D92"/>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7" w15:restartNumberingAfterBreak="0">
    <w:nsid w:val="73596818"/>
    <w:multiLevelType w:val="multilevel"/>
    <w:tmpl w:val="7D94132A"/>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8" w15:restartNumberingAfterBreak="0">
    <w:nsid w:val="771669C5"/>
    <w:multiLevelType w:val="multilevel"/>
    <w:tmpl w:val="0E7885CE"/>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9" w15:restartNumberingAfterBreak="0">
    <w:nsid w:val="78FA599C"/>
    <w:multiLevelType w:val="hybridMultilevel"/>
    <w:tmpl w:val="2F7E7C28"/>
    <w:lvl w:ilvl="0" w:tplc="825EF99C">
      <w:start w:val="1"/>
      <w:numFmt w:val="bullet"/>
      <w:pStyle w:val="TSMtextbullets"/>
      <w:lvlText w:val=""/>
      <w:lvlJc w:val="left"/>
      <w:pPr>
        <w:ind w:left="833" w:hanging="360"/>
      </w:pPr>
      <w:rPr>
        <w:rFonts w:ascii="Wingdings" w:hAnsi="Wingdings" w:hint="default"/>
      </w:rPr>
    </w:lvl>
    <w:lvl w:ilvl="1" w:tplc="14090003" w:tentative="1">
      <w:start w:val="1"/>
      <w:numFmt w:val="bullet"/>
      <w:lvlText w:val="o"/>
      <w:lvlJc w:val="left"/>
      <w:pPr>
        <w:ind w:left="1553" w:hanging="360"/>
      </w:pPr>
      <w:rPr>
        <w:rFonts w:ascii="Courier New" w:hAnsi="Courier New" w:cs="Courier New" w:hint="default"/>
      </w:rPr>
    </w:lvl>
    <w:lvl w:ilvl="2" w:tplc="14090005" w:tentative="1">
      <w:start w:val="1"/>
      <w:numFmt w:val="bullet"/>
      <w:lvlText w:val=""/>
      <w:lvlJc w:val="left"/>
      <w:pPr>
        <w:ind w:left="2273" w:hanging="360"/>
      </w:pPr>
      <w:rPr>
        <w:rFonts w:ascii="Wingdings" w:hAnsi="Wingdings" w:hint="default"/>
      </w:rPr>
    </w:lvl>
    <w:lvl w:ilvl="3" w:tplc="14090001" w:tentative="1">
      <w:start w:val="1"/>
      <w:numFmt w:val="bullet"/>
      <w:lvlText w:val=""/>
      <w:lvlJc w:val="left"/>
      <w:pPr>
        <w:ind w:left="2993" w:hanging="360"/>
      </w:pPr>
      <w:rPr>
        <w:rFonts w:ascii="Symbol" w:hAnsi="Symbol" w:hint="default"/>
      </w:rPr>
    </w:lvl>
    <w:lvl w:ilvl="4" w:tplc="14090003" w:tentative="1">
      <w:start w:val="1"/>
      <w:numFmt w:val="bullet"/>
      <w:lvlText w:val="o"/>
      <w:lvlJc w:val="left"/>
      <w:pPr>
        <w:ind w:left="3713" w:hanging="360"/>
      </w:pPr>
      <w:rPr>
        <w:rFonts w:ascii="Courier New" w:hAnsi="Courier New" w:cs="Courier New" w:hint="default"/>
      </w:rPr>
    </w:lvl>
    <w:lvl w:ilvl="5" w:tplc="14090005" w:tentative="1">
      <w:start w:val="1"/>
      <w:numFmt w:val="bullet"/>
      <w:lvlText w:val=""/>
      <w:lvlJc w:val="left"/>
      <w:pPr>
        <w:ind w:left="4433" w:hanging="360"/>
      </w:pPr>
      <w:rPr>
        <w:rFonts w:ascii="Wingdings" w:hAnsi="Wingdings" w:hint="default"/>
      </w:rPr>
    </w:lvl>
    <w:lvl w:ilvl="6" w:tplc="14090001" w:tentative="1">
      <w:start w:val="1"/>
      <w:numFmt w:val="bullet"/>
      <w:lvlText w:val=""/>
      <w:lvlJc w:val="left"/>
      <w:pPr>
        <w:ind w:left="5153" w:hanging="360"/>
      </w:pPr>
      <w:rPr>
        <w:rFonts w:ascii="Symbol" w:hAnsi="Symbol" w:hint="default"/>
      </w:rPr>
    </w:lvl>
    <w:lvl w:ilvl="7" w:tplc="14090003" w:tentative="1">
      <w:start w:val="1"/>
      <w:numFmt w:val="bullet"/>
      <w:lvlText w:val="o"/>
      <w:lvlJc w:val="left"/>
      <w:pPr>
        <w:ind w:left="5873" w:hanging="360"/>
      </w:pPr>
      <w:rPr>
        <w:rFonts w:ascii="Courier New" w:hAnsi="Courier New" w:cs="Courier New" w:hint="default"/>
      </w:rPr>
    </w:lvl>
    <w:lvl w:ilvl="8" w:tplc="14090005" w:tentative="1">
      <w:start w:val="1"/>
      <w:numFmt w:val="bullet"/>
      <w:lvlText w:val=""/>
      <w:lvlJc w:val="left"/>
      <w:pPr>
        <w:ind w:left="6593" w:hanging="360"/>
      </w:pPr>
      <w:rPr>
        <w:rFonts w:ascii="Wingdings" w:hAnsi="Wingdings" w:hint="default"/>
      </w:rPr>
    </w:lvl>
  </w:abstractNum>
  <w:abstractNum w:abstractNumId="40" w15:restartNumberingAfterBreak="0">
    <w:nsid w:val="78FE6B3E"/>
    <w:multiLevelType w:val="multilevel"/>
    <w:tmpl w:val="CCD20F06"/>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41" w15:restartNumberingAfterBreak="0">
    <w:nsid w:val="7EE5734E"/>
    <w:multiLevelType w:val="multilevel"/>
    <w:tmpl w:val="7B04B706"/>
    <w:lvl w:ilvl="0">
      <w:start w:val="1"/>
      <w:numFmt w:val="bullet"/>
      <w:lvlText w:val="●"/>
      <w:lvlJc w:val="left"/>
      <w:pPr>
        <w:ind w:left="720" w:hanging="360"/>
      </w:pPr>
      <w:rPr>
        <w:color w:val="auto"/>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num w:numId="1" w16cid:durableId="505633524">
    <w:abstractNumId w:val="22"/>
  </w:num>
  <w:num w:numId="2" w16cid:durableId="1861550328">
    <w:abstractNumId w:val="29"/>
  </w:num>
  <w:num w:numId="3" w16cid:durableId="406535395">
    <w:abstractNumId w:val="37"/>
  </w:num>
  <w:num w:numId="4" w16cid:durableId="1274941118">
    <w:abstractNumId w:val="31"/>
  </w:num>
  <w:num w:numId="5" w16cid:durableId="2077239644">
    <w:abstractNumId w:val="32"/>
  </w:num>
  <w:num w:numId="6" w16cid:durableId="470170747">
    <w:abstractNumId w:val="10"/>
  </w:num>
  <w:num w:numId="7" w16cid:durableId="1098406893">
    <w:abstractNumId w:val="26"/>
  </w:num>
  <w:num w:numId="8" w16cid:durableId="175076049">
    <w:abstractNumId w:val="40"/>
  </w:num>
  <w:num w:numId="9" w16cid:durableId="484662612">
    <w:abstractNumId w:val="35"/>
  </w:num>
  <w:num w:numId="10" w16cid:durableId="211961460">
    <w:abstractNumId w:val="16"/>
  </w:num>
  <w:num w:numId="11" w16cid:durableId="37241398">
    <w:abstractNumId w:val="28"/>
  </w:num>
  <w:num w:numId="12" w16cid:durableId="75367633">
    <w:abstractNumId w:val="41"/>
  </w:num>
  <w:num w:numId="13" w16cid:durableId="2145192969">
    <w:abstractNumId w:val="18"/>
  </w:num>
  <w:num w:numId="14" w16cid:durableId="587076387">
    <w:abstractNumId w:val="33"/>
  </w:num>
  <w:num w:numId="15" w16cid:durableId="539321774">
    <w:abstractNumId w:val="24"/>
  </w:num>
  <w:num w:numId="16" w16cid:durableId="404574511">
    <w:abstractNumId w:val="19"/>
  </w:num>
  <w:num w:numId="17" w16cid:durableId="1662808000">
    <w:abstractNumId w:val="39"/>
  </w:num>
  <w:num w:numId="18" w16cid:durableId="131874614">
    <w:abstractNumId w:val="39"/>
  </w:num>
  <w:num w:numId="19" w16cid:durableId="768697116">
    <w:abstractNumId w:val="39"/>
  </w:num>
  <w:num w:numId="20" w16cid:durableId="1360862152">
    <w:abstractNumId w:val="30"/>
  </w:num>
  <w:num w:numId="21" w16cid:durableId="1162619728">
    <w:abstractNumId w:val="0"/>
  </w:num>
  <w:num w:numId="22" w16cid:durableId="1303928384">
    <w:abstractNumId w:val="1"/>
  </w:num>
  <w:num w:numId="23" w16cid:durableId="623847548">
    <w:abstractNumId w:val="2"/>
  </w:num>
  <w:num w:numId="24" w16cid:durableId="36467378">
    <w:abstractNumId w:val="3"/>
  </w:num>
  <w:num w:numId="25" w16cid:durableId="477957573">
    <w:abstractNumId w:val="8"/>
  </w:num>
  <w:num w:numId="26" w16cid:durableId="1434125540">
    <w:abstractNumId w:val="4"/>
  </w:num>
  <w:num w:numId="27" w16cid:durableId="264382598">
    <w:abstractNumId w:val="5"/>
  </w:num>
  <w:num w:numId="28" w16cid:durableId="1665621023">
    <w:abstractNumId w:val="6"/>
  </w:num>
  <w:num w:numId="29" w16cid:durableId="1130365512">
    <w:abstractNumId w:val="7"/>
  </w:num>
  <w:num w:numId="30" w16cid:durableId="289169051">
    <w:abstractNumId w:val="9"/>
  </w:num>
  <w:num w:numId="31" w16cid:durableId="1121531158">
    <w:abstractNumId w:val="20"/>
  </w:num>
  <w:num w:numId="32" w16cid:durableId="1925990803">
    <w:abstractNumId w:val="27"/>
  </w:num>
  <w:num w:numId="33" w16cid:durableId="1262376316">
    <w:abstractNumId w:val="25"/>
  </w:num>
  <w:num w:numId="34" w16cid:durableId="2065518675">
    <w:abstractNumId w:val="23"/>
  </w:num>
  <w:num w:numId="35" w16cid:durableId="221672918">
    <w:abstractNumId w:val="11"/>
  </w:num>
  <w:num w:numId="36" w16cid:durableId="1393701222">
    <w:abstractNumId w:val="17"/>
  </w:num>
  <w:num w:numId="37" w16cid:durableId="1931084511">
    <w:abstractNumId w:val="14"/>
  </w:num>
  <w:num w:numId="38" w16cid:durableId="2124492321">
    <w:abstractNumId w:val="38"/>
  </w:num>
  <w:num w:numId="39" w16cid:durableId="641230019">
    <w:abstractNumId w:val="21"/>
  </w:num>
  <w:num w:numId="40" w16cid:durableId="1405764314">
    <w:abstractNumId w:val="13"/>
  </w:num>
  <w:num w:numId="41" w16cid:durableId="1055392105">
    <w:abstractNumId w:val="34"/>
  </w:num>
  <w:num w:numId="42" w16cid:durableId="530925372">
    <w:abstractNumId w:val="15"/>
  </w:num>
  <w:num w:numId="43" w16cid:durableId="290401366">
    <w:abstractNumId w:val="36"/>
  </w:num>
  <w:num w:numId="44" w16cid:durableId="465702309">
    <w:abstractNumId w:val="1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0"/>
  <w:stylePaneFormatFilter w:val="1F08" w:allStyles="0" w:customStyles="0" w:latentStyles="0" w:stylesInUse="1" w:headingStyles="0" w:numberingStyles="0" w:tableStyles="0" w:directFormattingOnRuns="1" w:directFormattingOnParagraphs="1" w:directFormattingOnNumbering="1" w:directFormattingOnTables="1" w:clearFormatting="1" w:top3HeadingStyles="0" w:visibleStyles="0" w:alternateStyleNames="0"/>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53E77"/>
    <w:rsid w:val="00001AF1"/>
    <w:rsid w:val="00001B61"/>
    <w:rsid w:val="0000387C"/>
    <w:rsid w:val="0000616B"/>
    <w:rsid w:val="00012288"/>
    <w:rsid w:val="0001544D"/>
    <w:rsid w:val="00015B24"/>
    <w:rsid w:val="00023FA3"/>
    <w:rsid w:val="00024CEB"/>
    <w:rsid w:val="00034C5D"/>
    <w:rsid w:val="000367B1"/>
    <w:rsid w:val="00044089"/>
    <w:rsid w:val="00045C81"/>
    <w:rsid w:val="00050CBF"/>
    <w:rsid w:val="00052788"/>
    <w:rsid w:val="00052C0D"/>
    <w:rsid w:val="00053690"/>
    <w:rsid w:val="00056C50"/>
    <w:rsid w:val="000576C7"/>
    <w:rsid w:val="00057A54"/>
    <w:rsid w:val="0006201D"/>
    <w:rsid w:val="000679AE"/>
    <w:rsid w:val="00073D9F"/>
    <w:rsid w:val="00077284"/>
    <w:rsid w:val="00077541"/>
    <w:rsid w:val="00077B2D"/>
    <w:rsid w:val="00080524"/>
    <w:rsid w:val="00082B5C"/>
    <w:rsid w:val="00086537"/>
    <w:rsid w:val="00086AC1"/>
    <w:rsid w:val="0009059D"/>
    <w:rsid w:val="00091375"/>
    <w:rsid w:val="00093288"/>
    <w:rsid w:val="000A10D4"/>
    <w:rsid w:val="000A220C"/>
    <w:rsid w:val="000A5985"/>
    <w:rsid w:val="000A5ACC"/>
    <w:rsid w:val="000A66D2"/>
    <w:rsid w:val="000C09DA"/>
    <w:rsid w:val="000C0A8D"/>
    <w:rsid w:val="000C1D7F"/>
    <w:rsid w:val="000C3F23"/>
    <w:rsid w:val="000C7061"/>
    <w:rsid w:val="000C7BB2"/>
    <w:rsid w:val="000D21E0"/>
    <w:rsid w:val="000D33F7"/>
    <w:rsid w:val="000D7241"/>
    <w:rsid w:val="000E59C0"/>
    <w:rsid w:val="000F001A"/>
    <w:rsid w:val="000F0616"/>
    <w:rsid w:val="000F4AF6"/>
    <w:rsid w:val="000F6F17"/>
    <w:rsid w:val="000F7883"/>
    <w:rsid w:val="00103D7C"/>
    <w:rsid w:val="00104C34"/>
    <w:rsid w:val="00107EB8"/>
    <w:rsid w:val="00110394"/>
    <w:rsid w:val="00112FC7"/>
    <w:rsid w:val="00122DF7"/>
    <w:rsid w:val="00125494"/>
    <w:rsid w:val="00130608"/>
    <w:rsid w:val="00130E5A"/>
    <w:rsid w:val="001357D3"/>
    <w:rsid w:val="001369E8"/>
    <w:rsid w:val="00136AB3"/>
    <w:rsid w:val="00136AE1"/>
    <w:rsid w:val="001372D6"/>
    <w:rsid w:val="00141DB2"/>
    <w:rsid w:val="001426C6"/>
    <w:rsid w:val="00143FD6"/>
    <w:rsid w:val="0015035A"/>
    <w:rsid w:val="00150AC2"/>
    <w:rsid w:val="001517A0"/>
    <w:rsid w:val="00153901"/>
    <w:rsid w:val="001540FA"/>
    <w:rsid w:val="00156191"/>
    <w:rsid w:val="001562B4"/>
    <w:rsid w:val="00157114"/>
    <w:rsid w:val="00157C1C"/>
    <w:rsid w:val="00160172"/>
    <w:rsid w:val="001604F2"/>
    <w:rsid w:val="001613F4"/>
    <w:rsid w:val="00162812"/>
    <w:rsid w:val="00164F37"/>
    <w:rsid w:val="00166B26"/>
    <w:rsid w:val="00172F6B"/>
    <w:rsid w:val="0017377C"/>
    <w:rsid w:val="00173B0E"/>
    <w:rsid w:val="001762BB"/>
    <w:rsid w:val="00177775"/>
    <w:rsid w:val="001807F4"/>
    <w:rsid w:val="0018127A"/>
    <w:rsid w:val="00181587"/>
    <w:rsid w:val="00181997"/>
    <w:rsid w:val="00184D5B"/>
    <w:rsid w:val="001850D0"/>
    <w:rsid w:val="00194EF6"/>
    <w:rsid w:val="00195911"/>
    <w:rsid w:val="001A10FB"/>
    <w:rsid w:val="001A4FE0"/>
    <w:rsid w:val="001B0FFC"/>
    <w:rsid w:val="001B1CE8"/>
    <w:rsid w:val="001B3B22"/>
    <w:rsid w:val="001B4166"/>
    <w:rsid w:val="001C5808"/>
    <w:rsid w:val="001C63A7"/>
    <w:rsid w:val="001C6FC6"/>
    <w:rsid w:val="001D6997"/>
    <w:rsid w:val="001E2FA5"/>
    <w:rsid w:val="001E335F"/>
    <w:rsid w:val="001E4DC5"/>
    <w:rsid w:val="001E5C7F"/>
    <w:rsid w:val="001E68B5"/>
    <w:rsid w:val="001E6AEC"/>
    <w:rsid w:val="001E7BC5"/>
    <w:rsid w:val="001F0A3C"/>
    <w:rsid w:val="001F1D5B"/>
    <w:rsid w:val="001F41C8"/>
    <w:rsid w:val="001F6CF9"/>
    <w:rsid w:val="00200996"/>
    <w:rsid w:val="00205835"/>
    <w:rsid w:val="00205945"/>
    <w:rsid w:val="00207626"/>
    <w:rsid w:val="00211A32"/>
    <w:rsid w:val="00213FDD"/>
    <w:rsid w:val="00214E58"/>
    <w:rsid w:val="002156F3"/>
    <w:rsid w:val="00216726"/>
    <w:rsid w:val="00220B65"/>
    <w:rsid w:val="00221099"/>
    <w:rsid w:val="0022563F"/>
    <w:rsid w:val="0022588F"/>
    <w:rsid w:val="00225BA4"/>
    <w:rsid w:val="00232AF0"/>
    <w:rsid w:val="002338F2"/>
    <w:rsid w:val="00235450"/>
    <w:rsid w:val="0023611B"/>
    <w:rsid w:val="002371A6"/>
    <w:rsid w:val="00240CD1"/>
    <w:rsid w:val="00244709"/>
    <w:rsid w:val="00251047"/>
    <w:rsid w:val="002555D3"/>
    <w:rsid w:val="002576BE"/>
    <w:rsid w:val="00260097"/>
    <w:rsid w:val="00264C39"/>
    <w:rsid w:val="0026580A"/>
    <w:rsid w:val="002704C0"/>
    <w:rsid w:val="00272730"/>
    <w:rsid w:val="00272785"/>
    <w:rsid w:val="002754D1"/>
    <w:rsid w:val="00277E6D"/>
    <w:rsid w:val="0028123C"/>
    <w:rsid w:val="00281B88"/>
    <w:rsid w:val="00282915"/>
    <w:rsid w:val="002838B6"/>
    <w:rsid w:val="00284A32"/>
    <w:rsid w:val="00286406"/>
    <w:rsid w:val="002909A6"/>
    <w:rsid w:val="0029274A"/>
    <w:rsid w:val="002B0EC2"/>
    <w:rsid w:val="002B1E6B"/>
    <w:rsid w:val="002B24D7"/>
    <w:rsid w:val="002B6DEE"/>
    <w:rsid w:val="002C0E30"/>
    <w:rsid w:val="002C31BC"/>
    <w:rsid w:val="002C381C"/>
    <w:rsid w:val="002C3E35"/>
    <w:rsid w:val="002C5337"/>
    <w:rsid w:val="002C5A5B"/>
    <w:rsid w:val="002C7631"/>
    <w:rsid w:val="002D447A"/>
    <w:rsid w:val="002E129E"/>
    <w:rsid w:val="002E1840"/>
    <w:rsid w:val="002E2D73"/>
    <w:rsid w:val="002E31F5"/>
    <w:rsid w:val="002E3478"/>
    <w:rsid w:val="002E6920"/>
    <w:rsid w:val="002E7CB9"/>
    <w:rsid w:val="002F1582"/>
    <w:rsid w:val="003041BC"/>
    <w:rsid w:val="00311918"/>
    <w:rsid w:val="00313A85"/>
    <w:rsid w:val="00316A56"/>
    <w:rsid w:val="00317AFF"/>
    <w:rsid w:val="0032670A"/>
    <w:rsid w:val="00335DDD"/>
    <w:rsid w:val="003368BF"/>
    <w:rsid w:val="00337F59"/>
    <w:rsid w:val="003410A1"/>
    <w:rsid w:val="00341342"/>
    <w:rsid w:val="003422E8"/>
    <w:rsid w:val="00343C0D"/>
    <w:rsid w:val="003527F1"/>
    <w:rsid w:val="003541D2"/>
    <w:rsid w:val="0035517C"/>
    <w:rsid w:val="003614A0"/>
    <w:rsid w:val="00366454"/>
    <w:rsid w:val="00373B57"/>
    <w:rsid w:val="003740E0"/>
    <w:rsid w:val="00374E95"/>
    <w:rsid w:val="003768CC"/>
    <w:rsid w:val="0038068E"/>
    <w:rsid w:val="00380A91"/>
    <w:rsid w:val="003866D2"/>
    <w:rsid w:val="0038795D"/>
    <w:rsid w:val="003912F7"/>
    <w:rsid w:val="00394C73"/>
    <w:rsid w:val="003950B2"/>
    <w:rsid w:val="0039733F"/>
    <w:rsid w:val="003A23A3"/>
    <w:rsid w:val="003A4CAC"/>
    <w:rsid w:val="003A7800"/>
    <w:rsid w:val="003A7F2D"/>
    <w:rsid w:val="003B5693"/>
    <w:rsid w:val="003B580B"/>
    <w:rsid w:val="003B7135"/>
    <w:rsid w:val="003C64C6"/>
    <w:rsid w:val="003D18C9"/>
    <w:rsid w:val="003D77AE"/>
    <w:rsid w:val="003D7ACD"/>
    <w:rsid w:val="003D7B9D"/>
    <w:rsid w:val="003E266B"/>
    <w:rsid w:val="003E3060"/>
    <w:rsid w:val="003E7D20"/>
    <w:rsid w:val="003F0732"/>
    <w:rsid w:val="003F1985"/>
    <w:rsid w:val="003F1ADC"/>
    <w:rsid w:val="003F64DB"/>
    <w:rsid w:val="004045C7"/>
    <w:rsid w:val="00404CCF"/>
    <w:rsid w:val="00407111"/>
    <w:rsid w:val="0041127C"/>
    <w:rsid w:val="00414CDA"/>
    <w:rsid w:val="00416BCE"/>
    <w:rsid w:val="004214E0"/>
    <w:rsid w:val="0042277F"/>
    <w:rsid w:val="00424294"/>
    <w:rsid w:val="00425031"/>
    <w:rsid w:val="00434548"/>
    <w:rsid w:val="004355F1"/>
    <w:rsid w:val="00437E50"/>
    <w:rsid w:val="0044068F"/>
    <w:rsid w:val="00442072"/>
    <w:rsid w:val="00443726"/>
    <w:rsid w:val="004437DB"/>
    <w:rsid w:val="0044761E"/>
    <w:rsid w:val="00451855"/>
    <w:rsid w:val="00452503"/>
    <w:rsid w:val="00455EF0"/>
    <w:rsid w:val="00455F1D"/>
    <w:rsid w:val="0046147A"/>
    <w:rsid w:val="004633C7"/>
    <w:rsid w:val="00463A7A"/>
    <w:rsid w:val="004647E7"/>
    <w:rsid w:val="00464D51"/>
    <w:rsid w:val="00464F6B"/>
    <w:rsid w:val="00473CAF"/>
    <w:rsid w:val="00481AC5"/>
    <w:rsid w:val="004834BB"/>
    <w:rsid w:val="00484970"/>
    <w:rsid w:val="0048572D"/>
    <w:rsid w:val="00487941"/>
    <w:rsid w:val="0049197D"/>
    <w:rsid w:val="00491A3C"/>
    <w:rsid w:val="004936F9"/>
    <w:rsid w:val="00493EE0"/>
    <w:rsid w:val="00494E9D"/>
    <w:rsid w:val="00495FF2"/>
    <w:rsid w:val="004A126B"/>
    <w:rsid w:val="004A13FC"/>
    <w:rsid w:val="004A216C"/>
    <w:rsid w:val="004A2D84"/>
    <w:rsid w:val="004A356E"/>
    <w:rsid w:val="004B0208"/>
    <w:rsid w:val="004B166C"/>
    <w:rsid w:val="004B265E"/>
    <w:rsid w:val="004B301C"/>
    <w:rsid w:val="004B404A"/>
    <w:rsid w:val="004B4A2D"/>
    <w:rsid w:val="004B60B7"/>
    <w:rsid w:val="004C260B"/>
    <w:rsid w:val="004C4102"/>
    <w:rsid w:val="004C540A"/>
    <w:rsid w:val="004C5FA2"/>
    <w:rsid w:val="004D0C06"/>
    <w:rsid w:val="004D1DCC"/>
    <w:rsid w:val="004D35C1"/>
    <w:rsid w:val="004D3CC8"/>
    <w:rsid w:val="004D4E05"/>
    <w:rsid w:val="004E07DC"/>
    <w:rsid w:val="004E5353"/>
    <w:rsid w:val="004E5F08"/>
    <w:rsid w:val="004F2018"/>
    <w:rsid w:val="004F2A96"/>
    <w:rsid w:val="004F452C"/>
    <w:rsid w:val="004F64B6"/>
    <w:rsid w:val="004F6669"/>
    <w:rsid w:val="004F7318"/>
    <w:rsid w:val="00500D37"/>
    <w:rsid w:val="00501796"/>
    <w:rsid w:val="005026E3"/>
    <w:rsid w:val="005039FE"/>
    <w:rsid w:val="00504CE8"/>
    <w:rsid w:val="00504F35"/>
    <w:rsid w:val="005073FF"/>
    <w:rsid w:val="005127D8"/>
    <w:rsid w:val="00513D13"/>
    <w:rsid w:val="005156D9"/>
    <w:rsid w:val="005257D5"/>
    <w:rsid w:val="00527454"/>
    <w:rsid w:val="00530136"/>
    <w:rsid w:val="005350F7"/>
    <w:rsid w:val="00537263"/>
    <w:rsid w:val="00553E77"/>
    <w:rsid w:val="0055419E"/>
    <w:rsid w:val="00554216"/>
    <w:rsid w:val="005546C9"/>
    <w:rsid w:val="00555516"/>
    <w:rsid w:val="00556757"/>
    <w:rsid w:val="00557254"/>
    <w:rsid w:val="00557474"/>
    <w:rsid w:val="0055762B"/>
    <w:rsid w:val="00562C61"/>
    <w:rsid w:val="0056356C"/>
    <w:rsid w:val="00566270"/>
    <w:rsid w:val="00574A47"/>
    <w:rsid w:val="0058509A"/>
    <w:rsid w:val="00590C51"/>
    <w:rsid w:val="005977B4"/>
    <w:rsid w:val="005A20F1"/>
    <w:rsid w:val="005A2ABC"/>
    <w:rsid w:val="005C0CA9"/>
    <w:rsid w:val="005C2F26"/>
    <w:rsid w:val="005C4C37"/>
    <w:rsid w:val="005C58E0"/>
    <w:rsid w:val="005C5EF1"/>
    <w:rsid w:val="005C73B3"/>
    <w:rsid w:val="005D0684"/>
    <w:rsid w:val="005D2588"/>
    <w:rsid w:val="005D2FEE"/>
    <w:rsid w:val="005D5239"/>
    <w:rsid w:val="005D6A21"/>
    <w:rsid w:val="005E3182"/>
    <w:rsid w:val="005E3295"/>
    <w:rsid w:val="005E43DD"/>
    <w:rsid w:val="005E6032"/>
    <w:rsid w:val="005F0231"/>
    <w:rsid w:val="005F1C18"/>
    <w:rsid w:val="005F32A5"/>
    <w:rsid w:val="005F5FA3"/>
    <w:rsid w:val="005F62D2"/>
    <w:rsid w:val="006026F4"/>
    <w:rsid w:val="00603EED"/>
    <w:rsid w:val="00604054"/>
    <w:rsid w:val="006057B3"/>
    <w:rsid w:val="00605E17"/>
    <w:rsid w:val="00606429"/>
    <w:rsid w:val="00606995"/>
    <w:rsid w:val="00606A9E"/>
    <w:rsid w:val="00606E36"/>
    <w:rsid w:val="00611FF8"/>
    <w:rsid w:val="006127C9"/>
    <w:rsid w:val="0061338A"/>
    <w:rsid w:val="00614400"/>
    <w:rsid w:val="00617656"/>
    <w:rsid w:val="00627A55"/>
    <w:rsid w:val="00632A14"/>
    <w:rsid w:val="0063545C"/>
    <w:rsid w:val="00635A21"/>
    <w:rsid w:val="00636392"/>
    <w:rsid w:val="00636778"/>
    <w:rsid w:val="00640896"/>
    <w:rsid w:val="00641360"/>
    <w:rsid w:val="0064258D"/>
    <w:rsid w:val="006432E7"/>
    <w:rsid w:val="006448E7"/>
    <w:rsid w:val="00644BF4"/>
    <w:rsid w:val="0064573A"/>
    <w:rsid w:val="00650880"/>
    <w:rsid w:val="00656868"/>
    <w:rsid w:val="00664598"/>
    <w:rsid w:val="006675C6"/>
    <w:rsid w:val="006743E6"/>
    <w:rsid w:val="00675A07"/>
    <w:rsid w:val="00675BE6"/>
    <w:rsid w:val="00676162"/>
    <w:rsid w:val="00676F34"/>
    <w:rsid w:val="006779CB"/>
    <w:rsid w:val="00681090"/>
    <w:rsid w:val="006860CF"/>
    <w:rsid w:val="00687495"/>
    <w:rsid w:val="006938BF"/>
    <w:rsid w:val="00693EE0"/>
    <w:rsid w:val="006954D7"/>
    <w:rsid w:val="00696D7E"/>
    <w:rsid w:val="006A21F1"/>
    <w:rsid w:val="006A24E3"/>
    <w:rsid w:val="006A2598"/>
    <w:rsid w:val="006A3950"/>
    <w:rsid w:val="006A49A8"/>
    <w:rsid w:val="006A4A4F"/>
    <w:rsid w:val="006A4F6E"/>
    <w:rsid w:val="006A6B77"/>
    <w:rsid w:val="006A7AF7"/>
    <w:rsid w:val="006B1D1D"/>
    <w:rsid w:val="006C27E3"/>
    <w:rsid w:val="006C387D"/>
    <w:rsid w:val="006C4A27"/>
    <w:rsid w:val="006C6F35"/>
    <w:rsid w:val="006D14A2"/>
    <w:rsid w:val="006E31D0"/>
    <w:rsid w:val="006E3600"/>
    <w:rsid w:val="006E6418"/>
    <w:rsid w:val="006F0D05"/>
    <w:rsid w:val="006F5FE4"/>
    <w:rsid w:val="006F6D11"/>
    <w:rsid w:val="00701267"/>
    <w:rsid w:val="00703E29"/>
    <w:rsid w:val="007046AC"/>
    <w:rsid w:val="0071178C"/>
    <w:rsid w:val="007123F1"/>
    <w:rsid w:val="007125AE"/>
    <w:rsid w:val="00716A57"/>
    <w:rsid w:val="00720C09"/>
    <w:rsid w:val="007228A8"/>
    <w:rsid w:val="00722D76"/>
    <w:rsid w:val="00723F03"/>
    <w:rsid w:val="00726C6E"/>
    <w:rsid w:val="00732711"/>
    <w:rsid w:val="00734B3D"/>
    <w:rsid w:val="00734F78"/>
    <w:rsid w:val="00735454"/>
    <w:rsid w:val="00735552"/>
    <w:rsid w:val="00736641"/>
    <w:rsid w:val="00737995"/>
    <w:rsid w:val="007400B0"/>
    <w:rsid w:val="0074500E"/>
    <w:rsid w:val="007456B1"/>
    <w:rsid w:val="0075105B"/>
    <w:rsid w:val="00751AAA"/>
    <w:rsid w:val="00753BF6"/>
    <w:rsid w:val="0075544E"/>
    <w:rsid w:val="00756D27"/>
    <w:rsid w:val="007605CC"/>
    <w:rsid w:val="00761205"/>
    <w:rsid w:val="00762727"/>
    <w:rsid w:val="00762DAB"/>
    <w:rsid w:val="00765B30"/>
    <w:rsid w:val="00770DC8"/>
    <w:rsid w:val="00775F6D"/>
    <w:rsid w:val="007762D6"/>
    <w:rsid w:val="00780D67"/>
    <w:rsid w:val="00785FF8"/>
    <w:rsid w:val="00786F9A"/>
    <w:rsid w:val="00795AE2"/>
    <w:rsid w:val="00797CE4"/>
    <w:rsid w:val="007A1AAC"/>
    <w:rsid w:val="007A222B"/>
    <w:rsid w:val="007A22F5"/>
    <w:rsid w:val="007A235C"/>
    <w:rsid w:val="007A3A2B"/>
    <w:rsid w:val="007A3D78"/>
    <w:rsid w:val="007A4A99"/>
    <w:rsid w:val="007A5F51"/>
    <w:rsid w:val="007A78CD"/>
    <w:rsid w:val="007B450E"/>
    <w:rsid w:val="007B6081"/>
    <w:rsid w:val="007C49E9"/>
    <w:rsid w:val="007D0116"/>
    <w:rsid w:val="007D1434"/>
    <w:rsid w:val="007D16F4"/>
    <w:rsid w:val="007D2DEA"/>
    <w:rsid w:val="007D45D1"/>
    <w:rsid w:val="007D66B0"/>
    <w:rsid w:val="007E05A9"/>
    <w:rsid w:val="007E21B5"/>
    <w:rsid w:val="007E3B45"/>
    <w:rsid w:val="007E621A"/>
    <w:rsid w:val="007E65D1"/>
    <w:rsid w:val="007E66E2"/>
    <w:rsid w:val="007F0778"/>
    <w:rsid w:val="007F0AC5"/>
    <w:rsid w:val="007F3EC7"/>
    <w:rsid w:val="007F55D5"/>
    <w:rsid w:val="007F5A06"/>
    <w:rsid w:val="007F7184"/>
    <w:rsid w:val="007F7C7F"/>
    <w:rsid w:val="00801C08"/>
    <w:rsid w:val="008030B6"/>
    <w:rsid w:val="008034D0"/>
    <w:rsid w:val="00803DD7"/>
    <w:rsid w:val="00807C74"/>
    <w:rsid w:val="008107D3"/>
    <w:rsid w:val="00810A05"/>
    <w:rsid w:val="0081473F"/>
    <w:rsid w:val="00814A1C"/>
    <w:rsid w:val="00817902"/>
    <w:rsid w:val="008218CB"/>
    <w:rsid w:val="008228AE"/>
    <w:rsid w:val="0082402D"/>
    <w:rsid w:val="008256E7"/>
    <w:rsid w:val="0082666B"/>
    <w:rsid w:val="008267D5"/>
    <w:rsid w:val="00830D06"/>
    <w:rsid w:val="008328F8"/>
    <w:rsid w:val="00836396"/>
    <w:rsid w:val="00840E1B"/>
    <w:rsid w:val="00841CF8"/>
    <w:rsid w:val="00846396"/>
    <w:rsid w:val="00846D4A"/>
    <w:rsid w:val="008524D7"/>
    <w:rsid w:val="00854FC7"/>
    <w:rsid w:val="00857DF2"/>
    <w:rsid w:val="00861FF3"/>
    <w:rsid w:val="008640EB"/>
    <w:rsid w:val="0086511F"/>
    <w:rsid w:val="00865B54"/>
    <w:rsid w:val="0086610F"/>
    <w:rsid w:val="008747A2"/>
    <w:rsid w:val="008752FD"/>
    <w:rsid w:val="00880C0A"/>
    <w:rsid w:val="00880EE1"/>
    <w:rsid w:val="00882542"/>
    <w:rsid w:val="0088425B"/>
    <w:rsid w:val="00885AA4"/>
    <w:rsid w:val="008906E5"/>
    <w:rsid w:val="00893ECC"/>
    <w:rsid w:val="008A141E"/>
    <w:rsid w:val="008A3738"/>
    <w:rsid w:val="008B2659"/>
    <w:rsid w:val="008B76CD"/>
    <w:rsid w:val="008C001B"/>
    <w:rsid w:val="008C0BA4"/>
    <w:rsid w:val="008C3976"/>
    <w:rsid w:val="008C41C2"/>
    <w:rsid w:val="008C49C6"/>
    <w:rsid w:val="008C6682"/>
    <w:rsid w:val="008C7D25"/>
    <w:rsid w:val="008D19C3"/>
    <w:rsid w:val="008D39C6"/>
    <w:rsid w:val="008E3CDE"/>
    <w:rsid w:val="008E77D7"/>
    <w:rsid w:val="008F1EAB"/>
    <w:rsid w:val="008F2261"/>
    <w:rsid w:val="008F3509"/>
    <w:rsid w:val="008F60A0"/>
    <w:rsid w:val="008F6CE5"/>
    <w:rsid w:val="0090229F"/>
    <w:rsid w:val="009032CF"/>
    <w:rsid w:val="00912B0F"/>
    <w:rsid w:val="00914BA9"/>
    <w:rsid w:val="00915FCE"/>
    <w:rsid w:val="0091627E"/>
    <w:rsid w:val="009232B0"/>
    <w:rsid w:val="00927510"/>
    <w:rsid w:val="00930829"/>
    <w:rsid w:val="00932C56"/>
    <w:rsid w:val="0093355E"/>
    <w:rsid w:val="0093375A"/>
    <w:rsid w:val="00933A21"/>
    <w:rsid w:val="00934EF9"/>
    <w:rsid w:val="009376BB"/>
    <w:rsid w:val="00940C07"/>
    <w:rsid w:val="00942AEB"/>
    <w:rsid w:val="00944473"/>
    <w:rsid w:val="009505BA"/>
    <w:rsid w:val="00951466"/>
    <w:rsid w:val="00952DB8"/>
    <w:rsid w:val="009546D0"/>
    <w:rsid w:val="00955A5E"/>
    <w:rsid w:val="00956F26"/>
    <w:rsid w:val="00960895"/>
    <w:rsid w:val="00961E7E"/>
    <w:rsid w:val="00963411"/>
    <w:rsid w:val="00966B4F"/>
    <w:rsid w:val="00967A7A"/>
    <w:rsid w:val="00970BF8"/>
    <w:rsid w:val="00970D9A"/>
    <w:rsid w:val="009715B0"/>
    <w:rsid w:val="0097319E"/>
    <w:rsid w:val="00975C6C"/>
    <w:rsid w:val="00975F21"/>
    <w:rsid w:val="00982CFB"/>
    <w:rsid w:val="009844F4"/>
    <w:rsid w:val="009908D0"/>
    <w:rsid w:val="0099780B"/>
    <w:rsid w:val="009A3A1E"/>
    <w:rsid w:val="009B406E"/>
    <w:rsid w:val="009B5E0C"/>
    <w:rsid w:val="009C02C8"/>
    <w:rsid w:val="009C1258"/>
    <w:rsid w:val="009C1CCC"/>
    <w:rsid w:val="009C5CC6"/>
    <w:rsid w:val="009C6816"/>
    <w:rsid w:val="009C6B6E"/>
    <w:rsid w:val="009D51D6"/>
    <w:rsid w:val="009D571F"/>
    <w:rsid w:val="009E222A"/>
    <w:rsid w:val="009E26A4"/>
    <w:rsid w:val="009E3446"/>
    <w:rsid w:val="009E3649"/>
    <w:rsid w:val="009E4420"/>
    <w:rsid w:val="009E4FA1"/>
    <w:rsid w:val="009E50BA"/>
    <w:rsid w:val="009E7B3C"/>
    <w:rsid w:val="009F1734"/>
    <w:rsid w:val="009F36A5"/>
    <w:rsid w:val="009F55BD"/>
    <w:rsid w:val="009F74D1"/>
    <w:rsid w:val="00A05860"/>
    <w:rsid w:val="00A066FA"/>
    <w:rsid w:val="00A07918"/>
    <w:rsid w:val="00A10549"/>
    <w:rsid w:val="00A13221"/>
    <w:rsid w:val="00A16CD8"/>
    <w:rsid w:val="00A17125"/>
    <w:rsid w:val="00A219EA"/>
    <w:rsid w:val="00A22FC4"/>
    <w:rsid w:val="00A23643"/>
    <w:rsid w:val="00A2364F"/>
    <w:rsid w:val="00A24492"/>
    <w:rsid w:val="00A250BD"/>
    <w:rsid w:val="00A2524F"/>
    <w:rsid w:val="00A3002A"/>
    <w:rsid w:val="00A30D60"/>
    <w:rsid w:val="00A3137F"/>
    <w:rsid w:val="00A31EC2"/>
    <w:rsid w:val="00A32E29"/>
    <w:rsid w:val="00A33341"/>
    <w:rsid w:val="00A358BB"/>
    <w:rsid w:val="00A36512"/>
    <w:rsid w:val="00A40F90"/>
    <w:rsid w:val="00A457E2"/>
    <w:rsid w:val="00A51E56"/>
    <w:rsid w:val="00A52AA7"/>
    <w:rsid w:val="00A639AA"/>
    <w:rsid w:val="00A63FA0"/>
    <w:rsid w:val="00A64A2E"/>
    <w:rsid w:val="00A7089C"/>
    <w:rsid w:val="00A73B0E"/>
    <w:rsid w:val="00A75C73"/>
    <w:rsid w:val="00A76DAF"/>
    <w:rsid w:val="00A76EBB"/>
    <w:rsid w:val="00A81D6B"/>
    <w:rsid w:val="00A826F3"/>
    <w:rsid w:val="00A838CB"/>
    <w:rsid w:val="00A931B6"/>
    <w:rsid w:val="00A970A0"/>
    <w:rsid w:val="00A9752C"/>
    <w:rsid w:val="00AA12F4"/>
    <w:rsid w:val="00AA4BF2"/>
    <w:rsid w:val="00AA56BC"/>
    <w:rsid w:val="00AA73C8"/>
    <w:rsid w:val="00AB0664"/>
    <w:rsid w:val="00AB0B9B"/>
    <w:rsid w:val="00AB2DE2"/>
    <w:rsid w:val="00AB4F83"/>
    <w:rsid w:val="00AB6BA0"/>
    <w:rsid w:val="00AC0F39"/>
    <w:rsid w:val="00AC12DE"/>
    <w:rsid w:val="00AC6623"/>
    <w:rsid w:val="00AC6784"/>
    <w:rsid w:val="00AD047C"/>
    <w:rsid w:val="00AD06FC"/>
    <w:rsid w:val="00AD13B4"/>
    <w:rsid w:val="00AD1CA7"/>
    <w:rsid w:val="00AD62E1"/>
    <w:rsid w:val="00AE12DE"/>
    <w:rsid w:val="00AE2C5E"/>
    <w:rsid w:val="00AE32FC"/>
    <w:rsid w:val="00AF181A"/>
    <w:rsid w:val="00AF2996"/>
    <w:rsid w:val="00AF4157"/>
    <w:rsid w:val="00AF54C1"/>
    <w:rsid w:val="00B021A4"/>
    <w:rsid w:val="00B028B5"/>
    <w:rsid w:val="00B035BA"/>
    <w:rsid w:val="00B03F26"/>
    <w:rsid w:val="00B133A2"/>
    <w:rsid w:val="00B1342F"/>
    <w:rsid w:val="00B16175"/>
    <w:rsid w:val="00B17730"/>
    <w:rsid w:val="00B20D2C"/>
    <w:rsid w:val="00B21E40"/>
    <w:rsid w:val="00B238E1"/>
    <w:rsid w:val="00B25692"/>
    <w:rsid w:val="00B273FB"/>
    <w:rsid w:val="00B307BB"/>
    <w:rsid w:val="00B32D51"/>
    <w:rsid w:val="00B35F0D"/>
    <w:rsid w:val="00B3671E"/>
    <w:rsid w:val="00B4039B"/>
    <w:rsid w:val="00B42808"/>
    <w:rsid w:val="00B4378F"/>
    <w:rsid w:val="00B46CD3"/>
    <w:rsid w:val="00B46FAD"/>
    <w:rsid w:val="00B559B6"/>
    <w:rsid w:val="00B615E1"/>
    <w:rsid w:val="00B6375A"/>
    <w:rsid w:val="00B667CC"/>
    <w:rsid w:val="00B6796B"/>
    <w:rsid w:val="00B770D2"/>
    <w:rsid w:val="00B80421"/>
    <w:rsid w:val="00B82ACD"/>
    <w:rsid w:val="00B845B3"/>
    <w:rsid w:val="00B847CD"/>
    <w:rsid w:val="00B84E82"/>
    <w:rsid w:val="00B94660"/>
    <w:rsid w:val="00B949E2"/>
    <w:rsid w:val="00B950B1"/>
    <w:rsid w:val="00B9581C"/>
    <w:rsid w:val="00B97F0E"/>
    <w:rsid w:val="00BA1E44"/>
    <w:rsid w:val="00BB6254"/>
    <w:rsid w:val="00BB7204"/>
    <w:rsid w:val="00BC1150"/>
    <w:rsid w:val="00BC4C0D"/>
    <w:rsid w:val="00BC581E"/>
    <w:rsid w:val="00BC6C51"/>
    <w:rsid w:val="00BC6C74"/>
    <w:rsid w:val="00BC7364"/>
    <w:rsid w:val="00BD0FA4"/>
    <w:rsid w:val="00BD1F63"/>
    <w:rsid w:val="00BD201E"/>
    <w:rsid w:val="00BD36B3"/>
    <w:rsid w:val="00BD47FC"/>
    <w:rsid w:val="00BD5995"/>
    <w:rsid w:val="00BE25F2"/>
    <w:rsid w:val="00BF2DE4"/>
    <w:rsid w:val="00BF7C72"/>
    <w:rsid w:val="00C05CD3"/>
    <w:rsid w:val="00C07140"/>
    <w:rsid w:val="00C101A2"/>
    <w:rsid w:val="00C10249"/>
    <w:rsid w:val="00C150DB"/>
    <w:rsid w:val="00C17F8F"/>
    <w:rsid w:val="00C24702"/>
    <w:rsid w:val="00C24C79"/>
    <w:rsid w:val="00C24FD2"/>
    <w:rsid w:val="00C31775"/>
    <w:rsid w:val="00C34E94"/>
    <w:rsid w:val="00C42B7A"/>
    <w:rsid w:val="00C458C9"/>
    <w:rsid w:val="00C45B96"/>
    <w:rsid w:val="00C468DA"/>
    <w:rsid w:val="00C508E7"/>
    <w:rsid w:val="00C50B85"/>
    <w:rsid w:val="00C50C54"/>
    <w:rsid w:val="00C51BD9"/>
    <w:rsid w:val="00C52804"/>
    <w:rsid w:val="00C54D13"/>
    <w:rsid w:val="00C57E35"/>
    <w:rsid w:val="00C57FAF"/>
    <w:rsid w:val="00C62B61"/>
    <w:rsid w:val="00C74705"/>
    <w:rsid w:val="00C7584E"/>
    <w:rsid w:val="00C80A6C"/>
    <w:rsid w:val="00C852F7"/>
    <w:rsid w:val="00C86B38"/>
    <w:rsid w:val="00C86CD1"/>
    <w:rsid w:val="00C90431"/>
    <w:rsid w:val="00C94047"/>
    <w:rsid w:val="00C94BEC"/>
    <w:rsid w:val="00C95347"/>
    <w:rsid w:val="00C9619B"/>
    <w:rsid w:val="00C96C5A"/>
    <w:rsid w:val="00C97F71"/>
    <w:rsid w:val="00CA0CD8"/>
    <w:rsid w:val="00CA11F3"/>
    <w:rsid w:val="00CA2131"/>
    <w:rsid w:val="00CA4431"/>
    <w:rsid w:val="00CB3C16"/>
    <w:rsid w:val="00CB403D"/>
    <w:rsid w:val="00CB4A9F"/>
    <w:rsid w:val="00CB7DEA"/>
    <w:rsid w:val="00CC0C7D"/>
    <w:rsid w:val="00CC0CD5"/>
    <w:rsid w:val="00CC103F"/>
    <w:rsid w:val="00CC2085"/>
    <w:rsid w:val="00CC437E"/>
    <w:rsid w:val="00CC51C4"/>
    <w:rsid w:val="00CC69DA"/>
    <w:rsid w:val="00CC7BA2"/>
    <w:rsid w:val="00CD1914"/>
    <w:rsid w:val="00CD1C10"/>
    <w:rsid w:val="00CD2866"/>
    <w:rsid w:val="00CD2BA5"/>
    <w:rsid w:val="00CD3B00"/>
    <w:rsid w:val="00CD6662"/>
    <w:rsid w:val="00CD74E2"/>
    <w:rsid w:val="00CE08B1"/>
    <w:rsid w:val="00CE0E9B"/>
    <w:rsid w:val="00CE2E72"/>
    <w:rsid w:val="00CE38C4"/>
    <w:rsid w:val="00CE5012"/>
    <w:rsid w:val="00CE679D"/>
    <w:rsid w:val="00CE6A5E"/>
    <w:rsid w:val="00CF3F3E"/>
    <w:rsid w:val="00CF4A56"/>
    <w:rsid w:val="00CF4D4B"/>
    <w:rsid w:val="00CF53B3"/>
    <w:rsid w:val="00CF685D"/>
    <w:rsid w:val="00CF7A02"/>
    <w:rsid w:val="00D01128"/>
    <w:rsid w:val="00D03DD5"/>
    <w:rsid w:val="00D05E50"/>
    <w:rsid w:val="00D06982"/>
    <w:rsid w:val="00D076C3"/>
    <w:rsid w:val="00D15858"/>
    <w:rsid w:val="00D16913"/>
    <w:rsid w:val="00D21E9E"/>
    <w:rsid w:val="00D23C02"/>
    <w:rsid w:val="00D24C46"/>
    <w:rsid w:val="00D261B3"/>
    <w:rsid w:val="00D2645A"/>
    <w:rsid w:val="00D31139"/>
    <w:rsid w:val="00D3529A"/>
    <w:rsid w:val="00D35AA5"/>
    <w:rsid w:val="00D35E18"/>
    <w:rsid w:val="00D41259"/>
    <w:rsid w:val="00D47446"/>
    <w:rsid w:val="00D535E0"/>
    <w:rsid w:val="00D5499B"/>
    <w:rsid w:val="00D576C1"/>
    <w:rsid w:val="00D61D08"/>
    <w:rsid w:val="00D62C44"/>
    <w:rsid w:val="00D642AC"/>
    <w:rsid w:val="00D66BC3"/>
    <w:rsid w:val="00D66C75"/>
    <w:rsid w:val="00D728A2"/>
    <w:rsid w:val="00D72C6F"/>
    <w:rsid w:val="00D73376"/>
    <w:rsid w:val="00D75F20"/>
    <w:rsid w:val="00D762D7"/>
    <w:rsid w:val="00D76FF8"/>
    <w:rsid w:val="00D80566"/>
    <w:rsid w:val="00D80D48"/>
    <w:rsid w:val="00D817BC"/>
    <w:rsid w:val="00D833A0"/>
    <w:rsid w:val="00D860D3"/>
    <w:rsid w:val="00D87B03"/>
    <w:rsid w:val="00D87D9E"/>
    <w:rsid w:val="00D919A3"/>
    <w:rsid w:val="00D94CF3"/>
    <w:rsid w:val="00D9658C"/>
    <w:rsid w:val="00DA09BE"/>
    <w:rsid w:val="00DA113C"/>
    <w:rsid w:val="00DA15C9"/>
    <w:rsid w:val="00DA19EC"/>
    <w:rsid w:val="00DA2729"/>
    <w:rsid w:val="00DB09D9"/>
    <w:rsid w:val="00DB4F85"/>
    <w:rsid w:val="00DB548B"/>
    <w:rsid w:val="00DB5741"/>
    <w:rsid w:val="00DB62A4"/>
    <w:rsid w:val="00DC5676"/>
    <w:rsid w:val="00DD40BF"/>
    <w:rsid w:val="00DD47B4"/>
    <w:rsid w:val="00DD662C"/>
    <w:rsid w:val="00DE06DA"/>
    <w:rsid w:val="00DE3479"/>
    <w:rsid w:val="00DE5FC8"/>
    <w:rsid w:val="00DE6AEB"/>
    <w:rsid w:val="00DF2BCA"/>
    <w:rsid w:val="00E02017"/>
    <w:rsid w:val="00E02115"/>
    <w:rsid w:val="00E0372C"/>
    <w:rsid w:val="00E07853"/>
    <w:rsid w:val="00E114E3"/>
    <w:rsid w:val="00E12579"/>
    <w:rsid w:val="00E13E79"/>
    <w:rsid w:val="00E14467"/>
    <w:rsid w:val="00E172CD"/>
    <w:rsid w:val="00E17CB2"/>
    <w:rsid w:val="00E314AD"/>
    <w:rsid w:val="00E40B48"/>
    <w:rsid w:val="00E41DE7"/>
    <w:rsid w:val="00E433C2"/>
    <w:rsid w:val="00E465BE"/>
    <w:rsid w:val="00E50328"/>
    <w:rsid w:val="00E519EA"/>
    <w:rsid w:val="00E54664"/>
    <w:rsid w:val="00E57C2C"/>
    <w:rsid w:val="00E6345D"/>
    <w:rsid w:val="00E63BBC"/>
    <w:rsid w:val="00E64680"/>
    <w:rsid w:val="00E653EB"/>
    <w:rsid w:val="00E659E2"/>
    <w:rsid w:val="00E67C6B"/>
    <w:rsid w:val="00E71A43"/>
    <w:rsid w:val="00E732A4"/>
    <w:rsid w:val="00E736CA"/>
    <w:rsid w:val="00E76554"/>
    <w:rsid w:val="00E76BA8"/>
    <w:rsid w:val="00E81AD5"/>
    <w:rsid w:val="00E82DBD"/>
    <w:rsid w:val="00E90EE3"/>
    <w:rsid w:val="00E91407"/>
    <w:rsid w:val="00E96FDD"/>
    <w:rsid w:val="00EA0974"/>
    <w:rsid w:val="00EA3B4A"/>
    <w:rsid w:val="00EA4E8F"/>
    <w:rsid w:val="00EA670E"/>
    <w:rsid w:val="00EB0B96"/>
    <w:rsid w:val="00EB13B3"/>
    <w:rsid w:val="00EB53C1"/>
    <w:rsid w:val="00EB66CC"/>
    <w:rsid w:val="00EC07BD"/>
    <w:rsid w:val="00EC3B69"/>
    <w:rsid w:val="00EC47EC"/>
    <w:rsid w:val="00ED1037"/>
    <w:rsid w:val="00ED35C2"/>
    <w:rsid w:val="00EE00B8"/>
    <w:rsid w:val="00EE110E"/>
    <w:rsid w:val="00EE2BB2"/>
    <w:rsid w:val="00EF1AF9"/>
    <w:rsid w:val="00EF2ADC"/>
    <w:rsid w:val="00EF4537"/>
    <w:rsid w:val="00EF56CD"/>
    <w:rsid w:val="00F04984"/>
    <w:rsid w:val="00F05711"/>
    <w:rsid w:val="00F1219C"/>
    <w:rsid w:val="00F16271"/>
    <w:rsid w:val="00F16AC1"/>
    <w:rsid w:val="00F22F15"/>
    <w:rsid w:val="00F23558"/>
    <w:rsid w:val="00F24049"/>
    <w:rsid w:val="00F32717"/>
    <w:rsid w:val="00F3692E"/>
    <w:rsid w:val="00F40D9B"/>
    <w:rsid w:val="00F4402B"/>
    <w:rsid w:val="00F442FD"/>
    <w:rsid w:val="00F46CF2"/>
    <w:rsid w:val="00F47370"/>
    <w:rsid w:val="00F5297F"/>
    <w:rsid w:val="00F540EA"/>
    <w:rsid w:val="00F5686A"/>
    <w:rsid w:val="00F6328B"/>
    <w:rsid w:val="00F65CE8"/>
    <w:rsid w:val="00F661DF"/>
    <w:rsid w:val="00F66ED8"/>
    <w:rsid w:val="00F702AF"/>
    <w:rsid w:val="00F7067C"/>
    <w:rsid w:val="00F8037A"/>
    <w:rsid w:val="00F82EAB"/>
    <w:rsid w:val="00F83516"/>
    <w:rsid w:val="00F865AC"/>
    <w:rsid w:val="00F86810"/>
    <w:rsid w:val="00F87BF0"/>
    <w:rsid w:val="00F9130D"/>
    <w:rsid w:val="00F92476"/>
    <w:rsid w:val="00F94717"/>
    <w:rsid w:val="00F964A0"/>
    <w:rsid w:val="00FB5CD6"/>
    <w:rsid w:val="00FB7E85"/>
    <w:rsid w:val="00FC1F12"/>
    <w:rsid w:val="00FC2DAF"/>
    <w:rsid w:val="00FC33FB"/>
    <w:rsid w:val="00FC3AF1"/>
    <w:rsid w:val="00FC7373"/>
    <w:rsid w:val="00FD125C"/>
    <w:rsid w:val="00FD154B"/>
    <w:rsid w:val="00FD2217"/>
    <w:rsid w:val="00FD3EF4"/>
    <w:rsid w:val="00FD4F9E"/>
    <w:rsid w:val="00FE76DB"/>
    <w:rsid w:val="00FF0A33"/>
    <w:rsid w:val="00FF1591"/>
    <w:rsid w:val="00FF1F61"/>
    <w:rsid w:val="00FF3293"/>
  </w:rsids>
  <m:mathPr>
    <m:mathFont m:val="Cambria Math"/>
    <m:brkBin m:val="before"/>
    <m:brkBinSub m:val="--"/>
    <m:smallFrac m:val="0"/>
    <m:dispDef/>
    <m:lMargin m:val="0"/>
    <m:rMargin m:val="0"/>
    <m:defJc m:val="centerGroup"/>
    <m:wrapIndent m:val="1440"/>
    <m:intLim m:val="subSup"/>
    <m:naryLim m:val="undOvr"/>
  </m:mathPr>
  <w:themeFontLang w:val="en-NZ"/>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90FE5F4"/>
  <w15:docId w15:val="{4D0A3A6A-3783-4E6D-B02F-F49A839CBFA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mbria" w:eastAsia="Cambria" w:hAnsi="Cambria" w:cs="Cambria"/>
        <w:sz w:val="24"/>
        <w:szCs w:val="24"/>
        <w:lang w:val="en-US" w:eastAsia="en-NZ"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E81AD5"/>
    <w:pPr>
      <w:spacing w:before="120" w:line="276" w:lineRule="auto"/>
    </w:pPr>
    <w:rPr>
      <w:rFonts w:ascii="Arial" w:eastAsia="MS Mincho" w:hAnsi="Arial" w:cs="Arial"/>
      <w:sz w:val="18"/>
      <w:szCs w:val="18"/>
      <w:lang w:val="en-NZ" w:eastAsia="en-US"/>
    </w:rPr>
  </w:style>
  <w:style w:type="paragraph" w:styleId="Heading1">
    <w:name w:val="heading 1"/>
    <w:basedOn w:val="Normal"/>
    <w:next w:val="Normal"/>
    <w:link w:val="Heading1Char"/>
    <w:qFormat/>
    <w:rsid w:val="00E81AD5"/>
    <w:pPr>
      <w:widowControl w:val="0"/>
      <w:tabs>
        <w:tab w:val="left" w:pos="5387"/>
      </w:tabs>
      <w:autoSpaceDE w:val="0"/>
      <w:autoSpaceDN w:val="0"/>
      <w:adjustRightInd w:val="0"/>
      <w:spacing w:before="200" w:after="60" w:line="240" w:lineRule="auto"/>
      <w:ind w:left="113"/>
      <w:outlineLvl w:val="0"/>
    </w:pPr>
    <w:rPr>
      <w:b/>
      <w:bCs/>
      <w:noProof/>
      <w:color w:val="FFFFFF"/>
      <w:sz w:val="28"/>
      <w:szCs w:val="34"/>
      <w:lang w:eastAsia="en-NZ"/>
    </w:rPr>
  </w:style>
  <w:style w:type="paragraph" w:styleId="Heading2">
    <w:name w:val="heading 2"/>
    <w:basedOn w:val="Normal"/>
    <w:next w:val="Normal"/>
    <w:link w:val="Heading2Char"/>
    <w:qFormat/>
    <w:rsid w:val="0058509A"/>
    <w:pPr>
      <w:widowControl w:val="0"/>
      <w:autoSpaceDE w:val="0"/>
      <w:autoSpaceDN w:val="0"/>
      <w:adjustRightInd w:val="0"/>
      <w:snapToGrid w:val="0"/>
      <w:spacing w:before="240" w:line="400" w:lineRule="exact"/>
      <w:outlineLvl w:val="1"/>
    </w:pPr>
    <w:rPr>
      <w:b/>
      <w:bCs/>
      <w:color w:val="003450"/>
      <w:spacing w:val="-3"/>
      <w:position w:val="1"/>
      <w:sz w:val="36"/>
      <w:szCs w:val="30"/>
    </w:rPr>
  </w:style>
  <w:style w:type="paragraph" w:styleId="Heading3">
    <w:name w:val="heading 3"/>
    <w:basedOn w:val="TSMTxt"/>
    <w:next w:val="Normal"/>
    <w:link w:val="Heading3Char"/>
    <w:qFormat/>
    <w:rsid w:val="0058509A"/>
    <w:pPr>
      <w:spacing w:before="240"/>
      <w:outlineLvl w:val="2"/>
    </w:pPr>
    <w:rPr>
      <w:b/>
      <w:sz w:val="28"/>
    </w:rPr>
  </w:style>
  <w:style w:type="paragraph" w:styleId="Heading4">
    <w:name w:val="heading 4"/>
    <w:basedOn w:val="Normal"/>
    <w:next w:val="Normal"/>
    <w:link w:val="Heading4Char"/>
    <w:rsid w:val="0000616B"/>
    <w:pPr>
      <w:outlineLvl w:val="3"/>
    </w:pPr>
    <w:rPr>
      <w:b/>
      <w:sz w:val="20"/>
      <w:szCs w:val="20"/>
    </w:rPr>
  </w:style>
  <w:style w:type="paragraph" w:styleId="Heading5">
    <w:name w:val="heading 5"/>
    <w:basedOn w:val="Normal"/>
    <w:next w:val="Normal"/>
    <w:link w:val="Heading5Char"/>
    <w:semiHidden/>
    <w:rsid w:val="00E81AD5"/>
    <w:pPr>
      <w:spacing w:before="240" w:after="60"/>
      <w:outlineLvl w:val="4"/>
    </w:pPr>
    <w:rPr>
      <w:rFonts w:ascii="Calibri" w:eastAsia="Times New Roman" w:hAnsi="Calibri" w:cs="Times New Roman"/>
      <w:b/>
      <w:bCs/>
      <w:i/>
      <w:iCs/>
      <w:sz w:val="26"/>
      <w:szCs w:val="26"/>
    </w:rPr>
  </w:style>
  <w:style w:type="paragraph" w:styleId="Heading6">
    <w:name w:val="heading 6"/>
    <w:basedOn w:val="Normal"/>
    <w:next w:val="Normal"/>
    <w:uiPriority w:val="9"/>
    <w:semiHidden/>
    <w:unhideWhenUsed/>
    <w:qFormat/>
    <w:pPr>
      <w:keepNext/>
      <w:keepLines/>
      <w:spacing w:before="200" w:after="40"/>
      <w:outlineLvl w:val="5"/>
    </w:pPr>
    <w:rPr>
      <w:b/>
      <w:sz w:val="20"/>
      <w:szCs w:val="20"/>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H3">
    <w:name w:val="H3"/>
    <w:basedOn w:val="Normal"/>
    <w:semiHidden/>
    <w:qFormat/>
    <w:rsid w:val="00E81AD5"/>
    <w:pPr>
      <w:suppressAutoHyphens/>
      <w:autoSpaceDE w:val="0"/>
      <w:autoSpaceDN w:val="0"/>
      <w:adjustRightInd w:val="0"/>
      <w:spacing w:before="0" w:after="210" w:line="220" w:lineRule="atLeast"/>
      <w:textAlignment w:val="center"/>
    </w:pPr>
    <w:rPr>
      <w:rFonts w:ascii="Source Sans Pro (OTF) Bold" w:eastAsia="Cambria" w:hAnsi="Source Sans Pro (OTF) Bold" w:cs="Source Sans Pro (OTF) Bold"/>
      <w:b/>
      <w:bCs/>
      <w:color w:val="000000"/>
      <w:sz w:val="19"/>
      <w:szCs w:val="19"/>
      <w:lang w:val="en-GB" w:eastAsia="en-NZ"/>
    </w:rPr>
  </w:style>
  <w:style w:type="character" w:customStyle="1" w:styleId="Heading3Char">
    <w:name w:val="Heading 3 Char"/>
    <w:link w:val="Heading3"/>
    <w:rsid w:val="0058509A"/>
    <w:rPr>
      <w:rFonts w:ascii="Arial" w:eastAsia="MS Mincho" w:hAnsi="Arial" w:cs="Arial"/>
      <w:b/>
      <w:sz w:val="28"/>
      <w:szCs w:val="18"/>
      <w:lang w:val="en-NZ" w:eastAsia="en-US"/>
    </w:rPr>
  </w:style>
  <w:style w:type="character" w:customStyle="1" w:styleId="Heading5Char">
    <w:name w:val="Heading 5 Char"/>
    <w:link w:val="Heading5"/>
    <w:semiHidden/>
    <w:rsid w:val="00E81AD5"/>
    <w:rPr>
      <w:rFonts w:ascii="Calibri" w:eastAsia="Times New Roman" w:hAnsi="Calibri" w:cs="Times New Roman"/>
      <w:b/>
      <w:bCs/>
      <w:i/>
      <w:iCs/>
      <w:sz w:val="26"/>
      <w:szCs w:val="26"/>
      <w:lang w:val="en-NZ" w:eastAsia="en-US"/>
    </w:rPr>
  </w:style>
  <w:style w:type="paragraph" w:customStyle="1" w:styleId="Activitysubhead">
    <w:name w:val="Activity sub head"/>
    <w:basedOn w:val="H3"/>
    <w:semiHidden/>
    <w:qFormat/>
    <w:rsid w:val="00E81AD5"/>
    <w:pPr>
      <w:spacing w:after="120"/>
      <w:ind w:left="113"/>
    </w:pPr>
    <w:rPr>
      <w:rFonts w:ascii="Arial" w:hAnsi="Arial" w:cs="Source Sans Pro"/>
    </w:rPr>
  </w:style>
  <w:style w:type="paragraph" w:customStyle="1" w:styleId="Activitytext">
    <w:name w:val="Activity text"/>
    <w:basedOn w:val="Normal"/>
    <w:semiHidden/>
    <w:qFormat/>
    <w:rsid w:val="00E81AD5"/>
    <w:pPr>
      <w:ind w:left="567" w:right="567"/>
    </w:pPr>
  </w:style>
  <w:style w:type="paragraph" w:styleId="BalloonText">
    <w:name w:val="Balloon Text"/>
    <w:basedOn w:val="Normal"/>
    <w:link w:val="BalloonTextChar"/>
    <w:semiHidden/>
    <w:rsid w:val="00E81AD5"/>
    <w:pPr>
      <w:spacing w:before="0" w:line="240" w:lineRule="auto"/>
    </w:pPr>
    <w:rPr>
      <w:rFonts w:ascii="Tahoma" w:hAnsi="Tahoma" w:cs="Tahoma"/>
      <w:sz w:val="16"/>
      <w:szCs w:val="16"/>
    </w:rPr>
  </w:style>
  <w:style w:type="character" w:customStyle="1" w:styleId="BalloonTextChar">
    <w:name w:val="Balloon Text Char"/>
    <w:link w:val="BalloonText"/>
    <w:semiHidden/>
    <w:rsid w:val="00E81AD5"/>
    <w:rPr>
      <w:rFonts w:ascii="Tahoma" w:eastAsia="MS Mincho" w:hAnsi="Tahoma" w:cs="Tahoma"/>
      <w:sz w:val="16"/>
      <w:szCs w:val="16"/>
      <w:lang w:val="en-NZ" w:eastAsia="en-US"/>
    </w:rPr>
  </w:style>
  <w:style w:type="paragraph" w:customStyle="1" w:styleId="Body">
    <w:name w:val="Body"/>
    <w:basedOn w:val="Normal"/>
    <w:semiHidden/>
    <w:qFormat/>
    <w:rsid w:val="00E81AD5"/>
    <w:pPr>
      <w:suppressAutoHyphens/>
      <w:autoSpaceDE w:val="0"/>
      <w:autoSpaceDN w:val="0"/>
      <w:adjustRightInd w:val="0"/>
      <w:spacing w:before="57" w:after="40" w:line="220" w:lineRule="atLeast"/>
      <w:ind w:left="170"/>
      <w:textAlignment w:val="center"/>
    </w:pPr>
    <w:rPr>
      <w:rFonts w:eastAsia="Cambria" w:cs="Source Sans Pro"/>
      <w:color w:val="000000"/>
      <w:sz w:val="17"/>
      <w:szCs w:val="17"/>
      <w:lang w:val="en-GB" w:eastAsia="en-NZ"/>
    </w:rPr>
  </w:style>
  <w:style w:type="paragraph" w:customStyle="1" w:styleId="Bodybullet">
    <w:name w:val="Body bullet"/>
    <w:basedOn w:val="Body"/>
    <w:qFormat/>
    <w:rsid w:val="00E81AD5"/>
    <w:pPr>
      <w:spacing w:before="0" w:after="57"/>
      <w:ind w:left="340" w:hanging="170"/>
    </w:pPr>
  </w:style>
  <w:style w:type="paragraph" w:customStyle="1" w:styleId="Bodybullet-L2">
    <w:name w:val="Body bullet - L2"/>
    <w:basedOn w:val="Bodybullet"/>
    <w:uiPriority w:val="99"/>
    <w:semiHidden/>
    <w:rsid w:val="00E81AD5"/>
    <w:pPr>
      <w:tabs>
        <w:tab w:val="left" w:pos="680"/>
      </w:tabs>
      <w:ind w:left="680"/>
    </w:pPr>
  </w:style>
  <w:style w:type="paragraph" w:customStyle="1" w:styleId="Bodybulletitalic">
    <w:name w:val="Body bullet italic"/>
    <w:basedOn w:val="Bodybullet"/>
    <w:uiPriority w:val="99"/>
    <w:semiHidden/>
    <w:rsid w:val="00E81AD5"/>
    <w:rPr>
      <w:rFonts w:ascii="Source Sans Pro" w:hAnsi="Source Sans Pro"/>
      <w:i/>
      <w:iCs/>
    </w:rPr>
  </w:style>
  <w:style w:type="paragraph" w:customStyle="1" w:styleId="Byline">
    <w:name w:val="Byline"/>
    <w:basedOn w:val="Normal"/>
    <w:semiHidden/>
    <w:rsid w:val="00E81AD5"/>
    <w:pPr>
      <w:widowControl w:val="0"/>
      <w:tabs>
        <w:tab w:val="left" w:pos="5387"/>
      </w:tabs>
      <w:autoSpaceDE w:val="0"/>
      <w:autoSpaceDN w:val="0"/>
      <w:adjustRightInd w:val="0"/>
      <w:spacing w:before="0" w:line="210" w:lineRule="exact"/>
      <w:ind w:left="709"/>
    </w:pPr>
    <w:rPr>
      <w:rFonts w:cs="Source Sans Pro"/>
      <w:b/>
      <w:bCs/>
      <w:color w:val="FFFFFF"/>
      <w:sz w:val="17"/>
      <w:szCs w:val="17"/>
    </w:rPr>
  </w:style>
  <w:style w:type="character" w:styleId="CommentReference">
    <w:name w:val="annotation reference"/>
    <w:semiHidden/>
    <w:unhideWhenUsed/>
    <w:rsid w:val="00E81AD5"/>
    <w:rPr>
      <w:sz w:val="16"/>
      <w:szCs w:val="16"/>
    </w:rPr>
  </w:style>
  <w:style w:type="paragraph" w:styleId="CommentText">
    <w:name w:val="annotation text"/>
    <w:basedOn w:val="Normal"/>
    <w:link w:val="CommentTextChar"/>
    <w:unhideWhenUsed/>
    <w:rsid w:val="00E81AD5"/>
    <w:pPr>
      <w:spacing w:before="80" w:after="80" w:line="240" w:lineRule="auto"/>
    </w:pPr>
    <w:rPr>
      <w:rFonts w:eastAsia="Cambria" w:cs="Times New Roman"/>
      <w:sz w:val="20"/>
      <w:szCs w:val="20"/>
      <w:lang w:eastAsia="en-NZ"/>
    </w:rPr>
  </w:style>
  <w:style w:type="character" w:customStyle="1" w:styleId="CommentTextChar">
    <w:name w:val="Comment Text Char"/>
    <w:link w:val="CommentText"/>
    <w:rsid w:val="00E81AD5"/>
    <w:rPr>
      <w:rFonts w:ascii="Arial" w:hAnsi="Arial" w:cs="Times New Roman"/>
      <w:sz w:val="20"/>
      <w:szCs w:val="20"/>
      <w:lang w:val="en-NZ"/>
    </w:rPr>
  </w:style>
  <w:style w:type="paragraph" w:styleId="CommentSubject">
    <w:name w:val="annotation subject"/>
    <w:basedOn w:val="CommentText"/>
    <w:next w:val="CommentText"/>
    <w:link w:val="CommentSubjectChar"/>
    <w:semiHidden/>
    <w:unhideWhenUsed/>
    <w:rsid w:val="00E81AD5"/>
    <w:pPr>
      <w:spacing w:before="120" w:after="0" w:line="276" w:lineRule="auto"/>
    </w:pPr>
    <w:rPr>
      <w:rFonts w:eastAsia="MS Mincho" w:cs="Arial"/>
      <w:b/>
      <w:bCs/>
      <w:lang w:eastAsia="en-US"/>
    </w:rPr>
  </w:style>
  <w:style w:type="character" w:customStyle="1" w:styleId="CommentSubjectChar">
    <w:name w:val="Comment Subject Char"/>
    <w:link w:val="CommentSubject"/>
    <w:semiHidden/>
    <w:rsid w:val="00E81AD5"/>
    <w:rPr>
      <w:rFonts w:ascii="Arial" w:eastAsia="MS Mincho" w:hAnsi="Arial" w:cs="Arial"/>
      <w:b/>
      <w:bCs/>
      <w:sz w:val="20"/>
      <w:szCs w:val="20"/>
      <w:lang w:val="en-NZ" w:eastAsia="en-US"/>
    </w:rPr>
  </w:style>
  <w:style w:type="character" w:styleId="FollowedHyperlink">
    <w:name w:val="FollowedHyperlink"/>
    <w:semiHidden/>
    <w:rsid w:val="00E81AD5"/>
    <w:rPr>
      <w:color w:val="800080"/>
      <w:u w:val="single"/>
    </w:rPr>
  </w:style>
  <w:style w:type="paragraph" w:styleId="Footer">
    <w:name w:val="footer"/>
    <w:basedOn w:val="Normal"/>
    <w:link w:val="FooterChar"/>
    <w:uiPriority w:val="99"/>
    <w:rsid w:val="00E81AD5"/>
    <w:pPr>
      <w:tabs>
        <w:tab w:val="center" w:pos="4320"/>
        <w:tab w:val="right" w:pos="8640"/>
      </w:tabs>
    </w:pPr>
  </w:style>
  <w:style w:type="character" w:customStyle="1" w:styleId="FooterChar">
    <w:name w:val="Footer Char"/>
    <w:link w:val="Footer"/>
    <w:uiPriority w:val="99"/>
    <w:rsid w:val="00E81AD5"/>
    <w:rPr>
      <w:rFonts w:ascii="Arial" w:eastAsia="MS Mincho" w:hAnsi="Arial" w:cs="Arial"/>
      <w:sz w:val="18"/>
      <w:szCs w:val="18"/>
      <w:lang w:val="en-NZ" w:eastAsia="en-US"/>
    </w:rPr>
  </w:style>
  <w:style w:type="paragraph" w:customStyle="1" w:styleId="H2">
    <w:name w:val="H2"/>
    <w:basedOn w:val="Normal"/>
    <w:uiPriority w:val="99"/>
    <w:semiHidden/>
    <w:rsid w:val="00E81AD5"/>
    <w:pPr>
      <w:suppressAutoHyphens/>
      <w:autoSpaceDE w:val="0"/>
      <w:autoSpaceDN w:val="0"/>
      <w:adjustRightInd w:val="0"/>
      <w:spacing w:before="210" w:line="210" w:lineRule="atLeast"/>
      <w:textAlignment w:val="center"/>
    </w:pPr>
    <w:rPr>
      <w:rFonts w:eastAsia="Cambria" w:cs="Source Sans Pro"/>
      <w:color w:val="FFFFFF"/>
      <w:sz w:val="30"/>
      <w:szCs w:val="30"/>
      <w:lang w:val="en-GB" w:eastAsia="en-NZ"/>
    </w:rPr>
  </w:style>
  <w:style w:type="paragraph" w:customStyle="1" w:styleId="H4">
    <w:name w:val="H4"/>
    <w:basedOn w:val="Normal"/>
    <w:semiHidden/>
    <w:qFormat/>
    <w:rsid w:val="00E81AD5"/>
    <w:pPr>
      <w:suppressAutoHyphens/>
      <w:autoSpaceDE w:val="0"/>
      <w:autoSpaceDN w:val="0"/>
      <w:adjustRightInd w:val="0"/>
      <w:spacing w:before="210" w:after="40" w:line="220" w:lineRule="atLeast"/>
      <w:textAlignment w:val="center"/>
    </w:pPr>
    <w:rPr>
      <w:rFonts w:eastAsia="Cambria" w:cs="Source Sans Pro"/>
      <w:b/>
      <w:bCs/>
      <w:color w:val="000000"/>
      <w:sz w:val="19"/>
      <w:szCs w:val="19"/>
      <w:lang w:val="en-GB" w:eastAsia="en-NZ"/>
    </w:rPr>
  </w:style>
  <w:style w:type="paragraph" w:customStyle="1" w:styleId="H5">
    <w:name w:val="H5"/>
    <w:basedOn w:val="Body"/>
    <w:semiHidden/>
    <w:qFormat/>
    <w:rsid w:val="00E81AD5"/>
    <w:pPr>
      <w:spacing w:before="120" w:after="0" w:line="276" w:lineRule="auto"/>
      <w:ind w:left="113"/>
    </w:pPr>
    <w:rPr>
      <w:b/>
      <w:bCs/>
    </w:rPr>
  </w:style>
  <w:style w:type="paragraph" w:styleId="Header">
    <w:name w:val="header"/>
    <w:basedOn w:val="Normal"/>
    <w:link w:val="HeaderChar"/>
    <w:semiHidden/>
    <w:rsid w:val="00E81AD5"/>
    <w:pPr>
      <w:tabs>
        <w:tab w:val="center" w:pos="4320"/>
        <w:tab w:val="right" w:pos="8640"/>
      </w:tabs>
    </w:pPr>
  </w:style>
  <w:style w:type="character" w:customStyle="1" w:styleId="HeaderChar">
    <w:name w:val="Header Char"/>
    <w:link w:val="Header"/>
    <w:semiHidden/>
    <w:rsid w:val="00E81AD5"/>
    <w:rPr>
      <w:rFonts w:ascii="Arial" w:eastAsia="MS Mincho" w:hAnsi="Arial" w:cs="Arial"/>
      <w:sz w:val="18"/>
      <w:szCs w:val="18"/>
      <w:lang w:val="en-NZ" w:eastAsia="en-US"/>
    </w:rPr>
  </w:style>
  <w:style w:type="character" w:customStyle="1" w:styleId="Heading1Char">
    <w:name w:val="Heading 1 Char"/>
    <w:link w:val="Heading1"/>
    <w:rsid w:val="00E81AD5"/>
    <w:rPr>
      <w:rFonts w:ascii="Arial" w:eastAsia="MS Mincho" w:hAnsi="Arial" w:cs="Arial"/>
      <w:b/>
      <w:bCs/>
      <w:noProof/>
      <w:color w:val="FFFFFF"/>
      <w:sz w:val="28"/>
      <w:szCs w:val="34"/>
      <w:lang w:val="en-NZ"/>
    </w:rPr>
  </w:style>
  <w:style w:type="paragraph" w:customStyle="1" w:styleId="Heading12">
    <w:name w:val="Heading 12"/>
    <w:basedOn w:val="Normal"/>
    <w:next w:val="Normal"/>
    <w:semiHidden/>
    <w:qFormat/>
    <w:rsid w:val="00E81AD5"/>
    <w:pPr>
      <w:spacing w:before="0" w:line="240" w:lineRule="auto"/>
    </w:pPr>
    <w:rPr>
      <w:rFonts w:ascii="Helvetica" w:hAnsi="Helvetica" w:cs="Times New Roman"/>
      <w:b/>
      <w:color w:val="404040"/>
      <w:sz w:val="26"/>
      <w:szCs w:val="22"/>
      <w:lang w:val="en-AU" w:eastAsia="ja-JP"/>
    </w:rPr>
  </w:style>
  <w:style w:type="character" w:customStyle="1" w:styleId="Heading2Char">
    <w:name w:val="Heading 2 Char"/>
    <w:link w:val="Heading2"/>
    <w:rsid w:val="0058509A"/>
    <w:rPr>
      <w:rFonts w:ascii="Arial" w:eastAsia="MS Mincho" w:hAnsi="Arial" w:cs="Arial"/>
      <w:b/>
      <w:bCs/>
      <w:color w:val="003450"/>
      <w:spacing w:val="-3"/>
      <w:position w:val="1"/>
      <w:sz w:val="36"/>
      <w:szCs w:val="30"/>
      <w:lang w:val="en-NZ" w:eastAsia="en-US"/>
    </w:rPr>
  </w:style>
  <w:style w:type="paragraph" w:customStyle="1" w:styleId="Heading2English">
    <w:name w:val="Heading 2 English"/>
    <w:basedOn w:val="Heading2"/>
    <w:qFormat/>
    <w:rsid w:val="00E81AD5"/>
    <w:pPr>
      <w:spacing w:line="360" w:lineRule="auto"/>
    </w:pPr>
    <w:rPr>
      <w:noProof/>
      <w:color w:val="662C88"/>
    </w:rPr>
  </w:style>
  <w:style w:type="paragraph" w:customStyle="1" w:styleId="HEADING2-BLUE">
    <w:name w:val="HEADING 2 - BLUE"/>
    <w:basedOn w:val="Heading2English"/>
    <w:qFormat/>
    <w:rsid w:val="00E81AD5"/>
    <w:rPr>
      <w:color w:val="293B88"/>
    </w:rPr>
  </w:style>
  <w:style w:type="paragraph" w:customStyle="1" w:styleId="Heading2-Science">
    <w:name w:val="Heading 2 - Science"/>
    <w:basedOn w:val="Heading2"/>
    <w:qFormat/>
    <w:rsid w:val="00E81AD5"/>
    <w:pPr>
      <w:spacing w:before="200" w:after="120"/>
    </w:pPr>
    <w:rPr>
      <w:color w:val="224232"/>
    </w:rPr>
  </w:style>
  <w:style w:type="paragraph" w:customStyle="1" w:styleId="Heading2-Technology">
    <w:name w:val="Heading 2 - Technology"/>
    <w:basedOn w:val="Heading2"/>
    <w:qFormat/>
    <w:rsid w:val="00E81AD5"/>
    <w:pPr>
      <w:spacing w:line="360" w:lineRule="auto"/>
    </w:pPr>
    <w:rPr>
      <w:color w:val="8A4E3B"/>
    </w:rPr>
  </w:style>
  <w:style w:type="paragraph" w:customStyle="1" w:styleId="TSMTxt">
    <w:name w:val="TSM Txt"/>
    <w:basedOn w:val="Normal"/>
    <w:link w:val="TSMTxtChar"/>
    <w:qFormat/>
    <w:rsid w:val="007A22F5"/>
    <w:pPr>
      <w:spacing w:after="120"/>
    </w:pPr>
    <w:rPr>
      <w:sz w:val="17"/>
    </w:rPr>
  </w:style>
  <w:style w:type="character" w:customStyle="1" w:styleId="TSMTxtChar">
    <w:name w:val="TSM Txt Char"/>
    <w:link w:val="TSMTxt"/>
    <w:rsid w:val="007A22F5"/>
    <w:rPr>
      <w:rFonts w:ascii="Arial" w:eastAsia="MS Mincho" w:hAnsi="Arial" w:cs="Arial"/>
      <w:sz w:val="17"/>
      <w:szCs w:val="18"/>
      <w:lang w:val="en-NZ" w:eastAsia="en-US"/>
    </w:rPr>
  </w:style>
  <w:style w:type="character" w:customStyle="1" w:styleId="Heading4Char">
    <w:name w:val="Heading 4 Char"/>
    <w:link w:val="Heading4"/>
    <w:rsid w:val="0000616B"/>
    <w:rPr>
      <w:rFonts w:ascii="Arial" w:eastAsia="MS Mincho" w:hAnsi="Arial" w:cs="Arial"/>
      <w:b/>
      <w:sz w:val="20"/>
      <w:szCs w:val="20"/>
      <w:lang w:val="en-NZ" w:eastAsia="en-US"/>
    </w:rPr>
  </w:style>
  <w:style w:type="table" w:customStyle="1" w:styleId="a">
    <w:basedOn w:val="TableNormal"/>
    <w:tblPr>
      <w:tblStyleRowBandSize w:val="1"/>
      <w:tblStyleColBandSize w:val="1"/>
      <w:tblCellMar>
        <w:top w:w="100" w:type="dxa"/>
        <w:left w:w="100" w:type="dxa"/>
        <w:bottom w:w="100" w:type="dxa"/>
        <w:right w:w="100" w:type="dxa"/>
      </w:tblCellMar>
    </w:tblPr>
  </w:style>
  <w:style w:type="table" w:customStyle="1" w:styleId="a0">
    <w:basedOn w:val="TableNormal"/>
    <w:tblPr>
      <w:tblStyleRowBandSize w:val="1"/>
      <w:tblStyleColBandSize w:val="1"/>
      <w:tblCellMar>
        <w:top w:w="100" w:type="dxa"/>
        <w:left w:w="100" w:type="dxa"/>
        <w:bottom w:w="100" w:type="dxa"/>
        <w:right w:w="100" w:type="dxa"/>
      </w:tblCellMar>
    </w:tblPr>
  </w:style>
  <w:style w:type="table" w:customStyle="1" w:styleId="a1">
    <w:basedOn w:val="TableNormal"/>
    <w:tblPr>
      <w:tblStyleRowBandSize w:val="1"/>
      <w:tblStyleColBandSize w:val="1"/>
      <w:tblCellMar>
        <w:top w:w="100" w:type="dxa"/>
        <w:left w:w="100" w:type="dxa"/>
        <w:bottom w:w="100" w:type="dxa"/>
        <w:right w:w="100" w:type="dxa"/>
      </w:tblCellMar>
    </w:tblPr>
  </w:style>
  <w:style w:type="character" w:customStyle="1" w:styleId="HiliteHeading">
    <w:name w:val="Hilite Heading"/>
    <w:uiPriority w:val="1"/>
    <w:qFormat/>
    <w:rsid w:val="00E81AD5"/>
    <w:rPr>
      <w:rFonts w:ascii="Arial" w:hAnsi="Arial"/>
      <w:b/>
      <w:bCs/>
      <w:caps/>
      <w:color w:val="FFFFFF"/>
      <w:sz w:val="17"/>
      <w:szCs w:val="17"/>
      <w:u w:val="none" w:color="000000"/>
      <w:shd w:val="clear" w:color="auto" w:fill="003450"/>
      <w:lang w:val="en-GB" w:eastAsia="en-NZ"/>
    </w:rPr>
  </w:style>
  <w:style w:type="character" w:styleId="Hyperlink">
    <w:name w:val="Hyperlink"/>
    <w:uiPriority w:val="99"/>
    <w:rsid w:val="00537263"/>
    <w:rPr>
      <w:rFonts w:ascii="Arial" w:hAnsi="Arial" w:cs="Arial"/>
      <w:sz w:val="17"/>
      <w:szCs w:val="17"/>
      <w:u w:val="single"/>
    </w:rPr>
  </w:style>
  <w:style w:type="paragraph" w:customStyle="1" w:styleId="ISBN">
    <w:name w:val="ISBN"/>
    <w:basedOn w:val="Normal"/>
    <w:uiPriority w:val="99"/>
    <w:semiHidden/>
    <w:rsid w:val="00E81AD5"/>
    <w:pPr>
      <w:suppressAutoHyphens/>
      <w:autoSpaceDE w:val="0"/>
      <w:autoSpaceDN w:val="0"/>
      <w:adjustRightInd w:val="0"/>
      <w:spacing w:before="0" w:line="160" w:lineRule="atLeast"/>
      <w:jc w:val="right"/>
      <w:textAlignment w:val="center"/>
    </w:pPr>
    <w:rPr>
      <w:rFonts w:ascii="Source Sans Pro (OTF)" w:eastAsia="Cambria" w:hAnsi="Source Sans Pro (OTF)" w:cs="Source Sans Pro (OTF)"/>
      <w:color w:val="000000"/>
      <w:sz w:val="12"/>
      <w:szCs w:val="12"/>
      <w:lang w:val="en-GB" w:eastAsia="en-NZ"/>
    </w:rPr>
  </w:style>
  <w:style w:type="table" w:styleId="TableGrid">
    <w:name w:val="Table Grid"/>
    <w:basedOn w:val="TableNormal"/>
    <w:uiPriority w:val="59"/>
    <w:rsid w:val="00E81AD5"/>
    <w:rPr>
      <w:rFonts w:cs="Times New Roman"/>
      <w:sz w:val="20"/>
      <w:szCs w:val="20"/>
      <w:lang w:val="en-NZ"/>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styleId="Title">
    <w:name w:val="Title"/>
    <w:basedOn w:val="Normal"/>
    <w:next w:val="Normal"/>
    <w:link w:val="TitleChar"/>
    <w:qFormat/>
    <w:rsid w:val="00E81AD5"/>
    <w:pPr>
      <w:tabs>
        <w:tab w:val="left" w:pos="279"/>
      </w:tabs>
      <w:ind w:left="170"/>
    </w:pPr>
    <w:rPr>
      <w:b/>
      <w:color w:val="FFFFFF"/>
      <w:sz w:val="40"/>
      <w:szCs w:val="40"/>
    </w:rPr>
  </w:style>
  <w:style w:type="character" w:customStyle="1" w:styleId="TitleChar">
    <w:name w:val="Title Char"/>
    <w:link w:val="Title"/>
    <w:rsid w:val="00E81AD5"/>
    <w:rPr>
      <w:rFonts w:ascii="Arial" w:eastAsia="MS Mincho" w:hAnsi="Arial" w:cs="Arial"/>
      <w:b/>
      <w:color w:val="FFFFFF"/>
      <w:sz w:val="40"/>
      <w:szCs w:val="40"/>
      <w:lang w:val="en-NZ" w:eastAsia="en-US"/>
    </w:rPr>
  </w:style>
  <w:style w:type="paragraph" w:customStyle="1" w:styleId="TSMbullets">
    <w:name w:val="TSM  bullets"/>
    <w:basedOn w:val="Normal"/>
    <w:link w:val="TSMbulletsChar"/>
    <w:qFormat/>
    <w:rsid w:val="00E81AD5"/>
    <w:pPr>
      <w:spacing w:before="60" w:after="60" w:line="240" w:lineRule="auto"/>
      <w:ind w:left="340" w:hanging="340"/>
    </w:pPr>
    <w:rPr>
      <w:rFonts w:eastAsia="Cambria" w:cs="Times New Roman"/>
      <w:szCs w:val="20"/>
      <w:shd w:val="clear" w:color="auto" w:fill="FFFFFF"/>
    </w:rPr>
  </w:style>
  <w:style w:type="character" w:customStyle="1" w:styleId="TSMbulletsChar">
    <w:name w:val="TSM  bullets Char"/>
    <w:link w:val="TSMbullets"/>
    <w:rsid w:val="00E81AD5"/>
    <w:rPr>
      <w:rFonts w:ascii="Arial" w:hAnsi="Arial" w:cs="Times New Roman"/>
      <w:sz w:val="18"/>
      <w:szCs w:val="20"/>
      <w:lang w:val="en-NZ" w:eastAsia="en-US"/>
    </w:rPr>
  </w:style>
  <w:style w:type="paragraph" w:styleId="Revision">
    <w:name w:val="Revision"/>
    <w:hidden/>
    <w:uiPriority w:val="99"/>
    <w:semiHidden/>
    <w:rsid w:val="00EE110E"/>
    <w:rPr>
      <w:rFonts w:ascii="Calibri" w:eastAsia="Calibri" w:hAnsi="Calibri" w:cs="Calibri"/>
      <w:sz w:val="22"/>
      <w:szCs w:val="22"/>
    </w:rPr>
  </w:style>
  <w:style w:type="paragraph" w:customStyle="1" w:styleId="TSMtextbullets">
    <w:name w:val="TSM text bullets"/>
    <w:basedOn w:val="Normal"/>
    <w:link w:val="TSMtextbulletsChar"/>
    <w:qFormat/>
    <w:rsid w:val="005C5EF1"/>
    <w:pPr>
      <w:numPr>
        <w:numId w:val="17"/>
      </w:numPr>
      <w:spacing w:before="40" w:after="40"/>
      <w:ind w:left="397" w:hanging="227"/>
    </w:pPr>
    <w:rPr>
      <w:sz w:val="17"/>
    </w:rPr>
  </w:style>
  <w:style w:type="character" w:customStyle="1" w:styleId="TSMtextbulletsChar">
    <w:name w:val="TSM text bullets Char"/>
    <w:link w:val="TSMtextbullets"/>
    <w:rsid w:val="005C5EF1"/>
    <w:rPr>
      <w:rFonts w:ascii="Arial" w:eastAsia="MS Mincho" w:hAnsi="Arial" w:cs="Arial"/>
      <w:sz w:val="17"/>
      <w:szCs w:val="18"/>
      <w:lang w:val="en-NZ" w:eastAsia="en-US"/>
    </w:rPr>
  </w:style>
  <w:style w:type="paragraph" w:customStyle="1" w:styleId="TSMitalicbullets">
    <w:name w:val="TSM italic bullets"/>
    <w:basedOn w:val="TSMtextbullets"/>
    <w:qFormat/>
    <w:rsid w:val="00E81AD5"/>
    <w:pPr>
      <w:ind w:hanging="284"/>
    </w:pPr>
    <w:rPr>
      <w:i/>
    </w:rPr>
  </w:style>
  <w:style w:type="paragraph" w:customStyle="1" w:styleId="TSMoverview">
    <w:name w:val="TSM overview"/>
    <w:basedOn w:val="TSMTxt"/>
    <w:link w:val="TSMoverviewChar"/>
    <w:semiHidden/>
    <w:qFormat/>
    <w:rsid w:val="00E81AD5"/>
    <w:rPr>
      <w:rFonts w:ascii="Calibri" w:eastAsia="Calibri" w:hAnsi="Calibri"/>
      <w:sz w:val="20"/>
    </w:rPr>
  </w:style>
  <w:style w:type="character" w:customStyle="1" w:styleId="TSMoverviewChar">
    <w:name w:val="TSM overview Char"/>
    <w:link w:val="TSMoverview"/>
    <w:semiHidden/>
    <w:rsid w:val="00E81AD5"/>
    <w:rPr>
      <w:rFonts w:ascii="Calibri" w:eastAsia="Calibri" w:hAnsi="Calibri" w:cs="Arial"/>
      <w:sz w:val="20"/>
      <w:szCs w:val="18"/>
      <w:lang w:val="en-NZ" w:eastAsia="en-US"/>
    </w:rPr>
  </w:style>
  <w:style w:type="paragraph" w:customStyle="1" w:styleId="TSMsubbullets">
    <w:name w:val="TSM subbullets"/>
    <w:basedOn w:val="Normal"/>
    <w:next w:val="TSMTxt"/>
    <w:qFormat/>
    <w:rsid w:val="00E81AD5"/>
    <w:pPr>
      <w:numPr>
        <w:ilvl w:val="1"/>
        <w:numId w:val="20"/>
      </w:numPr>
      <w:spacing w:before="0" w:after="60"/>
    </w:pPr>
    <w:rPr>
      <w:rFonts w:eastAsia="Cambria" w:cs="Times New Roman"/>
      <w:i/>
      <w:sz w:val="17"/>
      <w:lang w:eastAsia="en-NZ"/>
    </w:rPr>
  </w:style>
  <w:style w:type="paragraph" w:customStyle="1" w:styleId="TSMText">
    <w:name w:val="TSM Text"/>
    <w:basedOn w:val="Normal"/>
    <w:semiHidden/>
    <w:qFormat/>
    <w:rsid w:val="00E81AD5"/>
    <w:pPr>
      <w:tabs>
        <w:tab w:val="left" w:pos="1323"/>
      </w:tabs>
      <w:spacing w:before="0" w:after="120" w:line="240" w:lineRule="auto"/>
    </w:pPr>
    <w:rPr>
      <w:rFonts w:ascii="Calibri" w:eastAsiaTheme="minorEastAsia" w:hAnsi="Calibri" w:cstheme="minorBidi"/>
      <w:color w:val="231F20"/>
      <w:sz w:val="22"/>
      <w:szCs w:val="22"/>
      <w:lang w:val="en-US"/>
    </w:rPr>
  </w:style>
  <w:style w:type="paragraph" w:customStyle="1" w:styleId="TSMTxt1st">
    <w:name w:val="TSM Txt 1st"/>
    <w:basedOn w:val="TSMTxt"/>
    <w:qFormat/>
    <w:rsid w:val="00E81AD5"/>
    <w:pPr>
      <w:spacing w:after="60"/>
    </w:pPr>
  </w:style>
  <w:style w:type="paragraph" w:customStyle="1" w:styleId="TSMtxt3pt">
    <w:name w:val="TSM txt 3pt"/>
    <w:basedOn w:val="TSMTxt"/>
    <w:qFormat/>
    <w:rsid w:val="00E81AD5"/>
    <w:pPr>
      <w:spacing w:before="60" w:after="60"/>
    </w:pPr>
  </w:style>
  <w:style w:type="character" w:customStyle="1" w:styleId="UnresolvedMention1">
    <w:name w:val="Unresolved Mention1"/>
    <w:basedOn w:val="DefaultParagraphFont"/>
    <w:uiPriority w:val="99"/>
    <w:semiHidden/>
    <w:unhideWhenUsed/>
    <w:rsid w:val="00E81AD5"/>
    <w:rPr>
      <w:color w:val="605E5C"/>
      <w:shd w:val="clear" w:color="auto" w:fill="E1DFDD"/>
    </w:rPr>
  </w:style>
  <w:style w:type="paragraph" w:customStyle="1" w:styleId="Heading2A">
    <w:name w:val="Heading 2A"/>
    <w:basedOn w:val="Heading2"/>
    <w:qFormat/>
    <w:rsid w:val="000F4AF6"/>
    <w:pPr>
      <w:spacing w:line="240" w:lineRule="auto"/>
    </w:pPr>
    <w:rPr>
      <w:color w:val="FFFFFF" w:themeColor="background1"/>
      <w:sz w:val="48"/>
    </w:rPr>
  </w:style>
  <w:style w:type="character" w:customStyle="1" w:styleId="Hyperlink-TSM">
    <w:name w:val="Hyperlink-TSM"/>
    <w:basedOn w:val="DefaultParagraphFont"/>
    <w:uiPriority w:val="1"/>
    <w:qFormat/>
    <w:rsid w:val="00D817BC"/>
    <w:rPr>
      <w:i w:val="0"/>
      <w:u w:val="single"/>
    </w:rPr>
  </w:style>
  <w:style w:type="table" w:customStyle="1" w:styleId="HeadingTable-TSM">
    <w:name w:val="Heading Table - TSM"/>
    <w:basedOn w:val="TableNormal"/>
    <w:uiPriority w:val="99"/>
    <w:rsid w:val="007A22F5"/>
    <w:rPr>
      <w:rFonts w:ascii="Arial" w:hAnsi="Arial"/>
    </w:rPr>
    <w:tblPr>
      <w:tblCellMar>
        <w:top w:w="57" w:type="dxa"/>
        <w:left w:w="57" w:type="dxa"/>
        <w:bottom w:w="57" w:type="dxa"/>
        <w:right w:w="57" w:type="dxa"/>
      </w:tblCellMar>
    </w:tblPr>
  </w:style>
  <w:style w:type="paragraph" w:customStyle="1" w:styleId="Heading3noparaspace">
    <w:name w:val="Heading 3 (no para space)"/>
    <w:basedOn w:val="Heading3"/>
    <w:qFormat/>
    <w:rsid w:val="0058509A"/>
    <w:pPr>
      <w:spacing w:before="0"/>
    </w:pPr>
  </w:style>
  <w:style w:type="paragraph" w:customStyle="1" w:styleId="Heading2Noparaspace">
    <w:name w:val="Heading 2 (No para space)"/>
    <w:basedOn w:val="Heading2"/>
    <w:qFormat/>
    <w:rsid w:val="00DD47B4"/>
    <w:pPr>
      <w:spacing w:before="0"/>
    </w:pPr>
  </w:style>
  <w:style w:type="character" w:styleId="UnresolvedMention">
    <w:name w:val="Unresolved Mention"/>
    <w:basedOn w:val="DefaultParagraphFont"/>
    <w:uiPriority w:val="99"/>
    <w:semiHidden/>
    <w:unhideWhenUsed/>
    <w:rsid w:val="003410A1"/>
    <w:rPr>
      <w:color w:val="605E5C"/>
      <w:shd w:val="clear" w:color="auto" w:fill="E1DFDD"/>
    </w:rPr>
  </w:style>
  <w:style w:type="paragraph" w:styleId="ListParagraph">
    <w:name w:val="List Paragraph"/>
    <w:uiPriority w:val="34"/>
    <w:qFormat/>
    <w:rsid w:val="006A24E3"/>
    <w:pPr>
      <w:numPr>
        <w:numId w:val="31"/>
      </w:numPr>
      <w:spacing w:line="276" w:lineRule="auto"/>
      <w:ind w:left="680" w:hanging="340"/>
    </w:pPr>
    <w:rPr>
      <w:rFonts w:ascii="Calibri" w:eastAsia="Calibri" w:hAnsi="Calibri" w:cs="Calibri"/>
      <w:sz w:val="22"/>
      <w:szCs w:val="22"/>
      <w:lang w:val="en-NZ"/>
    </w:rPr>
  </w:style>
  <w:style w:type="paragraph" w:customStyle="1" w:styleId="Heading4-Raisedby5pt">
    <w:name w:val="Heading 4 - Raised by 5pt"/>
    <w:basedOn w:val="Heading4"/>
    <w:qFormat/>
    <w:rsid w:val="0000616B"/>
    <w:pPr>
      <w:spacing w:before="0" w:after="120"/>
    </w:pPr>
    <w:rPr>
      <w:noProof/>
      <w:position w:val="10"/>
    </w:rPr>
  </w:style>
  <w:style w:type="character" w:customStyle="1" w:styleId="NOTRAISED">
    <w:name w:val="NOT RAISED"/>
    <w:basedOn w:val="DefaultParagraphFont"/>
    <w:uiPriority w:val="1"/>
    <w:qFormat/>
    <w:rsid w:val="0000616B"/>
    <w:rPr>
      <w:position w:val="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895243701">
      <w:bodyDiv w:val="1"/>
      <w:marLeft w:val="0"/>
      <w:marRight w:val="0"/>
      <w:marTop w:val="0"/>
      <w:marBottom w:val="0"/>
      <w:divBdr>
        <w:top w:val="none" w:sz="0" w:space="0" w:color="auto"/>
        <w:left w:val="none" w:sz="0" w:space="0" w:color="auto"/>
        <w:bottom w:val="none" w:sz="0" w:space="0" w:color="auto"/>
        <w:right w:val="none" w:sz="0" w:space="0" w:color="auto"/>
      </w:divBdr>
    </w:div>
    <w:div w:id="954824682">
      <w:bodyDiv w:val="1"/>
      <w:marLeft w:val="0"/>
      <w:marRight w:val="0"/>
      <w:marTop w:val="0"/>
      <w:marBottom w:val="0"/>
      <w:divBdr>
        <w:top w:val="none" w:sz="0" w:space="0" w:color="auto"/>
        <w:left w:val="none" w:sz="0" w:space="0" w:color="auto"/>
        <w:bottom w:val="none" w:sz="0" w:space="0" w:color="auto"/>
        <w:right w:val="none" w:sz="0" w:space="0" w:color="auto"/>
      </w:divBdr>
    </w:div>
    <w:div w:id="1395272641">
      <w:bodyDiv w:val="1"/>
      <w:marLeft w:val="0"/>
      <w:marRight w:val="0"/>
      <w:marTop w:val="0"/>
      <w:marBottom w:val="0"/>
      <w:divBdr>
        <w:top w:val="none" w:sz="0" w:space="0" w:color="auto"/>
        <w:left w:val="none" w:sz="0" w:space="0" w:color="auto"/>
        <w:bottom w:val="none" w:sz="0" w:space="0" w:color="auto"/>
        <w:right w:val="none" w:sz="0" w:space="0" w:color="auto"/>
      </w:divBdr>
    </w:div>
    <w:div w:id="1773207771">
      <w:bodyDiv w:val="1"/>
      <w:marLeft w:val="0"/>
      <w:marRight w:val="0"/>
      <w:marTop w:val="0"/>
      <w:marBottom w:val="0"/>
      <w:divBdr>
        <w:top w:val="none" w:sz="0" w:space="0" w:color="auto"/>
        <w:left w:val="none" w:sz="0" w:space="0" w:color="auto"/>
        <w:bottom w:val="none" w:sz="0" w:space="0" w:color="auto"/>
        <w:right w:val="none" w:sz="0" w:space="0" w:color="auto"/>
      </w:divBdr>
    </w:div>
    <w:div w:id="1907571220">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26" Type="http://schemas.openxmlformats.org/officeDocument/2006/relationships/image" Target="media/image13.jpeg"/><Relationship Id="rId21" Type="http://schemas.openxmlformats.org/officeDocument/2006/relationships/image" Target="media/image9.png"/><Relationship Id="rId42" Type="http://schemas.openxmlformats.org/officeDocument/2006/relationships/hyperlink" Target="https://curriculumprogresstools.education.govt.nz/lpf-tool/" TargetMode="External"/><Relationship Id="rId47" Type="http://schemas.openxmlformats.org/officeDocument/2006/relationships/hyperlink" Target="https://aotearoahistories.education.govt.nz/custom-resource/leading-local-curriculum-guide-part-1" TargetMode="External"/><Relationship Id="rId63" Type="http://schemas.openxmlformats.org/officeDocument/2006/relationships/hyperlink" Target="https://www.rnz.co.nz/programmes/the-aotearoa-history-show/story/2018841010/season-2-ep-2-maori-the-first-500-years" TargetMode="External"/><Relationship Id="rId68" Type="http://schemas.openxmlformats.org/officeDocument/2006/relationships/image" Target="media/image16.jpeg"/><Relationship Id="rId84" Type="http://schemas.openxmlformats.org/officeDocument/2006/relationships/hyperlink" Target="http://literacyprogressions.tki.org.nz/The-Structure-of-the-Progressions/By-the-end-of-year-8?q=node/22" TargetMode="External"/><Relationship Id="rId89" Type="http://schemas.openxmlformats.org/officeDocument/2006/relationships/hyperlink" Target="https://blog.tepapa.govt.nz/2018/09/12/the-mana-of-taonga-and-what-it-means-for-museums-in-aotearoa/" TargetMode="External"/><Relationship Id="rId16" Type="http://schemas.openxmlformats.org/officeDocument/2006/relationships/image" Target="media/image5.jpeg"/><Relationship Id="rId11" Type="http://schemas.openxmlformats.org/officeDocument/2006/relationships/endnotes" Target="endnotes.xml"/><Relationship Id="rId32" Type="http://schemas.openxmlformats.org/officeDocument/2006/relationships/hyperlink" Target="https://curriculumrefresh.education.govt.nz/" TargetMode="External"/><Relationship Id="rId37" Type="http://schemas.openxmlformats.org/officeDocument/2006/relationships/hyperlink" Target="https://aotearoahistories.education.govt.nz/custom-resource/leading-local-curriculum-guide-part-2" TargetMode="External"/><Relationship Id="rId53" Type="http://schemas.openxmlformats.org/officeDocument/2006/relationships/hyperlink" Target="https://www.literacyprogressions.tki.org.nz/The-Structure-of-the-Progressions/By-the-end-of-year-8" TargetMode="External"/><Relationship Id="rId58" Type="http://schemas.openxmlformats.org/officeDocument/2006/relationships/hyperlink" Target="https://www.rnz.co.nz/programmes/the-aotearoa-history-show/story/2018841010/season-2-ep-2-maori-the-first-500-years" TargetMode="External"/><Relationship Id="rId74" Type="http://schemas.openxmlformats.org/officeDocument/2006/relationships/hyperlink" Target="https://www.linz.govt.nz/our-work/new-zealand-geographic-board/place-name-stories/maori-oral-history-atlas" TargetMode="External"/><Relationship Id="rId79" Type="http://schemas.openxmlformats.org/officeDocument/2006/relationships/footer" Target="footer4.xml"/><Relationship Id="rId5" Type="http://schemas.openxmlformats.org/officeDocument/2006/relationships/customXml" Target="../customXml/item5.xml"/><Relationship Id="rId90" Type="http://schemas.openxmlformats.org/officeDocument/2006/relationships/footer" Target="footer5.xml"/><Relationship Id="rId14" Type="http://schemas.openxmlformats.org/officeDocument/2006/relationships/image" Target="media/image3.svg"/><Relationship Id="rId22" Type="http://schemas.openxmlformats.org/officeDocument/2006/relationships/image" Target="media/image10.svg"/><Relationship Id="rId27" Type="http://schemas.openxmlformats.org/officeDocument/2006/relationships/hyperlink" Target="https://aotearoahistories.education.govt.nz/content-overview" TargetMode="External"/><Relationship Id="rId30" Type="http://schemas.openxmlformats.org/officeDocument/2006/relationships/hyperlink" Target="https://curriculumprogresstools.education.govt.nz/lpf-tool/" TargetMode="External"/><Relationship Id="rId35" Type="http://schemas.openxmlformats.org/officeDocument/2006/relationships/hyperlink" Target="https://curriculumprogresstools.education.govt.nz/lpf-tool/" TargetMode="External"/><Relationship Id="rId43" Type="http://schemas.openxmlformats.org/officeDocument/2006/relationships/hyperlink" Target="https://aotearoahistories.education.govt.nz/?q=node/22" TargetMode="External"/><Relationship Id="rId48" Type="http://schemas.openxmlformats.org/officeDocument/2006/relationships/hyperlink" Target="https://ngaitahu.iwi.nz/ngai-tahu" TargetMode="External"/><Relationship Id="rId56" Type="http://schemas.openxmlformats.org/officeDocument/2006/relationships/hyperlink" Target="https://www.linz.govt.nz/regulatory/place-names/about-new-zealand-geographic-board/nzgb-place-name-maps-and-publications/he-korero-p%C5%ABr%C4%81kau-mo-ng%C4%81-taunahanahatanga-ng%C4%81-t%C5%ABpuna/poutini-guardian-taniwha" TargetMode="External"/><Relationship Id="rId64" Type="http://schemas.openxmlformats.org/officeDocument/2006/relationships/hyperlink" Target="https://teara.govt.nz/en/pounamu-jade-or-greenstone/page-7" TargetMode="External"/><Relationship Id="rId69" Type="http://schemas.openxmlformats.org/officeDocument/2006/relationships/hyperlink" Target="https://curriculumprogresstools.education.govt.nz/lpf-tool/" TargetMode="External"/><Relationship Id="rId77" Type="http://schemas.openxmlformats.org/officeDocument/2006/relationships/hyperlink" Target="https://www.rnz.co.nz/programmes/the-aotearoa-history-show/story/2018841010/season-2-ep-2-maori-the-first-500-years" TargetMode="External"/><Relationship Id="rId8" Type="http://schemas.openxmlformats.org/officeDocument/2006/relationships/settings" Target="settings.xml"/><Relationship Id="rId51" Type="http://schemas.openxmlformats.org/officeDocument/2006/relationships/hyperlink" Target="https://teara.govt.nz/en/ngai-tahu" TargetMode="External"/><Relationship Id="rId72" Type="http://schemas.openxmlformats.org/officeDocument/2006/relationships/hyperlink" Target="https://www.linz.govt.nz/regulatory/place-names/about-new-zealand-geographic-board/nzgb-place-name-maps-and-publications/he-korero-p%C5%ABr%C4%81kau-mo-ng%C4%81-taunahanahatanga-ng%C4%81-t%C5%ABpuna/poutini-guardian-taniwha" TargetMode="External"/><Relationship Id="rId80" Type="http://schemas.openxmlformats.org/officeDocument/2006/relationships/image" Target="media/image17.jpeg"/><Relationship Id="rId85" Type="http://schemas.openxmlformats.org/officeDocument/2006/relationships/hyperlink" Target="https://www.literacyprogressions.tki.org.nz/The-Structure-of-the-Progressions/By-the-end-of-year-8?q=node/22" TargetMode="External"/><Relationship Id="rId3" Type="http://schemas.openxmlformats.org/officeDocument/2006/relationships/customXml" Target="../customXml/item3.xml"/><Relationship Id="rId12" Type="http://schemas.openxmlformats.org/officeDocument/2006/relationships/image" Target="media/image1.jpeg"/><Relationship Id="rId17" Type="http://schemas.openxmlformats.org/officeDocument/2006/relationships/image" Target="media/image6.jpeg"/><Relationship Id="rId25" Type="http://schemas.openxmlformats.org/officeDocument/2006/relationships/hyperlink" Target="https://aotearoahistories.education.govt.nz/content-overview" TargetMode="External"/><Relationship Id="rId33" Type="http://schemas.openxmlformats.org/officeDocument/2006/relationships/hyperlink" Target="https://curriculumprogresstools.education.govt.nz/lpf-tool/" TargetMode="External"/><Relationship Id="rId38" Type="http://schemas.openxmlformats.org/officeDocument/2006/relationships/hyperlink" Target="http://www.literacyprogressions.tki.org.nz/" TargetMode="External"/><Relationship Id="rId46" Type="http://schemas.openxmlformats.org/officeDocument/2006/relationships/hyperlink" Target="https://maorihistory.tki.org.nz/en/programme-design/te-takanga-o-te-wa-maori-history-guidelines-year-1-8/" TargetMode="External"/><Relationship Id="rId59" Type="http://schemas.openxmlformats.org/officeDocument/2006/relationships/hyperlink" Target="https://instructionalseries.tki.org.nz/Instructional-Series/School-Journal/School-Journal-Level-4-November-2017/Keeping-Promises-The-Treaty-Settlement-Process" TargetMode="External"/><Relationship Id="rId67" Type="http://schemas.openxmlformats.org/officeDocument/2006/relationships/image" Target="media/image15.png"/><Relationship Id="rId20" Type="http://schemas.openxmlformats.org/officeDocument/2006/relationships/image" Target="media/image8.svg"/><Relationship Id="rId41" Type="http://schemas.openxmlformats.org/officeDocument/2006/relationships/hyperlink" Target="https://curriculumprogresstools.education.govt.nz/lpf-tool/" TargetMode="External"/><Relationship Id="rId54" Type="http://schemas.openxmlformats.org/officeDocument/2006/relationships/hyperlink" Target="https://tearawai.nz/explore-ngaroto" TargetMode="External"/><Relationship Id="rId62" Type="http://schemas.openxmlformats.org/officeDocument/2006/relationships/hyperlink" Target="https://www.rnz.co.nz/programmes/the-aotearoa-history-show/story/2018841010/season-2-ep-2-maori-the-first-500-years" TargetMode="External"/><Relationship Id="rId70" Type="http://schemas.openxmlformats.org/officeDocument/2006/relationships/hyperlink" Target="http://literacyprogressions.tki.org.nz/The-Structure-of-the-Progressions/By-the-end-of-year-8?q=node/22" TargetMode="External"/><Relationship Id="rId75" Type="http://schemas.openxmlformats.org/officeDocument/2006/relationships/hyperlink" Target="https://www.linz.govt.nz/our-work/new-zealand-geographic-board/place-name-stories/maori-oral-history-atlas/poutini-guardian-taniwha" TargetMode="External"/><Relationship Id="rId83" Type="http://schemas.openxmlformats.org/officeDocument/2006/relationships/hyperlink" Target="https://teara.govt.nz/en/pounamu-jade-or-greenstone?q=node/22" TargetMode="External"/><Relationship Id="rId88" Type="http://schemas.openxmlformats.org/officeDocument/2006/relationships/hyperlink" Target="https://collections.tepapa.govt.nz/topic/1702" TargetMode="External"/><Relationship Id="rId91"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image" Target="media/image4.jpeg"/><Relationship Id="rId23" Type="http://schemas.openxmlformats.org/officeDocument/2006/relationships/image" Target="media/image11.png"/><Relationship Id="rId28" Type="http://schemas.openxmlformats.org/officeDocument/2006/relationships/hyperlink" Target="http://www.literacyprogressions.tki.org.nz/" TargetMode="External"/><Relationship Id="rId36" Type="http://schemas.openxmlformats.org/officeDocument/2006/relationships/hyperlink" Target="https://teara.govt.nz/en/pounamu-jade-or-greenstone" TargetMode="External"/><Relationship Id="rId49" Type="http://schemas.openxmlformats.org/officeDocument/2006/relationships/hyperlink" Target="https://ngaitahu.iwi.nz/ngai-tahu/the-settlement/settlement-offer/cultural-redress/ownership-and-control/pounamu/" TargetMode="External"/><Relationship Id="rId57" Type="http://schemas.openxmlformats.org/officeDocument/2006/relationships/hyperlink" Target="https://maorihistory.tki.org.nz/en/programme-design/te-takanga-o-te-wa-maori-history-guidelines-year-1-8/" TargetMode="External"/><Relationship Id="rId10" Type="http://schemas.openxmlformats.org/officeDocument/2006/relationships/footnotes" Target="footnotes.xml"/><Relationship Id="rId31" Type="http://schemas.openxmlformats.org/officeDocument/2006/relationships/hyperlink" Target="https://curriculumprogresstools.education.govt.nz/lpf-tool/" TargetMode="External"/><Relationship Id="rId44" Type="http://schemas.openxmlformats.org/officeDocument/2006/relationships/hyperlink" Target="http://literacyprogressions.tki.org.nz/The-Structure-of-the-Progressions/By-the-end-of-year-8?q=node/22" TargetMode="External"/><Relationship Id="rId52" Type="http://schemas.openxmlformats.org/officeDocument/2006/relationships/hyperlink" Target="https://teara.govt.nz/en/pounamu-jade-or-greenstone" TargetMode="External"/><Relationship Id="rId60" Type="http://schemas.openxmlformats.org/officeDocument/2006/relationships/hyperlink" Target="https://www.tkm.govt.nz/iwi/ngai-tahu/" TargetMode="External"/><Relationship Id="rId65" Type="http://schemas.openxmlformats.org/officeDocument/2006/relationships/hyperlink" Target="https://teara.govt.nz/en/pounamu-jade-or-greenstone/page-7" TargetMode="External"/><Relationship Id="rId73" Type="http://schemas.openxmlformats.org/officeDocument/2006/relationships/hyperlink" Target="https://docs.google.com/presentation/d/1Ey3Lj57h1XKiL3PJZKBgxy4kLer2JgwsjhfFnKyNE0w/present?slide=id.g742022be96_0_1" TargetMode="External"/><Relationship Id="rId78" Type="http://schemas.openxmlformats.org/officeDocument/2006/relationships/footer" Target="footer3.xml"/><Relationship Id="rId81" Type="http://schemas.openxmlformats.org/officeDocument/2006/relationships/hyperlink" Target="https://teara.govt.nz/en/kohatu-maori-use-of-stone" TargetMode="External"/><Relationship Id="rId86" Type="http://schemas.openxmlformats.org/officeDocument/2006/relationships/hyperlink" Target="https://www.rnz.co.nz/national/programmes/nights/collections/wednesday-drama/audio/2560808/te-wherowhero-part-1-hingakaka" TargetMode="External"/><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image" Target="media/image2.png"/><Relationship Id="rId18" Type="http://schemas.openxmlformats.org/officeDocument/2006/relationships/footer" Target="footer1.xml"/><Relationship Id="rId39" Type="http://schemas.openxmlformats.org/officeDocument/2006/relationships/footer" Target="footer2.xml"/><Relationship Id="rId34" Type="http://schemas.openxmlformats.org/officeDocument/2006/relationships/hyperlink" Target="https://natlib.govt.nz/schools/teaching-and-learning-resources/tools-for-primary-source-analysis" TargetMode="External"/><Relationship Id="rId50" Type="http://schemas.openxmlformats.org/officeDocument/2006/relationships/hyperlink" Target="https://ngaitahu.iwi.nz/wp-content/uploads/2013/06/Pounamu.pdf" TargetMode="External"/><Relationship Id="rId55" Type="http://schemas.openxmlformats.org/officeDocument/2006/relationships/hyperlink" Target="https://ngaitahu.iwi.nz/ngai-tahu/" TargetMode="External"/><Relationship Id="rId76" Type="http://schemas.openxmlformats.org/officeDocument/2006/relationships/hyperlink" Target="https://www.rnz.co.nz/programmes/the-aotearoa-history-show/story/2018841010/season-2-ep-2-maori-the-first-500-years" TargetMode="External"/><Relationship Id="rId7" Type="http://schemas.openxmlformats.org/officeDocument/2006/relationships/styles" Target="styles.xml"/><Relationship Id="rId71" Type="http://schemas.openxmlformats.org/officeDocument/2006/relationships/hyperlink" Target="https://teara.govt.nz/en/kohatu-maori-use-of-stone" TargetMode="External"/><Relationship Id="rId92" Type="http://schemas.openxmlformats.org/officeDocument/2006/relationships/theme" Target="theme/theme1.xml"/><Relationship Id="rId2" Type="http://schemas.openxmlformats.org/officeDocument/2006/relationships/customXml" Target="../customXml/item2.xml"/><Relationship Id="rId29" Type="http://schemas.openxmlformats.org/officeDocument/2006/relationships/hyperlink" Target="https://curriculumprogresstools.education.govt.nz/lpf-tool/" TargetMode="External"/><Relationship Id="rId24" Type="http://schemas.openxmlformats.org/officeDocument/2006/relationships/image" Target="media/image12.svg"/><Relationship Id="rId40" Type="http://schemas.openxmlformats.org/officeDocument/2006/relationships/image" Target="media/image14.jpeg"/><Relationship Id="rId45" Type="http://schemas.openxmlformats.org/officeDocument/2006/relationships/hyperlink" Target="http://www.literacyprogressions.tki.org.nz/?q=node/22" TargetMode="External"/><Relationship Id="rId66" Type="http://schemas.openxmlformats.org/officeDocument/2006/relationships/hyperlink" Target="https://sites.google.com/site/gonewberncats/resouces/thinking-maps/multi-flow-map" TargetMode="External"/><Relationship Id="rId87" Type="http://schemas.openxmlformats.org/officeDocument/2006/relationships/hyperlink" Target="https://tearawai.nz/explore-ngaroto" TargetMode="External"/><Relationship Id="rId61" Type="http://schemas.openxmlformats.org/officeDocument/2006/relationships/hyperlink" Target="https://www.youtube.com/watch?v=8w0zjqA3hUI" TargetMode="External"/><Relationship Id="rId82" Type="http://schemas.openxmlformats.org/officeDocument/2006/relationships/hyperlink" Target="https://curriculumprogresstools.education.govt.nz/lpf-tool/" TargetMode="External"/><Relationship Id="rId19" Type="http://schemas.openxmlformats.org/officeDocument/2006/relationships/image" Target="media/image7.png"/></Relationships>
</file>

<file path=word/_rels/footer1.xml.rels><?xml version="1.0" encoding="UTF-8" standalone="yes"?>
<Relationships xmlns="http://schemas.openxmlformats.org/package/2006/relationships"><Relationship Id="rId1" Type="http://schemas.openxmlformats.org/officeDocument/2006/relationships/hyperlink" Target="http://www.connected.tki.org.nz" TargetMode="External"/></Relationships>
</file>

<file path=word/_rels/footer2.xml.rels><?xml version="1.0" encoding="UTF-8" standalone="yes"?>
<Relationships xmlns="http://schemas.openxmlformats.org/package/2006/relationships"><Relationship Id="rId1" Type="http://schemas.openxmlformats.org/officeDocument/2006/relationships/hyperlink" Target="http://www.connected.tki.org.nz" TargetMode="External"/></Relationships>
</file>

<file path=word/_rels/footer3.xml.rels><?xml version="1.0" encoding="UTF-8" standalone="yes"?>
<Relationships xmlns="http://schemas.openxmlformats.org/package/2006/relationships"><Relationship Id="rId1" Type="http://schemas.openxmlformats.org/officeDocument/2006/relationships/hyperlink" Target="http://www.connected.tki.org.nz" TargetMode="External"/></Relationships>
</file>

<file path=word/_rels/footer4.xml.rels><?xml version="1.0" encoding="UTF-8" standalone="yes"?>
<Relationships xmlns="http://schemas.openxmlformats.org/package/2006/relationships"><Relationship Id="rId1" Type="http://schemas.openxmlformats.org/officeDocument/2006/relationships/hyperlink" Target="http://www.connected.tki.org.nz" TargetMode="External"/></Relationships>
</file>

<file path=word/_rels/footer5.xml.rels><?xml version="1.0" encoding="UTF-8" standalone="yes"?>
<Relationships xmlns="http://schemas.openxmlformats.org/package/2006/relationships"><Relationship Id="rId1" Type="http://schemas.openxmlformats.org/officeDocument/2006/relationships/hyperlink" Target="http://www.connected.tki.org.nz"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go:gDocsCustomXmlDataStorage xmlns:go="http://customooxmlschemas.google.com/" xmlns:r="http://schemas.openxmlformats.org/officeDocument/2006/relationships">
  <go:docsCustomData xmlns:go="http://customooxmlschemas.google.com/" roundtripDataSignature="AMtx7mj06r5uI6cd0UMXZgBBiCUC2fKGdA==">AMUW2mXyAb/yoA7WDZHQlUQFZaJVDENmqYmJz1I3TfPu+4eRNh/jOiCVCo9hBrSPvTofvOKRlw8pyAMMhV0IXUCzEsiEn09s3toxVz9CWjKxulrKjdzdxZpkg5qsmvoSFYJ3nN3BFq7+miFOcm47VhRf5N6frtacRoWR19ugqGZoYhtXFGmzAcHcdFNv6fEbZhdyTNcznOzkdAIAe4pdwHDFnzRHvqR3WXaP7XqEM9bh1VZLdg9dCOAb4syIahaGdZiY7BfSL/xCzPE8TjWuWhPIHvNMFllacR77mJo8l0HrTUOG7Odg8YBHYytcGPiMXmF2hX45N6fkRGxZwcBV00/2ciasrNRnSetr1vVNv8FdetXQKAQXd7XcrgkxoYDwaDHqPftPf8rNzot1W3N8iceua4wB6tyCokNzKYoRjFQ3tdo/riSUc46jLoM931XhhsDKk10GuU24ShMKTUvLzdVMBFODu7KVZnozj3GY0Mg78fN7LxkTq+wXBrNfEhCWz5yFp/Vs78Fw8XLOMP5YEnCLgYAU9rLt4Scj6GYFzmXCnQh2qCJSPdjA0xHH9KBhOSROPbBI2SZniLCoeZ6ILqdQ1DurbvHkutZAOaFeNFqLwEZ8hEyAlUlAWH2W8O8VR6oTaaopS/ixLjaYHnbwIXBbZO3vuFjlIdIl3QR67AZ5R++GfHZdlWQdNj3SCwB5w+ILkLHB0vpDEbsn5NSXlaUzN6zGDEAZx9YeK2vWndqFOMR6MOmU75ApN0BOlf4TsAAHjVr+M9znUFWUgvtgDnqq2sXifmkMBDqJI/cRqax9WRmx+bTAYLr2CFtjIgMqmoBxsWnhIziRW421WHnfHoMff8k1zcw5U6QAZvx8eo9hZh1fp0hj14ckdOQHhCHOgdclSwWDgsnSuDYOhAOR6rXWcjk3AwxDkdpECMTwJyEGizBwOJly2CtPb/G3KtswYv6dx092F3kOGAGxP2NtN6v/cOKooeVny1ZmKAQG0rOIkFMA0fRi7cnaclcIK64qnD8SkKW/B9+zBgIHQYAFeIfdPZ3KnR3LpOeh3fuIzK0abNQjHg3XdRO3japWfr9rVBo8gnmGLoDwXp2E2mFkn3NLU7h6Klx4yA==</go:docsCustomData>
</go:gDocsCustomXmlDataStorage>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3eb3a008-f7ff-4440-979d-ec64cf81db03">
      <Terms xmlns="http://schemas.microsoft.com/office/infopath/2007/PartnerControls"/>
    </lcf76f155ced4ddcb4097134ff3c332f>
    <TaxCatchAll xmlns="84c23c65-5a65-4983-8996-99a5c5eb4bc7" xsi:nil="true"/>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CCBCBED8B7B1864CBA9CD6A197EA24CA" ma:contentTypeVersion="16" ma:contentTypeDescription="Create a new document." ma:contentTypeScope="" ma:versionID="7b662727acb062b16e2f4a0b4feac9db">
  <xsd:schema xmlns:xsd="http://www.w3.org/2001/XMLSchema" xmlns:xs="http://www.w3.org/2001/XMLSchema" xmlns:p="http://schemas.microsoft.com/office/2006/metadata/properties" xmlns:ns2="3eb3a008-f7ff-4440-979d-ec64cf81db03" xmlns:ns3="84c23c65-5a65-4983-8996-99a5c5eb4bc7" targetNamespace="http://schemas.microsoft.com/office/2006/metadata/properties" ma:root="true" ma:fieldsID="6258607e9b4fee0f2867c8c9e95a8804" ns2:_="" ns3:_="">
    <xsd:import namespace="3eb3a008-f7ff-4440-979d-ec64cf81db03"/>
    <xsd:import namespace="84c23c65-5a65-4983-8996-99a5c5eb4bc7"/>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LengthInSeconds" minOccurs="0"/>
                <xsd:element ref="ns2:MediaServiceAutoTags" minOccurs="0"/>
                <xsd:element ref="ns2:MediaServiceOCR" minOccurs="0"/>
                <xsd:element ref="ns2:MediaServiceGenerationTime" minOccurs="0"/>
                <xsd:element ref="ns2:MediaServiceEventHashCode" minOccurs="0"/>
                <xsd:element ref="ns2:lcf76f155ced4ddcb4097134ff3c332f" minOccurs="0"/>
                <xsd:element ref="ns3:TaxCatchAll" minOccurs="0"/>
                <xsd:element ref="ns2:MediaServiceLocation"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b3a008-f7ff-4440-979d-ec64cf81db0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1251b612-acb0-445b-8fe5-1f64780f71b2" ma:termSetId="09814cd3-568e-fe90-9814-8d621ff8fb84" ma:anchorId="fba54fb3-c3e1-fe81-a776-ca4b69148c4d" ma:open="true" ma:isKeyword="false">
      <xsd:complexType>
        <xsd:sequence>
          <xsd:element ref="pc:Terms" minOccurs="0" maxOccurs="1"/>
        </xsd:sequence>
      </xsd:complexType>
    </xsd:element>
    <xsd:element name="MediaServiceLocation" ma:index="21"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4c23c65-5a65-4983-8996-99a5c5eb4bc7" elementFormDefault="qualified">
    <xsd:import namespace="http://schemas.microsoft.com/office/2006/documentManagement/types"/>
    <xsd:import namespace="http://schemas.microsoft.com/office/infopath/2007/PartnerControls"/>
    <xsd:element name="TaxCatchAll" ma:index="20" nillable="true" ma:displayName="Taxonomy Catch All Column" ma:hidden="true" ma:list="{7be81765-eca4-44a6-952f-2daa49265d79}" ma:internalName="TaxCatchAll" ma:showField="CatchAllData" ma:web="84c23c65-5a65-4983-8996-99a5c5eb4bc7">
      <xsd:complexType>
        <xsd:complexContent>
          <xsd:extension base="dms:MultiChoiceLookup">
            <xsd:sequence>
              <xsd:element name="Value" type="dms:Lookup" maxOccurs="unbounded" minOccurs="0" nillable="true"/>
            </xsd:sequence>
          </xsd:extension>
        </xsd:complexContent>
      </xsd:complexType>
    </xsd:element>
    <xsd:element name="SharedWithUsers" ma:index="2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1111111-1234-1234-1234-123412341234}">
  <ds:schemaRefs>
    <ds:schemaRef ds:uri="http://customooxmlschemas.google.com/"/>
    <ds:schemaRef ds:uri="http://schemas.openxmlformats.org/officeDocument/2006/relationships"/>
  </ds:schemaRefs>
</ds:datastoreItem>
</file>

<file path=customXml/itemProps2.xml><?xml version="1.0" encoding="utf-8"?>
<ds:datastoreItem xmlns:ds="http://schemas.openxmlformats.org/officeDocument/2006/customXml" ds:itemID="{0F3A1201-7508-3046-A852-59DFA6ABA212}">
  <ds:schemaRefs>
    <ds:schemaRef ds:uri="http://schemas.openxmlformats.org/officeDocument/2006/bibliography"/>
  </ds:schemaRefs>
</ds:datastoreItem>
</file>

<file path=customXml/itemProps3.xml><?xml version="1.0" encoding="utf-8"?>
<ds:datastoreItem xmlns:ds="http://schemas.openxmlformats.org/officeDocument/2006/customXml" ds:itemID="{643EA08D-B9ED-4CA0-B161-E0ED771F4B5B}">
  <ds:schemaRefs>
    <ds:schemaRef ds:uri="http://schemas.microsoft.com/sharepoint/v3/contenttype/forms"/>
  </ds:schemaRefs>
</ds:datastoreItem>
</file>

<file path=customXml/itemProps4.xml><?xml version="1.0" encoding="utf-8"?>
<ds:datastoreItem xmlns:ds="http://schemas.openxmlformats.org/officeDocument/2006/customXml" ds:itemID="{62D01936-C252-419D-A95A-0B35D0BDEAC8}">
  <ds:schemaRefs>
    <ds:schemaRef ds:uri="http://schemas.microsoft.com/office/2006/metadata/properties"/>
    <ds:schemaRef ds:uri="http://schemas.microsoft.com/office/infopath/2007/PartnerControls"/>
    <ds:schemaRef ds:uri="3eb3a008-f7ff-4440-979d-ec64cf81db03"/>
    <ds:schemaRef ds:uri="84c23c65-5a65-4983-8996-99a5c5eb4bc7"/>
  </ds:schemaRefs>
</ds:datastoreItem>
</file>

<file path=customXml/itemProps5.xml><?xml version="1.0" encoding="utf-8"?>
<ds:datastoreItem xmlns:ds="http://schemas.openxmlformats.org/officeDocument/2006/customXml" ds:itemID="{232C9469-A4B2-47F9-BDCA-8FBDD5F984F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b3a008-f7ff-4440-979d-ec64cf81db03"/>
    <ds:schemaRef ds:uri="84c23c65-5a65-4983-8996-99a5c5eb4bc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16</TotalTime>
  <Pages>9</Pages>
  <Words>5532</Words>
  <Characters>31537</Characters>
  <Application>Microsoft Office Word</Application>
  <DocSecurity>0</DocSecurity>
  <Lines>262</Lines>
  <Paragraphs>73</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36996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Hamish Ansley</dc:creator>
  <cp:lastModifiedBy>Simon Waterfield</cp:lastModifiedBy>
  <cp:revision>13</cp:revision>
  <cp:lastPrinted>2023-02-06T23:04:00Z</cp:lastPrinted>
  <dcterms:created xsi:type="dcterms:W3CDTF">2023-02-15T19:43:00Z</dcterms:created>
  <dcterms:modified xsi:type="dcterms:W3CDTF">2023-05-11T05:23:00Z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0x010100CCBCBED8B7B1864CBA9CD6A197EA24CA</vt:lpwstr>
  </property>
  <property fmtid="{D5CDD505-2E9C-101B-9397-08002B2CF9AE}" pid="3" name="MediaServiceImageTags">
    <vt:lpwstr/>
  </property>
</Properties>
</file>