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pPr w:leftFromText="181" w:rightFromText="181" w:horzAnchor="margin" w:tblpYSpec="top"/>
        <w:tblOverlap w:val="never"/>
        <w:tblW w:w="50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170" w:type="dxa"/>
          <w:right w:w="170" w:type="dxa"/>
        </w:tblCellMar>
        <w:tblLook w:val="04A0" w:firstRow="1" w:lastRow="0" w:firstColumn="1" w:lastColumn="0" w:noHBand="0" w:noVBand="1"/>
      </w:tblPr>
      <w:tblGrid>
        <w:gridCol w:w="5081"/>
      </w:tblGrid>
      <w:tr w:rsidR="00EF5377" w14:paraId="35A71542" w14:textId="77777777" w:rsidTr="00F0574D">
        <w:trPr>
          <w:trHeight w:val="10350"/>
        </w:trPr>
        <w:tc>
          <w:tcPr>
            <w:tcW w:w="5081" w:type="dxa"/>
            <w:shd w:val="clear" w:color="auto" w:fill="A256A9"/>
          </w:tcPr>
          <w:p w14:paraId="3C26321E" w14:textId="77777777" w:rsidR="00EF5377" w:rsidRPr="00455F1D" w:rsidRDefault="00EF5377" w:rsidP="00DE576D">
            <w:pPr>
              <w:pStyle w:val="Heading1"/>
              <w:ind w:left="0"/>
              <w:rPr>
                <w:b w:val="0"/>
                <w:iCs/>
                <w:color w:val="FFFFFF" w:themeColor="background1"/>
              </w:rPr>
            </w:pPr>
            <w:r>
              <w:rPr>
                <w:i/>
                <w:iCs/>
                <w:color w:val="FFFFFF" w:themeColor="background1"/>
              </w:rPr>
              <w:drawing>
                <wp:anchor distT="0" distB="0" distL="107950" distR="107950" simplePos="0" relativeHeight="251658240" behindDoc="0" locked="0" layoutInCell="1" allowOverlap="0" wp14:anchorId="0D8122AC" wp14:editId="455C6084">
                  <wp:simplePos x="0" y="0"/>
                  <wp:positionH relativeFrom="column">
                    <wp:posOffset>35560</wp:posOffset>
                  </wp:positionH>
                  <wp:positionV relativeFrom="paragraph">
                    <wp:posOffset>130810</wp:posOffset>
                  </wp:positionV>
                  <wp:extent cx="2944495" cy="2092960"/>
                  <wp:effectExtent l="0" t="0" r="1905" b="2540"/>
                  <wp:wrapSquare wrapText="bothSides"/>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2021-L2_English-COV.jp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944495" cy="2092960"/>
                          </a:xfrm>
                          <a:prstGeom prst="rect">
                            <a:avLst/>
                          </a:prstGeom>
                        </pic:spPr>
                      </pic:pic>
                    </a:graphicData>
                  </a:graphic>
                  <wp14:sizeRelH relativeFrom="margin">
                    <wp14:pctWidth>0</wp14:pctWidth>
                  </wp14:sizeRelH>
                  <wp14:sizeRelV relativeFrom="margin">
                    <wp14:pctHeight>0</wp14:pctHeight>
                  </wp14:sizeRelV>
                </wp:anchor>
              </w:drawing>
            </w:r>
            <w:r>
              <w:rPr>
                <w:b w:val="0"/>
                <w:iCs/>
                <w:color w:val="FFFFFF" w:themeColor="background1"/>
              </w:rPr>
              <w:drawing>
                <wp:inline distT="0" distB="0" distL="0" distR="0" wp14:anchorId="7ACACB1E" wp14:editId="50DF2AD8">
                  <wp:extent cx="1930400" cy="482600"/>
                  <wp:effectExtent l="0" t="0" r="0" b="0"/>
                  <wp:docPr id="2" name="Graphic 2" title="Connected culture and histor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onnected-c+h.svg"/>
                          <pic:cNvPicPr/>
                        </pic:nvPicPr>
                        <pic: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ic:blipFill>
                        <pic:spPr>
                          <a:xfrm>
                            <a:off x="0" y="0"/>
                            <a:ext cx="1930400" cy="482600"/>
                          </a:xfrm>
                          <a:prstGeom prst="rect">
                            <a:avLst/>
                          </a:prstGeom>
                        </pic:spPr>
                      </pic:pic>
                    </a:graphicData>
                  </a:graphic>
                </wp:inline>
              </w:drawing>
            </w:r>
          </w:p>
          <w:p w14:paraId="205D7494" w14:textId="0AA3C3CE" w:rsidR="00EF5377" w:rsidRPr="00E12579" w:rsidRDefault="00EF5377" w:rsidP="00EF5377">
            <w:pPr>
              <w:pStyle w:val="Heading3"/>
              <w:spacing w:before="400" w:after="400"/>
              <w:rPr>
                <w:color w:val="FFFFFF" w:themeColor="background1"/>
              </w:rPr>
            </w:pPr>
            <w:r w:rsidRPr="00E12579">
              <w:rPr>
                <w:color w:val="FFFFFF" w:themeColor="background1"/>
              </w:rPr>
              <w:t xml:space="preserve">Level </w:t>
            </w:r>
            <w:r>
              <w:rPr>
                <w:color w:val="FFFFFF" w:themeColor="background1"/>
              </w:rPr>
              <w:t>3</w:t>
            </w:r>
            <w:r w:rsidRPr="00E12579">
              <w:rPr>
                <w:color w:val="FFFFFF" w:themeColor="background1"/>
              </w:rPr>
              <w:t>, 2022</w:t>
            </w:r>
          </w:p>
          <w:p w14:paraId="3C4E16C6" w14:textId="77777777" w:rsidR="00EF5377" w:rsidRPr="00E12579" w:rsidRDefault="00EF5377" w:rsidP="00EF5377">
            <w:pPr>
              <w:pStyle w:val="Heading2"/>
              <w:spacing w:after="120"/>
              <w:rPr>
                <w:color w:val="FFFFFF" w:themeColor="background1"/>
                <w:highlight w:val="yellow"/>
              </w:rPr>
            </w:pPr>
            <w:r w:rsidRPr="00E12579">
              <w:rPr>
                <w:color w:val="FFFFFF" w:themeColor="background1"/>
              </w:rPr>
              <w:t>Overview</w:t>
            </w:r>
          </w:p>
          <w:p w14:paraId="34943AF8" w14:textId="0823E4B9" w:rsidR="00EF5377" w:rsidRDefault="00EF5377" w:rsidP="00EF5377">
            <w:pPr>
              <w:pStyle w:val="Heading1"/>
              <w:ind w:left="0"/>
              <w:rPr>
                <w:i/>
                <w:iCs/>
                <w:color w:val="000000" w:themeColor="text1"/>
              </w:rPr>
            </w:pPr>
            <w:r w:rsidRPr="006A3616">
              <w:rPr>
                <w:b w:val="0"/>
                <w:bCs w:val="0"/>
                <w:noProof w:val="0"/>
                <w:color w:val="FFFFFF" w:themeColor="background1"/>
                <w:sz w:val="24"/>
                <w:szCs w:val="24"/>
                <w:lang w:eastAsia="en-US"/>
              </w:rPr>
              <w:t xml:space="preserve">This Level 3 </w:t>
            </w:r>
            <w:r w:rsidRPr="000D39CD">
              <w:rPr>
                <w:b w:val="0"/>
                <w:bCs w:val="0"/>
                <w:i/>
                <w:iCs/>
                <w:noProof w:val="0"/>
                <w:color w:val="FFFFFF" w:themeColor="background1"/>
                <w:sz w:val="24"/>
                <w:szCs w:val="24"/>
                <w:lang w:eastAsia="en-US"/>
              </w:rPr>
              <w:t>Connected</w:t>
            </w:r>
            <w:r w:rsidRPr="006A3616">
              <w:rPr>
                <w:b w:val="0"/>
                <w:bCs w:val="0"/>
                <w:noProof w:val="0"/>
                <w:color w:val="FFFFFF" w:themeColor="background1"/>
                <w:sz w:val="24"/>
                <w:szCs w:val="24"/>
                <w:lang w:eastAsia="en-US"/>
              </w:rPr>
              <w:t xml:space="preserve"> resource explores themes of identity, migration, whakapapa, early settlements in Aotearoa New Zealand, and archaeology. It </w:t>
            </w:r>
            <w:r w:rsidR="0055213E">
              <w:rPr>
                <w:b w:val="0"/>
                <w:bCs w:val="0"/>
                <w:noProof w:val="0"/>
                <w:color w:val="FFFFFF" w:themeColor="background1"/>
                <w:sz w:val="24"/>
                <w:szCs w:val="24"/>
                <w:lang w:eastAsia="en-US"/>
              </w:rPr>
              <w:t>focuses</w:t>
            </w:r>
            <w:r w:rsidRPr="006A3616">
              <w:rPr>
                <w:b w:val="0"/>
                <w:bCs w:val="0"/>
                <w:noProof w:val="0"/>
                <w:color w:val="FFFFFF" w:themeColor="background1"/>
                <w:sz w:val="24"/>
                <w:szCs w:val="24"/>
                <w:lang w:eastAsia="en-US"/>
              </w:rPr>
              <w:t xml:space="preserve"> on the reasons </w:t>
            </w:r>
            <w:proofErr w:type="spellStart"/>
            <w:r w:rsidRPr="006A3616">
              <w:rPr>
                <w:b w:val="0"/>
                <w:bCs w:val="0"/>
                <w:noProof w:val="0"/>
                <w:color w:val="FFFFFF" w:themeColor="background1"/>
                <w:sz w:val="24"/>
                <w:szCs w:val="24"/>
                <w:lang w:eastAsia="en-US"/>
              </w:rPr>
              <w:t>Moriori</w:t>
            </w:r>
            <w:proofErr w:type="spellEnd"/>
            <w:r w:rsidRPr="006A3616">
              <w:rPr>
                <w:b w:val="0"/>
                <w:bCs w:val="0"/>
                <w:noProof w:val="0"/>
                <w:color w:val="FFFFFF" w:themeColor="background1"/>
                <w:sz w:val="24"/>
                <w:szCs w:val="24"/>
                <w:lang w:eastAsia="en-US"/>
              </w:rPr>
              <w:t xml:space="preserve"> left Hawaiki, the landing sites of the waka </w:t>
            </w:r>
            <w:proofErr w:type="spellStart"/>
            <w:r w:rsidRPr="004A1EE3">
              <w:rPr>
                <w:b w:val="0"/>
                <w:bCs w:val="0"/>
                <w:i/>
                <w:iCs/>
                <w:noProof w:val="0"/>
                <w:color w:val="FFFFFF" w:themeColor="background1"/>
                <w:sz w:val="24"/>
                <w:szCs w:val="24"/>
                <w:lang w:eastAsia="en-US"/>
              </w:rPr>
              <w:t>Te</w:t>
            </w:r>
            <w:proofErr w:type="spellEnd"/>
            <w:r w:rsidRPr="004A1EE3">
              <w:rPr>
                <w:b w:val="0"/>
                <w:bCs w:val="0"/>
                <w:i/>
                <w:iCs/>
                <w:noProof w:val="0"/>
                <w:color w:val="FFFFFF" w:themeColor="background1"/>
                <w:sz w:val="24"/>
                <w:szCs w:val="24"/>
                <w:lang w:eastAsia="en-US"/>
              </w:rPr>
              <w:t xml:space="preserve"> </w:t>
            </w:r>
            <w:proofErr w:type="spellStart"/>
            <w:r w:rsidRPr="004A1EE3">
              <w:rPr>
                <w:b w:val="0"/>
                <w:bCs w:val="0"/>
                <w:i/>
                <w:iCs/>
                <w:noProof w:val="0"/>
                <w:color w:val="FFFFFF" w:themeColor="background1"/>
                <w:sz w:val="24"/>
                <w:szCs w:val="24"/>
                <w:lang w:eastAsia="en-US"/>
              </w:rPr>
              <w:t>Arawa</w:t>
            </w:r>
            <w:proofErr w:type="spellEnd"/>
            <w:r w:rsidRPr="006A3616">
              <w:rPr>
                <w:b w:val="0"/>
                <w:bCs w:val="0"/>
                <w:noProof w:val="0"/>
                <w:color w:val="FFFFFF" w:themeColor="background1"/>
                <w:sz w:val="24"/>
                <w:szCs w:val="24"/>
                <w:lang w:eastAsia="en-US"/>
              </w:rPr>
              <w:t xml:space="preserve"> in Aotearoa New Zealand, and the thriving early settlement established at the Wairau Bar. </w:t>
            </w:r>
            <w:r>
              <w:br w:type="column"/>
            </w:r>
            <w:r>
              <w:br w:type="column"/>
            </w:r>
          </w:p>
        </w:tc>
      </w:tr>
    </w:tbl>
    <w:tbl>
      <w:tblPr>
        <w:tblStyle w:val="TableGrid"/>
        <w:tblW w:w="104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284" w:type="dxa"/>
        </w:tblCellMar>
        <w:tblLook w:val="04A0" w:firstRow="1" w:lastRow="0" w:firstColumn="1" w:lastColumn="0" w:noHBand="0" w:noVBand="1"/>
      </w:tblPr>
      <w:tblGrid>
        <w:gridCol w:w="3444"/>
        <w:gridCol w:w="3537"/>
        <w:gridCol w:w="3504"/>
      </w:tblGrid>
      <w:tr w:rsidR="00EF5377" w14:paraId="712EA5D5" w14:textId="77777777" w:rsidTr="00F0574D">
        <w:trPr>
          <w:trHeight w:val="7355"/>
        </w:trPr>
        <w:tc>
          <w:tcPr>
            <w:tcW w:w="3439" w:type="dxa"/>
            <w:tcBorders>
              <w:bottom w:val="single" w:sz="12" w:space="0" w:color="D7C0E9"/>
            </w:tcBorders>
          </w:tcPr>
          <w:p w14:paraId="3538363F" w14:textId="0A251EC1" w:rsidR="00EF5377" w:rsidRPr="00207626" w:rsidRDefault="00EF5377" w:rsidP="00EF5377">
            <w:pPr>
              <w:pStyle w:val="Heading3"/>
            </w:pPr>
            <w:r>
              <w:rPr>
                <w:noProof/>
                <w:color w:val="FFFFFF" w:themeColor="background1"/>
              </w:rPr>
              <w:drawing>
                <wp:anchor distT="0" distB="0" distL="114300" distR="114300" simplePos="0" relativeHeight="251658241" behindDoc="0" locked="0" layoutInCell="1" allowOverlap="1" wp14:anchorId="1C7B7E82" wp14:editId="0134BF65">
                  <wp:simplePos x="0" y="0"/>
                  <wp:positionH relativeFrom="column">
                    <wp:posOffset>5715</wp:posOffset>
                  </wp:positionH>
                  <wp:positionV relativeFrom="paragraph">
                    <wp:posOffset>3810</wp:posOffset>
                  </wp:positionV>
                  <wp:extent cx="2005965" cy="1426210"/>
                  <wp:effectExtent l="0" t="0" r="635" b="0"/>
                  <wp:wrapSquare wrapText="bothSides"/>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2021-L2_English-02.jp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005965" cy="1426210"/>
                          </a:xfrm>
                          <a:prstGeom prst="rect">
                            <a:avLst/>
                          </a:prstGeom>
                        </pic:spPr>
                      </pic:pic>
                    </a:graphicData>
                  </a:graphic>
                  <wp14:sizeRelH relativeFrom="margin">
                    <wp14:pctWidth>0</wp14:pctWidth>
                  </wp14:sizeRelH>
                  <wp14:sizeRelV relativeFrom="margin">
                    <wp14:pctHeight>0</wp14:pctHeight>
                  </wp14:sizeRelV>
                </wp:anchor>
              </w:drawing>
            </w:r>
            <w:r>
              <w:t>B</w:t>
            </w:r>
            <w:r w:rsidRPr="00446D38">
              <w:t>eyond the Reef</w:t>
            </w:r>
            <w:r w:rsidRPr="00207626">
              <w:t xml:space="preserve"> </w:t>
            </w:r>
          </w:p>
          <w:p w14:paraId="4885F085" w14:textId="77777777" w:rsidR="00EF5377" w:rsidRDefault="00EF5377" w:rsidP="00EF5377">
            <w:pPr>
              <w:pStyle w:val="TSMTxt"/>
            </w:pPr>
            <w:r w:rsidRPr="00D861FB">
              <w:t xml:space="preserve">by </w:t>
            </w:r>
            <w:proofErr w:type="spellStart"/>
            <w:r w:rsidRPr="00D861FB">
              <w:t>Hokotehi</w:t>
            </w:r>
            <w:proofErr w:type="spellEnd"/>
            <w:r w:rsidRPr="00D861FB">
              <w:t xml:space="preserve"> </w:t>
            </w:r>
            <w:proofErr w:type="spellStart"/>
            <w:r w:rsidRPr="00D861FB">
              <w:t>Moriori</w:t>
            </w:r>
            <w:proofErr w:type="spellEnd"/>
            <w:r w:rsidRPr="00D861FB">
              <w:t xml:space="preserve"> Trust</w:t>
            </w:r>
          </w:p>
          <w:p w14:paraId="15E18F72" w14:textId="2122A193" w:rsidR="00EF5377" w:rsidRDefault="00EF5377" w:rsidP="00EF5377">
            <w:pPr>
              <w:pStyle w:val="TSMTxt"/>
            </w:pPr>
            <w:r w:rsidRPr="007B136A">
              <w:t xml:space="preserve">This story recounts some of the events that contributed to </w:t>
            </w:r>
            <w:proofErr w:type="spellStart"/>
            <w:r w:rsidRPr="007B136A">
              <w:t>Moriori</w:t>
            </w:r>
            <w:proofErr w:type="spellEnd"/>
            <w:r w:rsidRPr="007B136A">
              <w:t xml:space="preserve"> migration from East Polynesia to </w:t>
            </w:r>
            <w:proofErr w:type="spellStart"/>
            <w:r w:rsidRPr="007B136A">
              <w:t>Rēkohu</w:t>
            </w:r>
            <w:proofErr w:type="spellEnd"/>
            <w:r>
              <w:t>/C</w:t>
            </w:r>
            <w:r w:rsidRPr="007B136A">
              <w:t>hatham Islands. Th</w:t>
            </w:r>
            <w:r w:rsidR="00442903">
              <w:t>e</w:t>
            </w:r>
            <w:r w:rsidRPr="007B136A">
              <w:t xml:space="preserve"> story of </w:t>
            </w:r>
            <w:proofErr w:type="spellStart"/>
            <w:r w:rsidRPr="007B136A">
              <w:t>Riʻi</w:t>
            </w:r>
            <w:proofErr w:type="spellEnd"/>
            <w:r w:rsidRPr="007B136A">
              <w:t xml:space="preserve"> is written by the </w:t>
            </w:r>
            <w:proofErr w:type="spellStart"/>
            <w:r w:rsidRPr="007B136A">
              <w:t>Hokotehi</w:t>
            </w:r>
            <w:proofErr w:type="spellEnd"/>
            <w:r w:rsidRPr="007B136A">
              <w:t xml:space="preserve"> </w:t>
            </w:r>
            <w:proofErr w:type="spellStart"/>
            <w:r w:rsidRPr="007B136A">
              <w:t>Moriori</w:t>
            </w:r>
            <w:proofErr w:type="spellEnd"/>
            <w:r w:rsidRPr="007B136A">
              <w:t xml:space="preserve"> Trust and is based on oral histories that have been handed down over hundreds of years. The story reveals the seeds of the covenant of peace that </w:t>
            </w:r>
            <w:proofErr w:type="spellStart"/>
            <w:r w:rsidRPr="007B136A">
              <w:t>Moriori</w:t>
            </w:r>
            <w:proofErr w:type="spellEnd"/>
            <w:r w:rsidRPr="007B136A">
              <w:t xml:space="preserve"> would make after settling </w:t>
            </w:r>
            <w:proofErr w:type="spellStart"/>
            <w:r w:rsidRPr="007B136A">
              <w:t>Rēkohu</w:t>
            </w:r>
            <w:proofErr w:type="spellEnd"/>
            <w:r w:rsidRPr="007B136A">
              <w:t>.</w:t>
            </w:r>
          </w:p>
        </w:tc>
        <w:tc>
          <w:tcPr>
            <w:tcW w:w="3540" w:type="dxa"/>
            <w:tcBorders>
              <w:bottom w:val="single" w:sz="12" w:space="0" w:color="D7C0E9"/>
            </w:tcBorders>
          </w:tcPr>
          <w:p w14:paraId="793410D6" w14:textId="48CB9C6C" w:rsidR="00EF5377" w:rsidRPr="0032670A" w:rsidRDefault="00EF5377" w:rsidP="00EF5377">
            <w:pPr>
              <w:pStyle w:val="Heading3"/>
            </w:pPr>
            <w:r>
              <w:rPr>
                <w:noProof/>
              </w:rPr>
              <w:drawing>
                <wp:anchor distT="0" distB="0" distL="114300" distR="114300" simplePos="0" relativeHeight="251658242" behindDoc="0" locked="0" layoutInCell="1" allowOverlap="1" wp14:anchorId="476C11C7" wp14:editId="18493ADA">
                  <wp:simplePos x="0" y="0"/>
                  <wp:positionH relativeFrom="column">
                    <wp:posOffset>0</wp:posOffset>
                  </wp:positionH>
                  <wp:positionV relativeFrom="paragraph">
                    <wp:posOffset>0</wp:posOffset>
                  </wp:positionV>
                  <wp:extent cx="2005965" cy="1426210"/>
                  <wp:effectExtent l="0" t="0" r="635" b="0"/>
                  <wp:wrapSquare wrapText="bothSides"/>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2021-L2_English-10.jpg"/>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005965" cy="1426210"/>
                          </a:xfrm>
                          <a:prstGeom prst="rect">
                            <a:avLst/>
                          </a:prstGeom>
                        </pic:spPr>
                      </pic:pic>
                    </a:graphicData>
                  </a:graphic>
                  <wp14:sizeRelH relativeFrom="margin">
                    <wp14:pctWidth>0</wp14:pctWidth>
                  </wp14:sizeRelH>
                  <wp14:sizeRelV relativeFrom="margin">
                    <wp14:pctHeight>0</wp14:pctHeight>
                  </wp14:sizeRelV>
                </wp:anchor>
              </w:drawing>
            </w:r>
            <w:r>
              <w:rPr>
                <w:noProof/>
              </w:rPr>
              <w:t>T</w:t>
            </w:r>
            <w:r w:rsidRPr="00E01ACB">
              <w:rPr>
                <w:noProof/>
              </w:rPr>
              <w:t xml:space="preserve">he Waka </w:t>
            </w:r>
            <w:r w:rsidRPr="00514506">
              <w:rPr>
                <w:i/>
                <w:iCs/>
                <w:noProof/>
              </w:rPr>
              <w:t>Te Arawa</w:t>
            </w:r>
            <w:r w:rsidRPr="00E01ACB">
              <w:rPr>
                <w:noProof/>
              </w:rPr>
              <w:t xml:space="preserve"> in Aotearoa</w:t>
            </w:r>
            <w:r w:rsidRPr="0032670A">
              <w:t xml:space="preserve"> </w:t>
            </w:r>
          </w:p>
          <w:p w14:paraId="1EAD0517" w14:textId="22C97705" w:rsidR="00EF5377" w:rsidRDefault="00EF5377" w:rsidP="00EF5377">
            <w:pPr>
              <w:pStyle w:val="Heading3"/>
            </w:pPr>
            <w:r w:rsidRPr="000565CA">
              <w:rPr>
                <w:b w:val="0"/>
                <w:sz w:val="17"/>
              </w:rPr>
              <w:t xml:space="preserve">This infographic illustrates some of the landing sites of the waka </w:t>
            </w:r>
            <w:proofErr w:type="spellStart"/>
            <w:r w:rsidRPr="000E7271">
              <w:rPr>
                <w:b w:val="0"/>
                <w:i/>
                <w:iCs/>
                <w:sz w:val="17"/>
              </w:rPr>
              <w:t>Te</w:t>
            </w:r>
            <w:proofErr w:type="spellEnd"/>
            <w:r w:rsidRPr="000E7271">
              <w:rPr>
                <w:b w:val="0"/>
                <w:i/>
                <w:iCs/>
                <w:sz w:val="17"/>
              </w:rPr>
              <w:t xml:space="preserve"> </w:t>
            </w:r>
            <w:proofErr w:type="spellStart"/>
            <w:r w:rsidRPr="000E7271">
              <w:rPr>
                <w:b w:val="0"/>
                <w:i/>
                <w:iCs/>
                <w:sz w:val="17"/>
              </w:rPr>
              <w:t>Arawa</w:t>
            </w:r>
            <w:proofErr w:type="spellEnd"/>
            <w:r w:rsidRPr="000565CA">
              <w:rPr>
                <w:b w:val="0"/>
                <w:sz w:val="17"/>
              </w:rPr>
              <w:t xml:space="preserve"> in Aotearoa New Zealand. It outlines stories associated with each landing site and places that were named by people on the waka. It also describes objects and taonga that were brought on the waka such as </w:t>
            </w:r>
            <w:proofErr w:type="spellStart"/>
            <w:r w:rsidRPr="000565CA">
              <w:rPr>
                <w:b w:val="0"/>
                <w:sz w:val="17"/>
              </w:rPr>
              <w:t>kūmara</w:t>
            </w:r>
            <w:proofErr w:type="spellEnd"/>
            <w:r w:rsidRPr="000565CA">
              <w:rPr>
                <w:b w:val="0"/>
                <w:sz w:val="17"/>
              </w:rPr>
              <w:t xml:space="preserve"> and </w:t>
            </w:r>
            <w:proofErr w:type="spellStart"/>
            <w:r w:rsidRPr="000565CA">
              <w:rPr>
                <w:b w:val="0"/>
                <w:sz w:val="17"/>
              </w:rPr>
              <w:t>ta</w:t>
            </w:r>
            <w:r w:rsidR="006D4ABA">
              <w:rPr>
                <w:b w:val="0"/>
                <w:sz w:val="17"/>
              </w:rPr>
              <w:t>i</w:t>
            </w:r>
            <w:r w:rsidRPr="000565CA">
              <w:rPr>
                <w:b w:val="0"/>
                <w:sz w:val="17"/>
              </w:rPr>
              <w:t>ninihi</w:t>
            </w:r>
            <w:proofErr w:type="spellEnd"/>
            <w:r w:rsidRPr="000565CA">
              <w:rPr>
                <w:b w:val="0"/>
                <w:sz w:val="17"/>
              </w:rPr>
              <w:t>.</w:t>
            </w:r>
          </w:p>
        </w:tc>
        <w:tc>
          <w:tcPr>
            <w:tcW w:w="3506" w:type="dxa"/>
            <w:tcBorders>
              <w:bottom w:val="single" w:sz="12" w:space="0" w:color="D7C0E9"/>
            </w:tcBorders>
          </w:tcPr>
          <w:p w14:paraId="6C9FBD0C" w14:textId="787E0CD2" w:rsidR="00EF5377" w:rsidRPr="0032670A" w:rsidRDefault="00EF5377" w:rsidP="00EF5377">
            <w:pPr>
              <w:pStyle w:val="Heading3"/>
            </w:pPr>
            <w:r>
              <w:rPr>
                <w:noProof/>
              </w:rPr>
              <w:drawing>
                <wp:anchor distT="0" distB="0" distL="114300" distR="114300" simplePos="0" relativeHeight="251658243" behindDoc="0" locked="0" layoutInCell="1" allowOverlap="1" wp14:anchorId="5BE80EDB" wp14:editId="27900BF4">
                  <wp:simplePos x="0" y="0"/>
                  <wp:positionH relativeFrom="column">
                    <wp:posOffset>0</wp:posOffset>
                  </wp:positionH>
                  <wp:positionV relativeFrom="paragraph">
                    <wp:posOffset>0</wp:posOffset>
                  </wp:positionV>
                  <wp:extent cx="2009140" cy="1428115"/>
                  <wp:effectExtent l="0" t="0" r="0" b="0"/>
                  <wp:wrapSquare wrapText="bothSides"/>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2021-L2_English-12.jpg"/>
                          <pic:cNvPicPr/>
                        </pic:nvPicPr>
                        <pic:blipFill>
                          <a:blip r:embed="rId17" cstate="print">
                            <a:extLst>
                              <a:ext uri="{28A0092B-C50C-407E-A947-70E740481C1C}">
                                <a14:useLocalDpi xmlns:a14="http://schemas.microsoft.com/office/drawing/2010/main" val="0"/>
                              </a:ext>
                            </a:extLst>
                          </a:blip>
                          <a:stretch>
                            <a:fillRect/>
                          </a:stretch>
                        </pic:blipFill>
                        <pic:spPr>
                          <a:xfrm>
                            <a:off x="0" y="0"/>
                            <a:ext cx="2009140" cy="1428115"/>
                          </a:xfrm>
                          <a:prstGeom prst="rect">
                            <a:avLst/>
                          </a:prstGeom>
                        </pic:spPr>
                      </pic:pic>
                    </a:graphicData>
                  </a:graphic>
                  <wp14:sizeRelH relativeFrom="margin">
                    <wp14:pctWidth>0</wp14:pctWidth>
                  </wp14:sizeRelH>
                  <wp14:sizeRelV relativeFrom="margin">
                    <wp14:pctHeight>0</wp14:pctHeight>
                  </wp14:sizeRelV>
                </wp:anchor>
              </w:drawing>
            </w:r>
            <w:proofErr w:type="spellStart"/>
            <w:r>
              <w:t>Te</w:t>
            </w:r>
            <w:proofErr w:type="spellEnd"/>
            <w:r>
              <w:t xml:space="preserve"> </w:t>
            </w:r>
            <w:proofErr w:type="spellStart"/>
            <w:r w:rsidRPr="00F35172">
              <w:t>Pokohiwi</w:t>
            </w:r>
            <w:proofErr w:type="spellEnd"/>
            <w:r w:rsidRPr="00F35172">
              <w:t>-o-Kupe: Aotearoa’s First Settlement</w:t>
            </w:r>
          </w:p>
          <w:p w14:paraId="47246873" w14:textId="77777777" w:rsidR="00EF5377" w:rsidRDefault="00EF5377" w:rsidP="00EF5377">
            <w:pPr>
              <w:pStyle w:val="TSMTxt"/>
            </w:pPr>
            <w:r w:rsidRPr="007371CF">
              <w:t xml:space="preserve">An interview with Dr Peter </w:t>
            </w:r>
            <w:proofErr w:type="spellStart"/>
            <w:r w:rsidRPr="007371CF">
              <w:t>Meihana</w:t>
            </w:r>
            <w:proofErr w:type="spellEnd"/>
            <w:r w:rsidRPr="007371CF">
              <w:t xml:space="preserve"> (</w:t>
            </w:r>
            <w:proofErr w:type="spellStart"/>
            <w:r w:rsidRPr="007371CF">
              <w:t>Rangitāne</w:t>
            </w:r>
            <w:proofErr w:type="spellEnd"/>
            <w:r w:rsidRPr="007371CF">
              <w:t xml:space="preserve">, </w:t>
            </w:r>
            <w:proofErr w:type="spellStart"/>
            <w:r w:rsidRPr="007371CF">
              <w:t>Ngāti</w:t>
            </w:r>
            <w:proofErr w:type="spellEnd"/>
            <w:r w:rsidRPr="007371CF">
              <w:t xml:space="preserve"> Kuia, </w:t>
            </w:r>
            <w:proofErr w:type="spellStart"/>
            <w:r w:rsidRPr="007371CF">
              <w:t>Ngāti</w:t>
            </w:r>
            <w:proofErr w:type="spellEnd"/>
            <w:r w:rsidRPr="007371CF">
              <w:t xml:space="preserve"> </w:t>
            </w:r>
            <w:proofErr w:type="spellStart"/>
            <w:r w:rsidRPr="007371CF">
              <w:t>Apa</w:t>
            </w:r>
            <w:proofErr w:type="spellEnd"/>
            <w:r w:rsidRPr="007371CF">
              <w:t xml:space="preserve">, </w:t>
            </w:r>
            <w:proofErr w:type="spellStart"/>
            <w:r w:rsidRPr="007371CF">
              <w:t>Ngāi</w:t>
            </w:r>
            <w:proofErr w:type="spellEnd"/>
            <w:r w:rsidRPr="007371CF">
              <w:t xml:space="preserve"> </w:t>
            </w:r>
            <w:proofErr w:type="spellStart"/>
            <w:r w:rsidRPr="007371CF">
              <w:t>Tahu</w:t>
            </w:r>
            <w:proofErr w:type="spellEnd"/>
            <w:r w:rsidRPr="007371CF">
              <w:t xml:space="preserve">) by Isaac </w:t>
            </w:r>
            <w:proofErr w:type="spellStart"/>
            <w:r w:rsidRPr="007371CF">
              <w:t>Snoswell</w:t>
            </w:r>
            <w:proofErr w:type="spellEnd"/>
          </w:p>
          <w:p w14:paraId="6EA8F6E7" w14:textId="5B6AC613" w:rsidR="00EF5377" w:rsidRDefault="00EF5377" w:rsidP="00EF5377">
            <w:pPr>
              <w:pStyle w:val="TSMTxt"/>
            </w:pPr>
            <w:r w:rsidRPr="00A674F2">
              <w:t xml:space="preserve">Wairau Bar is one of the earliest </w:t>
            </w:r>
            <w:r w:rsidR="00670FDB">
              <w:t>s</w:t>
            </w:r>
            <w:r w:rsidRPr="00A674F2">
              <w:t xml:space="preserve">ettlement sites in Aotearoa New Zealand. Seven hundred </w:t>
            </w:r>
            <w:r w:rsidRPr="00EF5377">
              <w:t>years</w:t>
            </w:r>
            <w:r w:rsidRPr="00A674F2">
              <w:t xml:space="preserve"> ago, it was home to a village of at least two hundred people, serving as a hub for trade, celebrations, ceremonies, and community. This interview with Dr Peter </w:t>
            </w:r>
            <w:proofErr w:type="spellStart"/>
            <w:r w:rsidRPr="00A674F2">
              <w:t>Meihana</w:t>
            </w:r>
            <w:proofErr w:type="spellEnd"/>
            <w:r w:rsidRPr="00A674F2">
              <w:t xml:space="preserve"> explores who lived there, when they arrived, where they came from, what the settlement was used for, and how we know this.</w:t>
            </w:r>
          </w:p>
          <w:p w14:paraId="36EB0514" w14:textId="70D54298" w:rsidR="00EF5377" w:rsidRDefault="00180525" w:rsidP="00EF5377">
            <w:pPr>
              <w:pStyle w:val="TSMTxt"/>
            </w:pPr>
            <w:r w:rsidRPr="00C80790">
              <w:t xml:space="preserve">The Google Slides version of this article has additional digital content to extend </w:t>
            </w:r>
            <w:proofErr w:type="spellStart"/>
            <w:r w:rsidRPr="00C80790">
              <w:t>ākonga</w:t>
            </w:r>
            <w:proofErr w:type="spellEnd"/>
            <w:r w:rsidRPr="00C80790">
              <w:t xml:space="preserve"> learning.</w:t>
            </w:r>
          </w:p>
        </w:tc>
      </w:tr>
      <w:tr w:rsidR="00EF5377" w14:paraId="7BAB38E8" w14:textId="77777777" w:rsidTr="00A07071">
        <w:trPr>
          <w:trHeight w:val="1841"/>
        </w:trPr>
        <w:tc>
          <w:tcPr>
            <w:tcW w:w="10485" w:type="dxa"/>
            <w:gridSpan w:val="3"/>
            <w:tcBorders>
              <w:top w:val="single" w:sz="12" w:space="0" w:color="D7C0E9"/>
              <w:left w:val="single" w:sz="12" w:space="0" w:color="D7C0E9"/>
              <w:bottom w:val="single" w:sz="12" w:space="0" w:color="D7C0E9"/>
              <w:right w:val="single" w:sz="12" w:space="0" w:color="D7C0E9"/>
            </w:tcBorders>
            <w:tcMar>
              <w:top w:w="113" w:type="dxa"/>
              <w:left w:w="284" w:type="dxa"/>
              <w:bottom w:w="113" w:type="dxa"/>
            </w:tcMar>
            <w:vAlign w:val="center"/>
          </w:tcPr>
          <w:p w14:paraId="259CC6DB" w14:textId="77777777" w:rsidR="00EF5377" w:rsidRPr="0038176E" w:rsidRDefault="00EF5377" w:rsidP="00A07071">
            <w:pPr>
              <w:pStyle w:val="Heading2"/>
              <w:spacing w:before="0" w:after="120"/>
            </w:pPr>
            <w:r w:rsidRPr="0038176E">
              <w:t>Potential inquiry questions</w:t>
            </w:r>
          </w:p>
          <w:p w14:paraId="4C5F7D60" w14:textId="77777777" w:rsidR="00EF5377" w:rsidRPr="0095364A" w:rsidRDefault="00EF5377" w:rsidP="0095364A">
            <w:pPr>
              <w:pStyle w:val="TSMtextbullets"/>
            </w:pPr>
            <w:r w:rsidRPr="0095364A">
              <w:t>How do migration stories and experiences shape our identities as New Zealanders?</w:t>
            </w:r>
          </w:p>
          <w:p w14:paraId="065998FB" w14:textId="77777777" w:rsidR="00EF5377" w:rsidRPr="0095364A" w:rsidRDefault="00EF5377" w:rsidP="0095364A">
            <w:pPr>
              <w:pStyle w:val="TSMtextbullets"/>
            </w:pPr>
            <w:r w:rsidRPr="0095364A">
              <w:t>What stories do different groups tell about their migration?</w:t>
            </w:r>
          </w:p>
          <w:p w14:paraId="364E8523" w14:textId="77777777" w:rsidR="00EF5377" w:rsidRPr="0095364A" w:rsidRDefault="00EF5377" w:rsidP="0095364A">
            <w:pPr>
              <w:pStyle w:val="TSMtextbullets"/>
            </w:pPr>
            <w:r w:rsidRPr="0095364A">
              <w:t>What skills are needed to adapt to a new country or environment?</w:t>
            </w:r>
          </w:p>
          <w:p w14:paraId="26A0A373" w14:textId="7D567324" w:rsidR="00EF5377" w:rsidRDefault="00EF5377" w:rsidP="0095364A">
            <w:pPr>
              <w:pStyle w:val="TSMtextbullets"/>
              <w:rPr>
                <w:noProof/>
              </w:rPr>
            </w:pPr>
            <w:r w:rsidRPr="0095364A">
              <w:t>How has our understanding of early migrations changed over time?</w:t>
            </w:r>
          </w:p>
        </w:tc>
      </w:tr>
    </w:tbl>
    <w:p w14:paraId="72B31D15" w14:textId="77777777" w:rsidR="00EF5377" w:rsidRDefault="00EF5377" w:rsidP="00EF5377">
      <w:pPr>
        <w:pStyle w:val="TSMTxt"/>
        <w:sectPr w:rsidR="00EF5377" w:rsidSect="00455F1D">
          <w:footerReference w:type="default" r:id="rId18"/>
          <w:pgSz w:w="16840" w:h="11900" w:orient="landscape"/>
          <w:pgMar w:top="454" w:right="454" w:bottom="340" w:left="454" w:header="709" w:footer="227" w:gutter="0"/>
          <w:cols w:num="2" w:space="454" w:equalWidth="0">
            <w:col w:w="5103" w:space="454"/>
            <w:col w:w="10375" w:space="17"/>
          </w:cols>
          <w:docGrid w:linePitch="245"/>
        </w:sectPr>
      </w:pPr>
    </w:p>
    <w:tbl>
      <w:tblPr>
        <w:tblStyle w:val="TableGrid"/>
        <w:tblpPr w:leftFromText="181" w:rightFromText="181" w:vertAnchor="text" w:horzAnchor="margin" w:tblpY="60"/>
        <w:tblOverlap w:val="never"/>
        <w:tblW w:w="16018" w:type="dxa"/>
        <w:tblBorders>
          <w:top w:val="none" w:sz="0" w:space="0" w:color="auto"/>
          <w:left w:val="none" w:sz="0" w:space="0" w:color="auto"/>
          <w:bottom w:val="none" w:sz="0" w:space="0" w:color="auto"/>
          <w:right w:val="none" w:sz="0" w:space="0" w:color="auto"/>
          <w:insideH w:val="none" w:sz="0" w:space="0" w:color="auto"/>
          <w:insideV w:val="single" w:sz="4" w:space="0" w:color="auto"/>
        </w:tblBorders>
        <w:tblLayout w:type="fixed"/>
        <w:tblCellMar>
          <w:top w:w="85" w:type="dxa"/>
          <w:left w:w="85" w:type="dxa"/>
          <w:bottom w:w="57" w:type="dxa"/>
          <w:right w:w="85" w:type="dxa"/>
        </w:tblCellMar>
        <w:tblLook w:val="04A0" w:firstRow="1" w:lastRow="0" w:firstColumn="1" w:lastColumn="0" w:noHBand="0" w:noVBand="1"/>
      </w:tblPr>
      <w:tblGrid>
        <w:gridCol w:w="5339"/>
        <w:gridCol w:w="473"/>
        <w:gridCol w:w="4866"/>
        <w:gridCol w:w="5340"/>
      </w:tblGrid>
      <w:tr w:rsidR="00EF5377" w14:paraId="3F37A54E" w14:textId="77777777" w:rsidTr="00B47F4F">
        <w:trPr>
          <w:trHeight w:val="199"/>
        </w:trPr>
        <w:tc>
          <w:tcPr>
            <w:tcW w:w="16018" w:type="dxa"/>
            <w:gridSpan w:val="4"/>
            <w:shd w:val="clear" w:color="auto" w:fill="auto"/>
          </w:tcPr>
          <w:p w14:paraId="5C6F91C2" w14:textId="77777777" w:rsidR="00EF5377" w:rsidRDefault="00EF5377" w:rsidP="007C0AEC">
            <w:pPr>
              <w:pStyle w:val="Heading2"/>
              <w:spacing w:before="0" w:after="120"/>
              <w:rPr>
                <w:noProof/>
              </w:rPr>
            </w:pPr>
            <w:bookmarkStart w:id="0" w:name="_heading=h.kkpd1j4vhnn" w:colFirst="0" w:colLast="0"/>
            <w:bookmarkEnd w:id="0"/>
            <w:r w:rsidRPr="001C6380">
              <w:lastRenderedPageBreak/>
              <w:t>ANZH curriculum overview (years 4–6)</w:t>
            </w:r>
          </w:p>
        </w:tc>
      </w:tr>
      <w:tr w:rsidR="00EF5377" w14:paraId="2A8EABDE" w14:textId="77777777" w:rsidTr="00B47F4F">
        <w:trPr>
          <w:trHeight w:val="170"/>
        </w:trPr>
        <w:tc>
          <w:tcPr>
            <w:tcW w:w="5339" w:type="dxa"/>
            <w:tcBorders>
              <w:right w:val="single" w:sz="48" w:space="0" w:color="FFFFFF" w:themeColor="background1"/>
            </w:tcBorders>
            <w:shd w:val="clear" w:color="auto" w:fill="D7C0E9"/>
          </w:tcPr>
          <w:p w14:paraId="54CD7568" w14:textId="77777777" w:rsidR="00EF5377" w:rsidRDefault="00EF5377" w:rsidP="007C0AEC">
            <w:pPr>
              <w:pStyle w:val="Heading3noparaspace"/>
            </w:pPr>
            <w:r w:rsidRPr="00E50328">
              <w:rPr>
                <w:noProof/>
              </w:rPr>
              <w:drawing>
                <wp:anchor distT="0" distB="0" distL="114300" distR="114300" simplePos="0" relativeHeight="251658244" behindDoc="0" locked="0" layoutInCell="1" allowOverlap="1" wp14:anchorId="32D7329C" wp14:editId="04BD6AA9">
                  <wp:simplePos x="0" y="0"/>
                  <wp:positionH relativeFrom="column">
                    <wp:posOffset>635</wp:posOffset>
                  </wp:positionH>
                  <wp:positionV relativeFrom="paragraph">
                    <wp:posOffset>0</wp:posOffset>
                  </wp:positionV>
                  <wp:extent cx="279400" cy="279400"/>
                  <wp:effectExtent l="0" t="0" r="0" b="0"/>
                  <wp:wrapSquare wrapText="bothSides"/>
                  <wp:docPr id="6" name="Graphic 6" title="Understand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Understand Icon.svg"/>
                          <pic:cNvPicPr/>
                        </pic:nvPicPr>
                        <pic: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Pr="00E81AD5">
              <w:t>Understand</w:t>
            </w:r>
            <w:r>
              <w:t xml:space="preserve"> </w:t>
            </w:r>
            <w:r>
              <w:br/>
            </w:r>
            <w:r w:rsidRPr="00E50328">
              <w:rPr>
                <w:b w:val="0"/>
              </w:rPr>
              <w:t>big ideas</w:t>
            </w:r>
          </w:p>
        </w:tc>
        <w:tc>
          <w:tcPr>
            <w:tcW w:w="5339" w:type="dxa"/>
            <w:gridSpan w:val="2"/>
            <w:tcBorders>
              <w:left w:val="single" w:sz="48" w:space="0" w:color="FFFFFF" w:themeColor="background1"/>
              <w:right w:val="single" w:sz="48" w:space="0" w:color="FFFFFF" w:themeColor="background1"/>
            </w:tcBorders>
            <w:shd w:val="clear" w:color="auto" w:fill="6AD2D7"/>
            <w:tcMar>
              <w:left w:w="142" w:type="dxa"/>
            </w:tcMar>
          </w:tcPr>
          <w:p w14:paraId="691DE8FA" w14:textId="77777777" w:rsidR="00EF5377" w:rsidRDefault="00EF5377" w:rsidP="007C0AEC">
            <w:pPr>
              <w:pStyle w:val="Heading3noparaspace"/>
            </w:pPr>
            <w:r>
              <w:rPr>
                <w:noProof/>
              </w:rPr>
              <w:drawing>
                <wp:anchor distT="0" distB="0" distL="114300" distR="114300" simplePos="0" relativeHeight="251658245" behindDoc="0" locked="0" layoutInCell="1" allowOverlap="1" wp14:anchorId="71B17CA7" wp14:editId="410819C4">
                  <wp:simplePos x="0" y="0"/>
                  <wp:positionH relativeFrom="column">
                    <wp:posOffset>635</wp:posOffset>
                  </wp:positionH>
                  <wp:positionV relativeFrom="paragraph">
                    <wp:posOffset>0</wp:posOffset>
                  </wp:positionV>
                  <wp:extent cx="279400" cy="279400"/>
                  <wp:effectExtent l="0" t="0" r="0" b="0"/>
                  <wp:wrapSquare wrapText="bothSides"/>
                  <wp:docPr id="5" name="Graphic 5" title="Know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Know icon.svg"/>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Pr="00E50328">
              <w:t>Know</w:t>
            </w:r>
            <w:r>
              <w:t xml:space="preserve"> </w:t>
            </w:r>
            <w:r>
              <w:br/>
            </w:r>
            <w:r w:rsidRPr="00E50328">
              <w:rPr>
                <w:b w:val="0"/>
              </w:rPr>
              <w:t>contexts</w:t>
            </w:r>
          </w:p>
        </w:tc>
        <w:tc>
          <w:tcPr>
            <w:tcW w:w="5340" w:type="dxa"/>
            <w:tcBorders>
              <w:left w:val="single" w:sz="48" w:space="0" w:color="FFFFFF" w:themeColor="background1"/>
            </w:tcBorders>
            <w:shd w:val="clear" w:color="auto" w:fill="E1B847"/>
            <w:tcMar>
              <w:left w:w="142" w:type="dxa"/>
            </w:tcMar>
          </w:tcPr>
          <w:p w14:paraId="3B7FA2A0" w14:textId="77777777" w:rsidR="00EF5377" w:rsidRDefault="00EF5377" w:rsidP="007C0AEC">
            <w:pPr>
              <w:pStyle w:val="Heading3noparaspace"/>
            </w:pPr>
            <w:r>
              <w:rPr>
                <w:noProof/>
              </w:rPr>
              <w:drawing>
                <wp:anchor distT="0" distB="0" distL="114300" distR="114300" simplePos="0" relativeHeight="251658246" behindDoc="0" locked="0" layoutInCell="1" allowOverlap="1" wp14:anchorId="6ED13ADC" wp14:editId="6BCBEEC6">
                  <wp:simplePos x="0" y="0"/>
                  <wp:positionH relativeFrom="column">
                    <wp:posOffset>635</wp:posOffset>
                  </wp:positionH>
                  <wp:positionV relativeFrom="paragraph">
                    <wp:posOffset>0</wp:posOffset>
                  </wp:positionV>
                  <wp:extent cx="279400" cy="279400"/>
                  <wp:effectExtent l="0" t="0" r="0" b="0"/>
                  <wp:wrapSquare wrapText="bothSides"/>
                  <wp:docPr id="4" name="Graphic 4" title="Do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o Icon.svg"/>
                          <pic:cNvPicPr/>
                        </pic:nvPicPr>
                        <pic: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Pr="0032670A">
              <w:t>Do</w:t>
            </w:r>
            <w:r>
              <w:t xml:space="preserve"> </w:t>
            </w:r>
            <w:r>
              <w:rPr>
                <w:highlight w:val="yellow"/>
              </w:rPr>
              <w:br/>
            </w:r>
            <w:r w:rsidRPr="00E50328">
              <w:rPr>
                <w:b w:val="0"/>
              </w:rPr>
              <w:t>inquiry practices</w:t>
            </w:r>
          </w:p>
        </w:tc>
      </w:tr>
      <w:tr w:rsidR="00EF5377" w14:paraId="20A723F7" w14:textId="77777777" w:rsidTr="00B47F4F">
        <w:tc>
          <w:tcPr>
            <w:tcW w:w="5339" w:type="dxa"/>
            <w:tcBorders>
              <w:bottom w:val="nil"/>
              <w:right w:val="single" w:sz="48" w:space="0" w:color="FFFFFF" w:themeColor="background1"/>
            </w:tcBorders>
            <w:shd w:val="clear" w:color="auto" w:fill="F3ECF8"/>
          </w:tcPr>
          <w:p w14:paraId="22CEFA2C" w14:textId="77777777" w:rsidR="00EF5377" w:rsidRPr="00E81AD5" w:rsidRDefault="00EF5377" w:rsidP="0095364A">
            <w:pPr>
              <w:pStyle w:val="TSMtextbullets"/>
            </w:pPr>
            <w:r w:rsidRPr="00604054">
              <w:t xml:space="preserve">Māori history is </w:t>
            </w:r>
            <w:r w:rsidRPr="00E81AD5">
              <w:t>the foundational and continuous history of Aotearoa New Zealand.</w:t>
            </w:r>
          </w:p>
          <w:p w14:paraId="79604060" w14:textId="77777777" w:rsidR="00EF5377" w:rsidRPr="00E81AD5" w:rsidRDefault="00EF5377" w:rsidP="0095364A">
            <w:pPr>
              <w:pStyle w:val="TSMtextbullets"/>
            </w:pPr>
            <w:r w:rsidRPr="00E81AD5">
              <w:t>Colonisation and settlement have been central to Aotearoa New Zealand histories for the past two hundred years.</w:t>
            </w:r>
          </w:p>
          <w:p w14:paraId="7C928D45" w14:textId="77777777" w:rsidR="00EF5377" w:rsidRPr="00E81AD5" w:rsidRDefault="00EF5377" w:rsidP="0095364A">
            <w:pPr>
              <w:pStyle w:val="TSMtextbullets"/>
            </w:pPr>
            <w:r w:rsidRPr="00E81AD5">
              <w:t>The course of Aotearoa New Zealand’s histories has been shaped by the use of power.</w:t>
            </w:r>
          </w:p>
          <w:p w14:paraId="1D428D93" w14:textId="77777777" w:rsidR="00EF5377" w:rsidRDefault="00EF5377" w:rsidP="0095364A">
            <w:pPr>
              <w:pStyle w:val="TSMtextbullets"/>
            </w:pPr>
            <w:r w:rsidRPr="00E81AD5">
              <w:t>Relationships and</w:t>
            </w:r>
            <w:r w:rsidRPr="0032670A">
              <w:t xml:space="preserve"> connections between people and across boundaries have shaped the course of </w:t>
            </w:r>
            <w:r>
              <w:t xml:space="preserve">Aotearoa </w:t>
            </w:r>
            <w:r w:rsidRPr="0032670A">
              <w:t>New Zealand’s historie</w:t>
            </w:r>
            <w:r>
              <w:t>s.</w:t>
            </w:r>
          </w:p>
          <w:p w14:paraId="14E7154C" w14:textId="77777777" w:rsidR="00EF5377" w:rsidRPr="0032670A" w:rsidRDefault="00EF5377" w:rsidP="0095364A">
            <w:pPr>
              <w:pStyle w:val="TSMtextbullets"/>
              <w:numPr>
                <w:ilvl w:val="0"/>
                <w:numId w:val="0"/>
              </w:numPr>
              <w:ind w:left="340"/>
            </w:pPr>
          </w:p>
          <w:p w14:paraId="0028B132" w14:textId="77777777" w:rsidR="00EF5377" w:rsidRDefault="00EF5377" w:rsidP="007C0AEC">
            <w:pPr>
              <w:pStyle w:val="Heading3"/>
            </w:pPr>
          </w:p>
        </w:tc>
        <w:tc>
          <w:tcPr>
            <w:tcW w:w="5339" w:type="dxa"/>
            <w:gridSpan w:val="2"/>
            <w:tcBorders>
              <w:left w:val="single" w:sz="48" w:space="0" w:color="FFFFFF" w:themeColor="background1"/>
              <w:bottom w:val="nil"/>
              <w:right w:val="single" w:sz="48" w:space="0" w:color="FFFFFF" w:themeColor="background1"/>
            </w:tcBorders>
            <w:shd w:val="clear" w:color="auto" w:fill="D2F1F3"/>
            <w:tcMar>
              <w:left w:w="142" w:type="dxa"/>
            </w:tcMar>
          </w:tcPr>
          <w:p w14:paraId="24F21B49" w14:textId="7C9DD189" w:rsidR="00EF5377" w:rsidRPr="00E81AD5" w:rsidRDefault="00EF5377" w:rsidP="007C0AEC">
            <w:pPr>
              <w:pStyle w:val="Heading4"/>
            </w:pPr>
            <w:r w:rsidRPr="00E81AD5">
              <w:t xml:space="preserve">Whakapapa me </w:t>
            </w:r>
            <w:proofErr w:type="spellStart"/>
            <w:r w:rsidRPr="00E81AD5">
              <w:t>te</w:t>
            </w:r>
            <w:proofErr w:type="spellEnd"/>
            <w:r w:rsidRPr="00E81AD5">
              <w:t xml:space="preserve"> </w:t>
            </w:r>
            <w:r w:rsidRPr="00AB6BA0">
              <w:t>whanaungatanga</w:t>
            </w:r>
            <w:r w:rsidRPr="00E81AD5">
              <w:t xml:space="preserve"> ǀ Culture and identity</w:t>
            </w:r>
          </w:p>
          <w:p w14:paraId="770D8EF1" w14:textId="77777777" w:rsidR="00EF5377" w:rsidRPr="007978FB" w:rsidRDefault="00EF5377" w:rsidP="007C0AEC">
            <w:pPr>
              <w:pStyle w:val="TSMTxt"/>
              <w:rPr>
                <w:rFonts w:asciiTheme="majorHAnsi" w:eastAsia="Cambria" w:hAnsiTheme="majorHAnsi" w:cstheme="majorHAnsi"/>
              </w:rPr>
            </w:pPr>
            <w:r w:rsidRPr="00E81AD5">
              <w:t>This context focuses on how the past shapes who we are today – our familial links and bonds, our networks and connections, our sense of obligation, and the stories woven</w:t>
            </w:r>
            <w:r w:rsidRPr="00370012">
              <w:t xml:space="preserve"> into our collective and diverse identities. </w:t>
            </w:r>
          </w:p>
          <w:p w14:paraId="5E31A212" w14:textId="77777777" w:rsidR="00EF5377" w:rsidRPr="007978FB" w:rsidRDefault="00EF5377" w:rsidP="007C0AEC">
            <w:pPr>
              <w:pStyle w:val="TSMTxt"/>
            </w:pPr>
            <w:r w:rsidRPr="007978FB">
              <w:t xml:space="preserve">For </w:t>
            </w:r>
            <w:r>
              <w:t>y</w:t>
            </w:r>
            <w:r w:rsidRPr="007978FB">
              <w:t xml:space="preserve">ears 4–6 </w:t>
            </w:r>
            <w:proofErr w:type="spellStart"/>
            <w:r w:rsidRPr="007978FB">
              <w:t>ākonga</w:t>
            </w:r>
            <w:proofErr w:type="spellEnd"/>
            <w:r>
              <w:t>,</w:t>
            </w:r>
            <w:r w:rsidRPr="007978FB">
              <w:t xml:space="preserve"> </w:t>
            </w:r>
            <w:r>
              <w:t xml:space="preserve">the </w:t>
            </w:r>
            <w:r w:rsidRPr="00E81AD5">
              <w:t>focus</w:t>
            </w:r>
            <w:r>
              <w:t xml:space="preserve"> is on:</w:t>
            </w:r>
          </w:p>
          <w:p w14:paraId="31236362" w14:textId="77777777" w:rsidR="00EF5377" w:rsidRPr="0032670A" w:rsidRDefault="00EF5377" w:rsidP="007C0AEC">
            <w:pPr>
              <w:pStyle w:val="TSMTxt"/>
            </w:pPr>
            <w:r w:rsidRPr="0032670A">
              <w:t xml:space="preserve">Māori voyaging through the Pacific was deliberate and skilful and brought with it Pacific whakapapa and cultural identities. These identities were transformed </w:t>
            </w:r>
            <w:r w:rsidRPr="00E81AD5">
              <w:t>over</w:t>
            </w:r>
            <w:r w:rsidRPr="0032670A">
              <w:t xml:space="preserve"> the centuries through adaptations to and relationships with the environment and through the formation of </w:t>
            </w:r>
            <w:proofErr w:type="spellStart"/>
            <w:r w:rsidRPr="0032670A">
              <w:t>hapū</w:t>
            </w:r>
            <w:proofErr w:type="spellEnd"/>
            <w:r w:rsidRPr="0032670A">
              <w:t xml:space="preserve"> and iwi that eventually occupied </w:t>
            </w:r>
            <w:r>
              <w:t>Aotearoa New Zealand</w:t>
            </w:r>
            <w:r w:rsidRPr="0032670A">
              <w:t>.</w:t>
            </w:r>
          </w:p>
          <w:p w14:paraId="35A86E16" w14:textId="77777777" w:rsidR="00EF5377" w:rsidRDefault="00EF5377" w:rsidP="007C0AEC">
            <w:pPr>
              <w:pStyle w:val="Heading4"/>
            </w:pPr>
            <w:proofErr w:type="spellStart"/>
            <w:r w:rsidRPr="0032670A">
              <w:t>Tūrangawaewae</w:t>
            </w:r>
            <w:proofErr w:type="spellEnd"/>
            <w:r w:rsidRPr="0032670A">
              <w:t xml:space="preserve"> me </w:t>
            </w:r>
            <w:proofErr w:type="spellStart"/>
            <w:r w:rsidRPr="0032670A">
              <w:t>te</w:t>
            </w:r>
            <w:proofErr w:type="spellEnd"/>
            <w:r w:rsidRPr="0032670A">
              <w:t xml:space="preserve"> </w:t>
            </w:r>
            <w:proofErr w:type="spellStart"/>
            <w:r w:rsidRPr="00AB6BA0">
              <w:t>kaitiakitanga</w:t>
            </w:r>
            <w:proofErr w:type="spellEnd"/>
            <w:r>
              <w:t xml:space="preserve"> ǀ</w:t>
            </w:r>
            <w:r w:rsidRPr="0032670A">
              <w:t xml:space="preserve"> </w:t>
            </w:r>
            <w:r>
              <w:br/>
            </w:r>
            <w:r w:rsidRPr="0032670A">
              <w:t>Place and environment</w:t>
            </w:r>
          </w:p>
          <w:p w14:paraId="19940069" w14:textId="77777777" w:rsidR="00EF5377" w:rsidRPr="00A219EA" w:rsidRDefault="00EF5377" w:rsidP="007C0AEC">
            <w:pPr>
              <w:pStyle w:val="TSMTxt"/>
            </w:pPr>
            <w:r w:rsidRPr="00A219EA">
              <w:t xml:space="preserve">This context focuses </w:t>
            </w:r>
            <w:r w:rsidRPr="00E81AD5">
              <w:t>on</w:t>
            </w:r>
            <w:r w:rsidRPr="00A219EA">
              <w:t xml:space="preserve"> the relationships of individuals, groups, and communities with the land, water, and resources, as well as on contests over their control, use, and protection. </w:t>
            </w:r>
          </w:p>
          <w:p w14:paraId="5DE07B62" w14:textId="77777777" w:rsidR="00EF5377" w:rsidRPr="00E81AD5" w:rsidRDefault="00EF5377" w:rsidP="007C0AEC">
            <w:pPr>
              <w:pStyle w:val="TSMTxt"/>
            </w:pPr>
            <w:r w:rsidRPr="00A219EA">
              <w:t xml:space="preserve">For years 4–6 </w:t>
            </w:r>
            <w:proofErr w:type="spellStart"/>
            <w:r w:rsidRPr="00A219EA">
              <w:t>ākonga</w:t>
            </w:r>
            <w:proofErr w:type="spellEnd"/>
            <w:r w:rsidRPr="00A219EA">
              <w:t xml:space="preserve">, the focus </w:t>
            </w:r>
            <w:r w:rsidRPr="00E81AD5">
              <w:t>is on:</w:t>
            </w:r>
          </w:p>
          <w:p w14:paraId="17EEB2E6" w14:textId="5EC3F705" w:rsidR="00EF5377" w:rsidRDefault="00EF5377" w:rsidP="007C0AEC">
            <w:pPr>
              <w:pStyle w:val="TSMTxt"/>
            </w:pPr>
            <w:r w:rsidRPr="00E81AD5">
              <w:t>People adapted their technologies and tools</w:t>
            </w:r>
            <w:r w:rsidRPr="0032670A">
              <w:t xml:space="preserve"> to the new environment of </w:t>
            </w:r>
            <w:r>
              <w:t xml:space="preserve">Aotearoa </w:t>
            </w:r>
            <w:r w:rsidRPr="00EF5377">
              <w:t>New</w:t>
            </w:r>
            <w:r w:rsidRPr="0032670A">
              <w:t xml:space="preserve"> Zealand.</w:t>
            </w:r>
          </w:p>
        </w:tc>
        <w:tc>
          <w:tcPr>
            <w:tcW w:w="5340" w:type="dxa"/>
            <w:tcBorders>
              <w:left w:val="single" w:sz="48" w:space="0" w:color="FFFFFF" w:themeColor="background1"/>
              <w:bottom w:val="nil"/>
            </w:tcBorders>
            <w:shd w:val="clear" w:color="auto" w:fill="F6EAC8"/>
            <w:tcMar>
              <w:left w:w="142" w:type="dxa"/>
              <w:bottom w:w="28" w:type="dxa"/>
            </w:tcMar>
          </w:tcPr>
          <w:p w14:paraId="3E94DC2D" w14:textId="77777777" w:rsidR="00EF5377" w:rsidRPr="00D817BC" w:rsidRDefault="00EF5377" w:rsidP="007C0AEC">
            <w:pPr>
              <w:pStyle w:val="TSMTxt"/>
              <w:rPr>
                <w:b/>
              </w:rPr>
            </w:pPr>
            <w:r w:rsidRPr="00D817BC">
              <w:rPr>
                <w:b/>
              </w:rPr>
              <w:t>When exploring these histories, I will be developing practices to:</w:t>
            </w:r>
          </w:p>
          <w:p w14:paraId="6FCF8BFA" w14:textId="77777777" w:rsidR="00EF5377" w:rsidRPr="00F92F44" w:rsidRDefault="00EF5377" w:rsidP="0095364A">
            <w:pPr>
              <w:pStyle w:val="TSMtextbullets"/>
            </w:pPr>
            <w:r w:rsidRPr="00F92F44">
              <w:t>construct a historical sequence of related events and changes, show how long ago they happened, and say how other people might construct the sequence differently</w:t>
            </w:r>
          </w:p>
          <w:p w14:paraId="0839E9AA" w14:textId="77777777" w:rsidR="00EF5377" w:rsidRPr="00E81AD5" w:rsidRDefault="00EF5377" w:rsidP="0095364A">
            <w:pPr>
              <w:pStyle w:val="TSMtextbullets"/>
            </w:pPr>
            <w:r w:rsidRPr="00E81AD5">
              <w:t xml:space="preserve">use historical sources, giving deliberate attention to </w:t>
            </w:r>
            <w:proofErr w:type="spellStart"/>
            <w:r w:rsidRPr="00E81AD5">
              <w:t>mātauranga</w:t>
            </w:r>
            <w:proofErr w:type="spellEnd"/>
            <w:r w:rsidRPr="00E81AD5">
              <w:t xml:space="preserve"> Māori sources, to gather evidence to answer my questions about the past, as well as identifying views that are missing and note how this might affect my answers</w:t>
            </w:r>
          </w:p>
          <w:p w14:paraId="6ABE4698" w14:textId="01264BFF" w:rsidR="00EF5377" w:rsidRDefault="00EF5377" w:rsidP="0095364A">
            <w:pPr>
              <w:pStyle w:val="TSMtextbullets"/>
            </w:pPr>
            <w:r w:rsidRPr="00E81AD5">
              <w:t>identify the attitudes and</w:t>
            </w:r>
            <w:r w:rsidRPr="0032670A">
              <w:t xml:space="preserve"> values that motivated </w:t>
            </w:r>
            <w:r w:rsidRPr="00141DB2">
              <w:t>people</w:t>
            </w:r>
            <w:r w:rsidRPr="0032670A">
              <w:t xml:space="preserve"> in the past and compare them with attitudes and values today.</w:t>
            </w:r>
          </w:p>
        </w:tc>
      </w:tr>
      <w:tr w:rsidR="00EF5377" w14:paraId="3AC42E00" w14:textId="77777777" w:rsidTr="00B47F4F">
        <w:trPr>
          <w:trHeight w:val="2972"/>
        </w:trPr>
        <w:tc>
          <w:tcPr>
            <w:tcW w:w="5812" w:type="dxa"/>
            <w:gridSpan w:val="2"/>
            <w:tcBorders>
              <w:right w:val="nil"/>
            </w:tcBorders>
          </w:tcPr>
          <w:p w14:paraId="471B800A" w14:textId="7285FED5" w:rsidR="00EF5377" w:rsidRPr="00D817BC" w:rsidRDefault="00EF5377" w:rsidP="007C0AEC">
            <w:pPr>
              <w:pStyle w:val="TSMTxt"/>
              <w:rPr>
                <w:rStyle w:val="Hyperlink-TSM"/>
              </w:rPr>
            </w:pPr>
            <w:r w:rsidRPr="00AB4F83">
              <w:t xml:space="preserve">To </w:t>
            </w:r>
            <w:r w:rsidRPr="00141DB2">
              <w:t>find</w:t>
            </w:r>
            <w:r w:rsidRPr="00AB4F83">
              <w:t xml:space="preserve"> out </w:t>
            </w:r>
            <w:r w:rsidRPr="00141DB2">
              <w:t>more about the Understand</w:t>
            </w:r>
            <w:r>
              <w:t>,</w:t>
            </w:r>
            <w:r w:rsidRPr="00141DB2">
              <w:t xml:space="preserve"> Know</w:t>
            </w:r>
            <w:r>
              <w:t>,</w:t>
            </w:r>
            <w:r w:rsidRPr="00141DB2">
              <w:t xml:space="preserve"> Do framework, go to </w:t>
            </w:r>
            <w:r>
              <w:rPr>
                <w:noProof/>
              </w:rPr>
              <w:drawing>
                <wp:anchor distT="0" distB="0" distL="114300" distR="114300" simplePos="0" relativeHeight="251658247" behindDoc="0" locked="0" layoutInCell="1" allowOverlap="1" wp14:anchorId="09940EA7" wp14:editId="1002E5BA">
                  <wp:simplePos x="0" y="0"/>
                  <wp:positionH relativeFrom="column">
                    <wp:posOffset>-50165</wp:posOffset>
                  </wp:positionH>
                  <wp:positionV relativeFrom="line">
                    <wp:posOffset>281305</wp:posOffset>
                  </wp:positionV>
                  <wp:extent cx="3327400" cy="1143000"/>
                  <wp:effectExtent l="0" t="0" r="0" b="0"/>
                  <wp:wrapSquare wrapText="bothSides"/>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ANZH Weave diagram Feb 22.jp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3327400" cy="1143000"/>
                          </a:xfrm>
                          <a:prstGeom prst="rect">
                            <a:avLst/>
                          </a:prstGeom>
                        </pic:spPr>
                      </pic:pic>
                    </a:graphicData>
                  </a:graphic>
                  <wp14:sizeRelH relativeFrom="page">
                    <wp14:pctWidth>0</wp14:pctWidth>
                  </wp14:sizeRelH>
                  <wp14:sizeRelV relativeFrom="page">
                    <wp14:pctHeight>0</wp14:pctHeight>
                  </wp14:sizeRelV>
                </wp:anchor>
              </w:drawing>
            </w:r>
            <w:hyperlink r:id="rId26" w:history="1">
              <w:r w:rsidR="00A57567" w:rsidRPr="00F322A9">
                <w:rPr>
                  <w:rStyle w:val="Hyperlink"/>
                </w:rPr>
                <w:t>https://aotearoahistories.education.govt.nz/content-overview</w:t>
              </w:r>
            </w:hyperlink>
          </w:p>
          <w:p w14:paraId="050BDA26" w14:textId="77777777" w:rsidR="00EF5377" w:rsidRDefault="00EF5377" w:rsidP="007C0AEC">
            <w:pPr>
              <w:pStyle w:val="TSMTxt"/>
            </w:pPr>
          </w:p>
        </w:tc>
        <w:tc>
          <w:tcPr>
            <w:tcW w:w="10206" w:type="dxa"/>
            <w:gridSpan w:val="2"/>
            <w:tcBorders>
              <w:left w:val="nil"/>
            </w:tcBorders>
          </w:tcPr>
          <w:tbl>
            <w:tblPr>
              <w:tblStyle w:val="TableGrid"/>
              <w:tblpPr w:leftFromText="181" w:rightFromText="181" w:vertAnchor="page" w:horzAnchor="margin" w:tblpXSpec="right" w:tblpY="1"/>
              <w:tblOverlap w:val="never"/>
              <w:tblW w:w="10022" w:type="dxa"/>
              <w:tblBorders>
                <w:top w:val="single" w:sz="12" w:space="0" w:color="D7C0E9"/>
                <w:left w:val="single" w:sz="12" w:space="0" w:color="D7C0E9"/>
                <w:bottom w:val="single" w:sz="12" w:space="0" w:color="D7C0E9"/>
                <w:right w:val="single" w:sz="12" w:space="0" w:color="D7C0E9"/>
                <w:insideH w:val="none" w:sz="0" w:space="0" w:color="auto"/>
                <w:insideV w:val="none" w:sz="0" w:space="0" w:color="auto"/>
              </w:tblBorders>
              <w:tblLayout w:type="fixed"/>
              <w:tblLook w:val="04A0" w:firstRow="1" w:lastRow="0" w:firstColumn="1" w:lastColumn="0" w:noHBand="0" w:noVBand="1"/>
            </w:tblPr>
            <w:tblGrid>
              <w:gridCol w:w="10022"/>
            </w:tblGrid>
            <w:tr w:rsidR="00EF5377" w14:paraId="06455675" w14:textId="77777777" w:rsidTr="00F67C24">
              <w:trPr>
                <w:trHeight w:val="2806"/>
              </w:trPr>
              <w:tc>
                <w:tcPr>
                  <w:tcW w:w="10022" w:type="dxa"/>
                </w:tcPr>
                <w:p w14:paraId="32BCA777" w14:textId="77777777" w:rsidR="00EF5377" w:rsidRPr="0032670A" w:rsidRDefault="00EF5377" w:rsidP="007C0AEC">
                  <w:pPr>
                    <w:pStyle w:val="Heading3"/>
                    <w:spacing w:before="120" w:after="80"/>
                    <w:rPr>
                      <w:sz w:val="22"/>
                      <w:szCs w:val="22"/>
                    </w:rPr>
                  </w:pPr>
                  <w:r w:rsidRPr="0032670A">
                    <w:t xml:space="preserve">Using this </w:t>
                  </w:r>
                  <w:r w:rsidRPr="00D817BC">
                    <w:t>resource</w:t>
                  </w:r>
                </w:p>
                <w:p w14:paraId="235D82F9" w14:textId="77777777" w:rsidR="002A2D1D" w:rsidRPr="00E81AD5" w:rsidRDefault="002A2D1D" w:rsidP="002A2D1D">
                  <w:pPr>
                    <w:pStyle w:val="TSMTxt"/>
                    <w:spacing w:before="60" w:after="60"/>
                  </w:pPr>
                  <w:r w:rsidRPr="0032670A">
                    <w:t xml:space="preserve">This resource provides examples of how you might use the three texts in this </w:t>
                  </w:r>
                  <w:r w:rsidRPr="00D261B3">
                    <w:rPr>
                      <w:i/>
                      <w:iCs/>
                    </w:rPr>
                    <w:t>Connected</w:t>
                  </w:r>
                  <w:r w:rsidRPr="0032670A">
                    <w:t xml:space="preserve">  to design learning experiences </w:t>
                  </w:r>
                  <w:r>
                    <w:t>by weaving</w:t>
                  </w:r>
                  <w:r w:rsidRPr="0032670A">
                    <w:t xml:space="preserve"> together the </w:t>
                  </w:r>
                  <w:hyperlink r:id="rId27" w:history="1">
                    <w:r w:rsidRPr="00486911">
                      <w:rPr>
                        <w:rStyle w:val="Hyperlink"/>
                      </w:rPr>
                      <w:t>Understand, Know, Do</w:t>
                    </w:r>
                  </w:hyperlink>
                  <w:r w:rsidRPr="00E81AD5">
                    <w:t xml:space="preserve"> </w:t>
                  </w:r>
                  <w:r>
                    <w:t xml:space="preserve">elements </w:t>
                  </w:r>
                  <w:r w:rsidRPr="00E81AD5">
                    <w:t>of the Aotearoa New Zealand histories content.</w:t>
                  </w:r>
                </w:p>
                <w:p w14:paraId="557643C7" w14:textId="66B5EFCB" w:rsidR="002A2D1D" w:rsidRPr="00E81AD5" w:rsidRDefault="002A2D1D" w:rsidP="002A2D1D">
                  <w:pPr>
                    <w:pStyle w:val="TSMTxt"/>
                    <w:spacing w:before="60" w:after="60"/>
                  </w:pPr>
                  <w:r w:rsidRPr="00E81AD5">
                    <w:t xml:space="preserve">These activities are designed to build </w:t>
                  </w:r>
                  <w:proofErr w:type="spellStart"/>
                  <w:r w:rsidRPr="00E81AD5">
                    <w:t>ākonga</w:t>
                  </w:r>
                  <w:proofErr w:type="spellEnd"/>
                  <w:r w:rsidRPr="0032670A">
                    <w:t xml:space="preserve"> understanding of </w:t>
                  </w:r>
                  <w:r>
                    <w:t>the</w:t>
                  </w:r>
                  <w:r w:rsidRPr="0032670A">
                    <w:t xml:space="preserve"> practices that support them to think critically about the past and </w:t>
                  </w:r>
                  <w:r>
                    <w:t>interpret stories about it</w:t>
                  </w:r>
                  <w:r w:rsidRPr="0032670A">
                    <w:t>.</w:t>
                  </w:r>
                  <w:r>
                    <w:t xml:space="preserve"> You can select from the activities depending on the needs</w:t>
                  </w:r>
                  <w:r w:rsidR="0002387B">
                    <w:t xml:space="preserve"> of</w:t>
                  </w:r>
                  <w:r>
                    <w:t xml:space="preserve"> and relevance for your </w:t>
                  </w:r>
                  <w:proofErr w:type="spellStart"/>
                  <w:r>
                    <w:t>ākonga</w:t>
                  </w:r>
                  <w:proofErr w:type="spellEnd"/>
                  <w:r>
                    <w:t>.</w:t>
                  </w:r>
                </w:p>
                <w:p w14:paraId="51DF802E" w14:textId="527A6846" w:rsidR="00EF5377" w:rsidRDefault="00085E5E" w:rsidP="002A2D1D">
                  <w:pPr>
                    <w:pStyle w:val="TSMTxt"/>
                    <w:spacing w:before="60" w:after="60"/>
                  </w:pPr>
                  <w:sdt>
                    <w:sdtPr>
                      <w:tag w:val="goog_rdk_0"/>
                      <w:id w:val="1059982325"/>
                    </w:sdtPr>
                    <w:sdtEndPr/>
                    <w:sdtContent/>
                  </w:sdt>
                  <w:r w:rsidR="002A2D1D" w:rsidRPr="00E81AD5">
                    <w:t xml:space="preserve">The activities suggest ways </w:t>
                  </w:r>
                  <w:proofErr w:type="spellStart"/>
                  <w:r w:rsidR="002A2D1D" w:rsidRPr="00E81AD5">
                    <w:t>ākonga</w:t>
                  </w:r>
                  <w:proofErr w:type="spellEnd"/>
                  <w:r w:rsidR="002A2D1D" w:rsidRPr="00E81AD5">
                    <w:t xml:space="preserve"> can think critically about texts to build their knowledge and develop their understanding of the big ideas. </w:t>
                  </w:r>
                  <w:r w:rsidR="003E2599">
                    <w:t xml:space="preserve">They can help </w:t>
                  </w:r>
                  <w:proofErr w:type="spellStart"/>
                  <w:r w:rsidR="003E2599">
                    <w:t>ākonga</w:t>
                  </w:r>
                  <w:proofErr w:type="spellEnd"/>
                  <w:r w:rsidR="003E2599">
                    <w:t xml:space="preserve"> to understand that our knowledge of history comes from many sources including historical fiction, which uses real events as the basis for imaginative and interpretive explorations of history.</w:t>
                  </w:r>
                  <w:r w:rsidR="00443FB6">
                    <w:t xml:space="preserve"> </w:t>
                  </w:r>
                  <w:r w:rsidR="002A2D1D" w:rsidRPr="00E81AD5">
                    <w:t xml:space="preserve">The texts can contribute to </w:t>
                  </w:r>
                  <w:proofErr w:type="spellStart"/>
                  <w:r w:rsidR="002A2D1D" w:rsidRPr="00E81AD5">
                    <w:t>ākonga</w:t>
                  </w:r>
                  <w:proofErr w:type="spellEnd"/>
                  <w:r w:rsidR="002A2D1D" w:rsidRPr="00E81AD5">
                    <w:t>-led inquiries into the stories told about the people, events, and changes that have been important in the local area.</w:t>
                  </w:r>
                </w:p>
              </w:tc>
            </w:tr>
          </w:tbl>
          <w:p w14:paraId="2D1286A5" w14:textId="77777777" w:rsidR="00EF5377" w:rsidRDefault="00EF5377" w:rsidP="007C0AEC">
            <w:pPr>
              <w:pStyle w:val="TSMTxt"/>
            </w:pPr>
          </w:p>
        </w:tc>
      </w:tr>
    </w:tbl>
    <w:p w14:paraId="13258979" w14:textId="77777777" w:rsidR="00EF5377" w:rsidRDefault="00EF5377" w:rsidP="00EF5377">
      <w:pPr>
        <w:pStyle w:val="Heading2"/>
        <w:sectPr w:rsidR="00EF5377" w:rsidSect="00562C61">
          <w:pgSz w:w="16840" w:h="11900" w:orient="landscape"/>
          <w:pgMar w:top="454" w:right="454" w:bottom="340" w:left="454" w:header="709" w:footer="227" w:gutter="0"/>
          <w:cols w:num="2" w:space="18" w:equalWidth="0">
            <w:col w:w="11737" w:space="18"/>
            <w:col w:w="4177" w:space="15"/>
          </w:cols>
          <w:docGrid w:linePitch="245"/>
        </w:sectPr>
      </w:pPr>
    </w:p>
    <w:p w14:paraId="2217A7C6" w14:textId="77777777" w:rsidR="00EF5377" w:rsidRDefault="00EF5377" w:rsidP="00EF5377">
      <w:pPr>
        <w:pStyle w:val="Heading2"/>
        <w:sectPr w:rsidR="00EF5377" w:rsidSect="001357D3">
          <w:type w:val="continuous"/>
          <w:pgSz w:w="16840" w:h="11900" w:orient="landscape"/>
          <w:pgMar w:top="454" w:right="454" w:bottom="340" w:left="454" w:header="709" w:footer="227" w:gutter="0"/>
          <w:cols w:num="2" w:space="18"/>
          <w:docGrid w:linePitch="245"/>
        </w:sectPr>
      </w:pPr>
      <w:r>
        <w:br w:type="column"/>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966"/>
        <w:gridCol w:w="7966"/>
      </w:tblGrid>
      <w:tr w:rsidR="00EF5377" w14:paraId="3FA3E47B" w14:textId="77777777" w:rsidTr="00F0574D">
        <w:trPr>
          <w:trHeight w:val="8513"/>
        </w:trPr>
        <w:tc>
          <w:tcPr>
            <w:tcW w:w="2500" w:type="pct"/>
          </w:tcPr>
          <w:p w14:paraId="008C0EFB" w14:textId="77777777" w:rsidR="00EF5377" w:rsidRPr="0032670A" w:rsidRDefault="00EF5377" w:rsidP="00EF5377">
            <w:pPr>
              <w:pStyle w:val="Heading2"/>
              <w:spacing w:before="0" w:after="120"/>
            </w:pPr>
            <w:r w:rsidRPr="0032670A">
              <w:lastRenderedPageBreak/>
              <w:t>Literacy skills at</w:t>
            </w:r>
            <w:r>
              <w:t xml:space="preserve"> </w:t>
            </w:r>
            <w:r w:rsidRPr="00E81AD5">
              <w:t>this</w:t>
            </w:r>
            <w:r w:rsidRPr="0032670A">
              <w:t xml:space="preserve"> level</w:t>
            </w:r>
          </w:p>
          <w:p w14:paraId="227DDE95" w14:textId="77777777" w:rsidR="00E679A7" w:rsidRDefault="00E679A7" w:rsidP="00E679A7">
            <w:pPr>
              <w:rPr>
                <w:sz w:val="17"/>
                <w:szCs w:val="17"/>
              </w:rPr>
            </w:pPr>
            <w:proofErr w:type="spellStart"/>
            <w:r>
              <w:rPr>
                <w:sz w:val="17"/>
                <w:szCs w:val="17"/>
              </w:rPr>
              <w:t>Ā</w:t>
            </w:r>
            <w:r w:rsidRPr="00F552F8">
              <w:rPr>
                <w:sz w:val="17"/>
                <w:szCs w:val="17"/>
              </w:rPr>
              <w:t>konga</w:t>
            </w:r>
            <w:proofErr w:type="spellEnd"/>
            <w:r w:rsidRPr="00F552F8">
              <w:rPr>
                <w:sz w:val="17"/>
                <w:szCs w:val="17"/>
              </w:rPr>
              <w:t xml:space="preserve"> use a range of specific literacy skills to develop their understanding of history, engage with historical concepts, and communicate historical understandings.</w:t>
            </w:r>
          </w:p>
          <w:p w14:paraId="51D0B47F" w14:textId="77777777" w:rsidR="00E679A7" w:rsidRPr="003122D1" w:rsidRDefault="00E679A7" w:rsidP="0095364A">
            <w:pPr>
              <w:pStyle w:val="TSMtextbullets"/>
              <w:numPr>
                <w:ilvl w:val="0"/>
                <w:numId w:val="38"/>
              </w:numPr>
            </w:pPr>
            <w:r>
              <w:t xml:space="preserve">See the </w:t>
            </w:r>
            <w:hyperlink r:id="rId28" w:history="1">
              <w:r w:rsidRPr="00E46A77">
                <w:t>Literacy Learning Progressions: Meeting the Reading and Writing Demands of the Curriculum</w:t>
              </w:r>
            </w:hyperlink>
            <w:r w:rsidRPr="00C47B1F">
              <w:t xml:space="preserve"> </w:t>
            </w:r>
          </w:p>
          <w:p w14:paraId="4EA95915" w14:textId="77777777" w:rsidR="00E679A7" w:rsidRPr="003122D1" w:rsidRDefault="00E679A7" w:rsidP="0095364A">
            <w:pPr>
              <w:pStyle w:val="TSMtextbullets"/>
              <w:numPr>
                <w:ilvl w:val="0"/>
                <w:numId w:val="38"/>
              </w:numPr>
            </w:pPr>
            <w:r>
              <w:t>For significant signposts in reading and writing, see the</w:t>
            </w:r>
            <w:hyperlink r:id="rId29">
              <w:r w:rsidRPr="009C71D1">
                <w:t xml:space="preserve"> </w:t>
              </w:r>
            </w:hyperlink>
            <w:hyperlink r:id="rId30">
              <w:r w:rsidRPr="007233E7">
                <w:rPr>
                  <w:i/>
                  <w:iCs/>
                  <w:u w:val="single"/>
                </w:rPr>
                <w:t>Learning Progression Frameworks</w:t>
              </w:r>
            </w:hyperlink>
            <w:r w:rsidRPr="007233E7">
              <w:rPr>
                <w:u w:val="single"/>
              </w:rPr>
              <w:t xml:space="preserve"> </w:t>
            </w:r>
          </w:p>
          <w:p w14:paraId="51CB5883" w14:textId="77777777" w:rsidR="00E679A7" w:rsidRDefault="00E679A7" w:rsidP="0095364A">
            <w:pPr>
              <w:pStyle w:val="TSMtextbullets"/>
              <w:numPr>
                <w:ilvl w:val="0"/>
                <w:numId w:val="38"/>
              </w:numPr>
              <w:spacing w:after="120"/>
            </w:pPr>
            <w:r>
              <w:t xml:space="preserve">Note that </w:t>
            </w:r>
            <w:r w:rsidRPr="003122D1">
              <w:t>for each text, there are links to the relevant aspect of</w:t>
            </w:r>
            <w:r>
              <w:t xml:space="preserve"> the</w:t>
            </w:r>
            <w:hyperlink r:id="rId31">
              <w:r w:rsidRPr="009C71D1">
                <w:t xml:space="preserve"> </w:t>
              </w:r>
            </w:hyperlink>
            <w:hyperlink r:id="rId32">
              <w:r w:rsidRPr="007233E7">
                <w:rPr>
                  <w:i/>
                  <w:iCs/>
                  <w:u w:val="single"/>
                </w:rPr>
                <w:t xml:space="preserve"> Learning Progression Frameworks</w:t>
              </w:r>
            </w:hyperlink>
            <w:r w:rsidRPr="003C18AB">
              <w:t xml:space="preserve"> (Reading).</w:t>
            </w:r>
          </w:p>
          <w:tbl>
            <w:tblPr>
              <w:tblStyle w:val="TableGrid"/>
              <w:tblpPr w:leftFromText="181" w:rightFromText="181" w:vertAnchor="text" w:tblpX="1" w:tblpY="12"/>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85" w:type="dxa"/>
                <w:right w:w="85" w:type="dxa"/>
              </w:tblCellMar>
              <w:tblLook w:val="04A0" w:firstRow="1" w:lastRow="0" w:firstColumn="1" w:lastColumn="0" w:noHBand="0" w:noVBand="1"/>
            </w:tblPr>
            <w:tblGrid>
              <w:gridCol w:w="7500"/>
            </w:tblGrid>
            <w:tr w:rsidR="00E679A7" w14:paraId="117B3143" w14:textId="77777777" w:rsidTr="007A1A7B">
              <w:tc>
                <w:tcPr>
                  <w:tcW w:w="7500" w:type="dxa"/>
                  <w:shd w:val="clear" w:color="auto" w:fill="A256A9"/>
                </w:tcPr>
                <w:p w14:paraId="53405312" w14:textId="77777777" w:rsidR="00085E5E" w:rsidRDefault="00085E5E" w:rsidP="00085E5E">
                  <w:pPr>
                    <w:pStyle w:val="TSMtextbullets"/>
                    <w:numPr>
                      <w:ilvl w:val="0"/>
                      <w:numId w:val="0"/>
                    </w:numPr>
                    <w:ind w:left="530"/>
                  </w:pPr>
                </w:p>
                <w:p w14:paraId="65BFBFBD" w14:textId="77777777" w:rsidR="00085E5E" w:rsidRPr="003A1A1E" w:rsidRDefault="00085E5E" w:rsidP="00085E5E">
                  <w:pPr>
                    <w:pStyle w:val="TSMtextbullets"/>
                    <w:numPr>
                      <w:ilvl w:val="0"/>
                      <w:numId w:val="0"/>
                    </w:numPr>
                    <w:spacing w:before="115" w:after="115"/>
                    <w:ind w:left="567" w:right="567"/>
                    <w:rPr>
                      <w:color w:val="FFFFFF" w:themeColor="background1"/>
                    </w:rPr>
                  </w:pPr>
                  <w:r w:rsidRPr="00CA5F60">
                    <w:rPr>
                      <w:color w:val="FFFFFF" w:themeColor="background1"/>
                      <w:lang w:val="en-GB"/>
                    </w:rPr>
                    <w:t xml:space="preserve">The </w:t>
                  </w:r>
                  <w:r w:rsidRPr="003A1A1E">
                    <w:rPr>
                      <w:color w:val="FFFFFF" w:themeColor="background1"/>
                      <w:lang w:val="en-GB"/>
                    </w:rPr>
                    <w:t xml:space="preserve">Refresh of the New Zealand Curriculum is replacing the Learning Progression Frameworks and Literacy Learning Progressions by incorporating the learning for literacy &amp; communication into the curriculum learning area progressions. To learn </w:t>
                  </w:r>
                  <w:r w:rsidRPr="003735EF">
                    <w:rPr>
                      <w:color w:val="FFFFFF" w:themeColor="background1"/>
                      <w:lang w:val="en-GB"/>
                    </w:rPr>
                    <w:t xml:space="preserve">more about the refresh visit </w:t>
                  </w:r>
                  <w:hyperlink r:id="rId33" w:history="1">
                    <w:r w:rsidRPr="003735EF">
                      <w:rPr>
                        <w:rStyle w:val="Hyperlink"/>
                        <w:color w:val="FFFFFF" w:themeColor="background1"/>
                        <w:lang w:val="en-GB"/>
                      </w:rPr>
                      <w:t xml:space="preserve">Refreshing </w:t>
                    </w:r>
                    <w:proofErr w:type="gramStart"/>
                    <w:r w:rsidRPr="003735EF">
                      <w:rPr>
                        <w:rStyle w:val="Hyperlink"/>
                        <w:color w:val="FFFFFF" w:themeColor="background1"/>
                        <w:lang w:val="en-GB"/>
                      </w:rPr>
                      <w:t>The</w:t>
                    </w:r>
                    <w:proofErr w:type="gramEnd"/>
                    <w:r w:rsidRPr="003735EF">
                      <w:rPr>
                        <w:rStyle w:val="Hyperlink"/>
                        <w:color w:val="FFFFFF" w:themeColor="background1"/>
                        <w:lang w:val="en-GB"/>
                      </w:rPr>
                      <w:t xml:space="preserve"> New Ze</w:t>
                    </w:r>
                    <w:r w:rsidRPr="003735EF">
                      <w:rPr>
                        <w:rStyle w:val="Hyperlink"/>
                        <w:color w:val="FFFFFF" w:themeColor="background1"/>
                        <w:lang w:val="en-GB"/>
                      </w:rPr>
                      <w:t>a</w:t>
                    </w:r>
                    <w:r w:rsidRPr="003735EF">
                      <w:rPr>
                        <w:rStyle w:val="Hyperlink"/>
                        <w:color w:val="FFFFFF" w:themeColor="background1"/>
                        <w:lang w:val="en-GB"/>
                      </w:rPr>
                      <w:t>land Curriculum</w:t>
                    </w:r>
                  </w:hyperlink>
                  <w:r w:rsidRPr="003A1A1E">
                    <w:rPr>
                      <w:color w:val="FFFFFF" w:themeColor="background1"/>
                      <w:lang w:val="en-GB"/>
                    </w:rPr>
                    <w:t>.</w:t>
                  </w:r>
                </w:p>
                <w:p w14:paraId="273E060F" w14:textId="77777777" w:rsidR="00E679A7" w:rsidRPr="00810FD6" w:rsidRDefault="00E679A7" w:rsidP="003A1A1E">
                  <w:pPr>
                    <w:pStyle w:val="TSMtextbullets"/>
                    <w:numPr>
                      <w:ilvl w:val="0"/>
                      <w:numId w:val="0"/>
                    </w:numPr>
                    <w:spacing w:before="115" w:after="115"/>
                    <w:ind w:left="567" w:right="567"/>
                  </w:pPr>
                </w:p>
              </w:tc>
            </w:tr>
          </w:tbl>
          <w:p w14:paraId="6080FE63" w14:textId="77777777" w:rsidR="00235CA2" w:rsidRPr="009C71D1" w:rsidRDefault="00235CA2" w:rsidP="0095364A">
            <w:pPr>
              <w:pStyle w:val="TSMtextbullets"/>
              <w:numPr>
                <w:ilvl w:val="0"/>
                <w:numId w:val="0"/>
              </w:numPr>
              <w:ind w:left="397"/>
            </w:pPr>
          </w:p>
          <w:p w14:paraId="39D6BBDD" w14:textId="76DC0479" w:rsidR="00EF5377" w:rsidRPr="0032670A" w:rsidRDefault="00EF5377" w:rsidP="00235CA2">
            <w:pPr>
              <w:pStyle w:val="Heading3noparaspace"/>
            </w:pPr>
            <w:r w:rsidRPr="0032670A">
              <w:t xml:space="preserve">When engaging with level </w:t>
            </w:r>
            <w:r w:rsidR="00F83649">
              <w:t>3</w:t>
            </w:r>
            <w:r w:rsidRPr="0032670A">
              <w:t xml:space="preserve"> history texts, </w:t>
            </w:r>
            <w:proofErr w:type="spellStart"/>
            <w:r w:rsidRPr="0032670A">
              <w:t>ākonga</w:t>
            </w:r>
            <w:proofErr w:type="spellEnd"/>
            <w:r w:rsidRPr="0032670A">
              <w:t xml:space="preserve"> use their growing literacy expertise to:</w:t>
            </w:r>
          </w:p>
          <w:p w14:paraId="5278121B" w14:textId="77777777" w:rsidR="00EF5377" w:rsidRPr="00DD2BE4" w:rsidRDefault="00EF5377" w:rsidP="0095364A">
            <w:pPr>
              <w:pStyle w:val="TSMtextbullets"/>
            </w:pPr>
            <w:r w:rsidRPr="00DD2BE4">
              <w:t>identify a historical sequence in fiction and non-fiction history texts and think critically about different interpretations</w:t>
            </w:r>
          </w:p>
          <w:p w14:paraId="635B768A" w14:textId="77777777" w:rsidR="00EF5377" w:rsidRPr="00DD2BE4" w:rsidRDefault="00EF5377" w:rsidP="0095364A">
            <w:pPr>
              <w:pStyle w:val="TSMtextbullets"/>
            </w:pPr>
            <w:r w:rsidRPr="00DD2BE4">
              <w:t>generate relevant questions about the past, gather evidence during reading to answer those questions, and identify missing information</w:t>
            </w:r>
          </w:p>
          <w:p w14:paraId="46DF7914" w14:textId="77777777" w:rsidR="00EF5377" w:rsidRPr="00DD2BE4" w:rsidRDefault="00EF5377" w:rsidP="0095364A">
            <w:pPr>
              <w:pStyle w:val="TSMtextbullets"/>
            </w:pPr>
            <w:r w:rsidRPr="00DD2BE4">
              <w:t>identify a writer’s purpose and how information has been deliberately conveyed</w:t>
            </w:r>
          </w:p>
          <w:p w14:paraId="0634D228" w14:textId="77777777" w:rsidR="00EF5377" w:rsidRPr="00DD2BE4" w:rsidRDefault="00EF5377" w:rsidP="0095364A">
            <w:pPr>
              <w:pStyle w:val="TSMtextbullets"/>
            </w:pPr>
            <w:r w:rsidRPr="00DD2BE4">
              <w:t xml:space="preserve">identify what information is missing and consider why this might be </w:t>
            </w:r>
          </w:p>
          <w:p w14:paraId="336EEC7F" w14:textId="77777777" w:rsidR="00EF5377" w:rsidRPr="00DD2BE4" w:rsidRDefault="00EF5377" w:rsidP="0095364A">
            <w:pPr>
              <w:pStyle w:val="TSMtextbullets"/>
            </w:pPr>
            <w:r w:rsidRPr="00DD2BE4">
              <w:t>think critically about ideas, events, and people in the texts they read, making comparisons between the past and the present</w:t>
            </w:r>
          </w:p>
          <w:p w14:paraId="4173A52B" w14:textId="77777777" w:rsidR="00EF5377" w:rsidRPr="00DD2BE4" w:rsidRDefault="00EF5377" w:rsidP="0095364A">
            <w:pPr>
              <w:pStyle w:val="TSMtextbullets"/>
            </w:pPr>
            <w:r w:rsidRPr="00DD2BE4">
              <w:t>use a range of text features and structures, along with their prior knowledge, to interpret historical concepts and abstract ideas</w:t>
            </w:r>
          </w:p>
          <w:p w14:paraId="0C944515" w14:textId="77777777" w:rsidR="00EF5377" w:rsidRPr="00DD2BE4" w:rsidRDefault="00EF5377" w:rsidP="0095364A">
            <w:pPr>
              <w:pStyle w:val="TSMtextbullets"/>
            </w:pPr>
            <w:r w:rsidRPr="00DD2BE4">
              <w:t>identify whose voice is represented in a text and whose voices are missing</w:t>
            </w:r>
          </w:p>
          <w:p w14:paraId="2F2ADDAB" w14:textId="77777777" w:rsidR="00EF5377" w:rsidRPr="00DD2BE4" w:rsidRDefault="00EF5377" w:rsidP="0095364A">
            <w:pPr>
              <w:pStyle w:val="TSMtextbullets"/>
            </w:pPr>
            <w:r w:rsidRPr="00DD2BE4">
              <w:t>use their expanding vocabulary knowledge to work out unfamiliar words and phrases, particularly the topic-specific and specialised language of history texts</w:t>
            </w:r>
          </w:p>
          <w:p w14:paraId="1A86B4F3" w14:textId="77777777" w:rsidR="00EF5377" w:rsidRPr="00DD2BE4" w:rsidRDefault="00EF5377" w:rsidP="0095364A">
            <w:pPr>
              <w:pStyle w:val="TSMtextbullets"/>
            </w:pPr>
            <w:r w:rsidRPr="00DD2BE4">
              <w:t>interpret and link information from charts, graphs, maps and diagrams, text boxes, and photos with the main ideas and purpose of the text.</w:t>
            </w:r>
          </w:p>
          <w:p w14:paraId="00B54AB2" w14:textId="77777777" w:rsidR="00210737" w:rsidRDefault="00EF5377" w:rsidP="0095364A">
            <w:pPr>
              <w:pStyle w:val="TSMtextbullets"/>
              <w:numPr>
                <w:ilvl w:val="0"/>
                <w:numId w:val="0"/>
              </w:numPr>
              <w:ind w:left="227"/>
            </w:pPr>
            <w:r w:rsidRPr="006C1675">
              <w:t xml:space="preserve">Depending on the needs and literacy expertise of your </w:t>
            </w:r>
            <w:proofErr w:type="spellStart"/>
            <w:r w:rsidRPr="006C1675">
              <w:t>ākonga</w:t>
            </w:r>
            <w:proofErr w:type="spellEnd"/>
            <w:r w:rsidRPr="006C1675">
              <w:t xml:space="preserve"> and the prior knowledge they bring, you may choose to share-read the texts with the whole class or small groups or use a mixture of guided and shared reading with small groups. </w:t>
            </w:r>
          </w:p>
          <w:p w14:paraId="7F673332" w14:textId="77777777" w:rsidR="00EF5377" w:rsidRDefault="00EF5377" w:rsidP="0095364A">
            <w:pPr>
              <w:pStyle w:val="TSMtextbullets"/>
              <w:numPr>
                <w:ilvl w:val="0"/>
                <w:numId w:val="0"/>
              </w:numPr>
              <w:ind w:left="227"/>
            </w:pPr>
          </w:p>
        </w:tc>
        <w:tc>
          <w:tcPr>
            <w:tcW w:w="2500" w:type="pct"/>
          </w:tcPr>
          <w:p w14:paraId="217692F4" w14:textId="77777777" w:rsidR="00E82704" w:rsidRPr="00E82704" w:rsidRDefault="00E82704" w:rsidP="0095364A">
            <w:pPr>
              <w:pStyle w:val="TSMtextbullets"/>
              <w:numPr>
                <w:ilvl w:val="0"/>
                <w:numId w:val="0"/>
              </w:numPr>
            </w:pPr>
            <w:r w:rsidRPr="00E82704">
              <w:t xml:space="preserve">Other strategies such as jigsaw or reciprocal reading may be helpful for particular texts. Some </w:t>
            </w:r>
            <w:proofErr w:type="spellStart"/>
            <w:r w:rsidRPr="00E82704">
              <w:t>ākonga</w:t>
            </w:r>
            <w:proofErr w:type="spellEnd"/>
            <w:r w:rsidRPr="00E82704">
              <w:t xml:space="preserve"> may be able to read the text independently or in pairs after initial guidance and an introduction from you. Audio can also be used for </w:t>
            </w:r>
            <w:proofErr w:type="spellStart"/>
            <w:r w:rsidRPr="00E82704">
              <w:t>ākonga</w:t>
            </w:r>
            <w:proofErr w:type="spellEnd"/>
            <w:r w:rsidRPr="00E82704">
              <w:t xml:space="preserve"> who require more support and who would benefit from rereading the text. </w:t>
            </w:r>
          </w:p>
          <w:p w14:paraId="5CF06784" w14:textId="77777777" w:rsidR="00E82704" w:rsidRPr="00E82704" w:rsidRDefault="00E82704" w:rsidP="0095364A">
            <w:pPr>
              <w:pStyle w:val="TSMtextbullets"/>
              <w:numPr>
                <w:ilvl w:val="0"/>
                <w:numId w:val="0"/>
              </w:numPr>
            </w:pPr>
            <w:r w:rsidRPr="00E82704">
              <w:t xml:space="preserve">It may be helpful to have </w:t>
            </w:r>
            <w:proofErr w:type="spellStart"/>
            <w:r w:rsidRPr="00E82704">
              <w:t>ākonga</w:t>
            </w:r>
            <w:proofErr w:type="spellEnd"/>
            <w:r w:rsidRPr="00E82704">
              <w:t xml:space="preserve"> preview the text, noting particular features and making predictions about the content and purpose. Before reading, you may decide to explore with </w:t>
            </w:r>
            <w:proofErr w:type="spellStart"/>
            <w:r w:rsidRPr="00E82704">
              <w:t>ākonga</w:t>
            </w:r>
            <w:proofErr w:type="spellEnd"/>
            <w:r w:rsidRPr="00E82704">
              <w:t xml:space="preserve"> some of the specialised vocabulary, </w:t>
            </w:r>
            <w:proofErr w:type="spellStart"/>
            <w:r w:rsidRPr="00E82704">
              <w:t>te</w:t>
            </w:r>
            <w:proofErr w:type="spellEnd"/>
            <w:r w:rsidRPr="00E82704">
              <w:t xml:space="preserve"> </w:t>
            </w:r>
            <w:proofErr w:type="spellStart"/>
            <w:r w:rsidRPr="00E82704">
              <w:t>reo</w:t>
            </w:r>
            <w:proofErr w:type="spellEnd"/>
            <w:r w:rsidRPr="00E82704">
              <w:t xml:space="preserve"> Māori, place names, or words and phrases that are not explained by the context or the glossary.</w:t>
            </w:r>
          </w:p>
          <w:p w14:paraId="35240D3C" w14:textId="6D0D6C34" w:rsidR="00EF5377" w:rsidRPr="0032670A" w:rsidRDefault="00EF5377" w:rsidP="009C2537">
            <w:pPr>
              <w:pStyle w:val="Heading2"/>
            </w:pPr>
            <w:r w:rsidRPr="009C2537">
              <w:t>Activating</w:t>
            </w:r>
            <w:r w:rsidRPr="0032670A">
              <w:t xml:space="preserve"> prior knowledge</w:t>
            </w:r>
          </w:p>
          <w:p w14:paraId="70F54F5E" w14:textId="77777777" w:rsidR="00A14AB3" w:rsidRPr="0032670A" w:rsidRDefault="00A14AB3" w:rsidP="00A14AB3">
            <w:pPr>
              <w:pStyle w:val="TSMTxt"/>
            </w:pPr>
            <w:r w:rsidRPr="0032670A">
              <w:t xml:space="preserve">Before reading a story or article, </w:t>
            </w:r>
            <w:r w:rsidRPr="00E81AD5">
              <w:t>activate</w:t>
            </w:r>
            <w:r w:rsidRPr="0032670A">
              <w:t xml:space="preserve"> </w:t>
            </w:r>
            <w:r>
              <w:t>the</w:t>
            </w:r>
            <w:r w:rsidRPr="0032670A">
              <w:t xml:space="preserve"> prior knowledge</w:t>
            </w:r>
            <w:r>
              <w:t xml:space="preserve"> of </w:t>
            </w:r>
            <w:proofErr w:type="spellStart"/>
            <w:r>
              <w:t>ākonga</w:t>
            </w:r>
            <w:proofErr w:type="spellEnd"/>
            <w:r w:rsidRPr="0032670A">
              <w:t xml:space="preserve"> to help them fully engage with the text. There are many ways you might do this. For example:</w:t>
            </w:r>
          </w:p>
          <w:p w14:paraId="0DF2C169" w14:textId="77777777" w:rsidR="00A14AB3" w:rsidRDefault="00A14AB3" w:rsidP="0095364A">
            <w:pPr>
              <w:pStyle w:val="TSMtextbullets"/>
            </w:pPr>
            <w:r>
              <w:t xml:space="preserve">Share a key image on a screen and have </w:t>
            </w:r>
            <w:proofErr w:type="spellStart"/>
            <w:r>
              <w:t>ākonga</w:t>
            </w:r>
            <w:proofErr w:type="spellEnd"/>
            <w:r>
              <w:t xml:space="preserve"> discuss what it shows (what, when, where, why, and who). See </w:t>
            </w:r>
            <w:hyperlink r:id="rId34" w:history="1">
              <w:r w:rsidRPr="009C53F3">
                <w:rPr>
                  <w:rStyle w:val="Hyperlink"/>
                  <w:szCs w:val="18"/>
                </w:rPr>
                <w:t>Teaching tips: Using historical images</w:t>
              </w:r>
            </w:hyperlink>
            <w:r>
              <w:t xml:space="preserve"> for more suggestions.</w:t>
            </w:r>
          </w:p>
          <w:p w14:paraId="34F2A127" w14:textId="77777777" w:rsidR="00A14AB3" w:rsidRDefault="00A14AB3" w:rsidP="0095364A">
            <w:pPr>
              <w:pStyle w:val="TSMtextbullets"/>
            </w:pPr>
            <w:r>
              <w:t xml:space="preserve">Devise a questionnaire on the topic. Have </w:t>
            </w:r>
            <w:proofErr w:type="spellStart"/>
            <w:r>
              <w:t>ākonga</w:t>
            </w:r>
            <w:proofErr w:type="spellEnd"/>
            <w:r>
              <w:t xml:space="preserve"> discuss their answers in pairs and then share with the class. Create a class chart of current knowledge that can be challenged, changed, or confirmed throughout the inquiry.</w:t>
            </w:r>
          </w:p>
          <w:p w14:paraId="5B1D1DFF" w14:textId="10624153" w:rsidR="00A14AB3" w:rsidRDefault="00A14AB3" w:rsidP="0095364A">
            <w:pPr>
              <w:pStyle w:val="TSMtextbullets"/>
            </w:pPr>
            <w:r>
              <w:t xml:space="preserve">Have </w:t>
            </w:r>
            <w:proofErr w:type="spellStart"/>
            <w:r>
              <w:t>ākonga</w:t>
            </w:r>
            <w:proofErr w:type="spellEnd"/>
            <w:r>
              <w:t xml:space="preserve"> begin a </w:t>
            </w:r>
            <w:hyperlink r:id="rId35" w:history="1">
              <w:r w:rsidRPr="00E15DE8">
                <w:rPr>
                  <w:rStyle w:val="Hyperlink"/>
                  <w:szCs w:val="18"/>
                </w:rPr>
                <w:t>KWLQ chart</w:t>
              </w:r>
            </w:hyperlink>
            <w:r>
              <w:t xml:space="preserve"> and complete the chart when they finish the text.</w:t>
            </w:r>
          </w:p>
          <w:p w14:paraId="1AEC5F3E" w14:textId="77777777" w:rsidR="004302DA" w:rsidRPr="00CB3C16" w:rsidRDefault="00A14AB3" w:rsidP="004302DA">
            <w:pPr>
              <w:pStyle w:val="TSMtextbullets"/>
              <w:numPr>
                <w:ilvl w:val="0"/>
                <w:numId w:val="0"/>
              </w:numPr>
              <w:spacing w:after="120"/>
            </w:pPr>
            <w:r>
              <w:t xml:space="preserve">Prompt </w:t>
            </w:r>
            <w:proofErr w:type="spellStart"/>
            <w:r>
              <w:t>ākonga</w:t>
            </w:r>
            <w:proofErr w:type="spellEnd"/>
            <w:r>
              <w:t xml:space="preserve"> to share ways that historians might approach a source, for example, by asking</w:t>
            </w:r>
            <w:r w:rsidR="00D4593B">
              <w:t xml:space="preserve"> </w:t>
            </w:r>
            <w:r>
              <w:t xml:space="preserve">questions about its purpose, audience, perspective, and </w:t>
            </w:r>
            <w:r w:rsidRPr="004302DA">
              <w:t>relationship to other sources</w:t>
            </w:r>
            <w:r>
              <w:t>.</w:t>
            </w:r>
            <w:r w:rsidR="004302DA">
              <w:t xml:space="preserve"> The National Library provides a </w:t>
            </w:r>
            <w:hyperlink r:id="rId36" w:history="1">
              <w:r w:rsidR="004302DA" w:rsidRPr="00AE497C">
                <w:rPr>
                  <w:rStyle w:val="Hyperlink"/>
                </w:rPr>
                <w:t>useful tool for evaluating primary sources</w:t>
              </w:r>
            </w:hyperlink>
            <w:r w:rsidR="004302DA">
              <w:t>.</w:t>
            </w:r>
          </w:p>
          <w:tbl>
            <w:tblPr>
              <w:tblStyle w:val="TableGrid"/>
              <w:tblpPr w:leftFromText="181" w:vertAnchor="text" w:horzAnchor="margin" w:tblpY="1"/>
              <w:tblOverlap w:val="never"/>
              <w:tblW w:w="7498" w:type="dxa"/>
              <w:tblBorders>
                <w:top w:val="single" w:sz="12" w:space="0" w:color="F5ECF8"/>
                <w:left w:val="single" w:sz="12" w:space="0" w:color="F5ECF8"/>
                <w:bottom w:val="single" w:sz="12" w:space="0" w:color="F5ECF8"/>
                <w:right w:val="single" w:sz="12" w:space="0" w:color="F5ECF8"/>
                <w:insideH w:val="none" w:sz="0" w:space="0" w:color="auto"/>
                <w:insideV w:val="none" w:sz="0" w:space="0" w:color="auto"/>
              </w:tblBorders>
              <w:tblLook w:val="04A0" w:firstRow="1" w:lastRow="0" w:firstColumn="1" w:lastColumn="0" w:noHBand="0" w:noVBand="1"/>
            </w:tblPr>
            <w:tblGrid>
              <w:gridCol w:w="7498"/>
            </w:tblGrid>
            <w:tr w:rsidR="00EF5377" w14:paraId="5FFF2E1E" w14:textId="77777777" w:rsidTr="00E82704">
              <w:tc>
                <w:tcPr>
                  <w:tcW w:w="7498" w:type="dxa"/>
                  <w:tcBorders>
                    <w:bottom w:val="nil"/>
                  </w:tcBorders>
                  <w:tcMar>
                    <w:left w:w="227" w:type="dxa"/>
                    <w:bottom w:w="227" w:type="dxa"/>
                    <w:right w:w="227" w:type="dxa"/>
                  </w:tcMar>
                </w:tcPr>
                <w:p w14:paraId="59FA8D0B" w14:textId="77777777" w:rsidR="00EF5377" w:rsidRPr="00FD2A7D" w:rsidRDefault="00EF5377" w:rsidP="00EF5377">
                  <w:pPr>
                    <w:pStyle w:val="Heading3"/>
                    <w:spacing w:before="120"/>
                    <w:ind w:right="227"/>
                    <w:rPr>
                      <w:highlight w:val="white"/>
                    </w:rPr>
                  </w:pPr>
                  <w:r w:rsidRPr="00FD2A7D">
                    <w:t>Connecting with your local histories</w:t>
                  </w:r>
                </w:p>
                <w:p w14:paraId="39F5EC0B" w14:textId="77777777" w:rsidR="00EF5377" w:rsidRPr="00CD7F0F" w:rsidRDefault="00EF5377" w:rsidP="0095364A">
                  <w:pPr>
                    <w:pStyle w:val="TSMtextbullets"/>
                    <w:rPr>
                      <w:highlight w:val="white"/>
                    </w:rPr>
                  </w:pPr>
                  <w:r w:rsidRPr="00CD7F0F">
                    <w:rPr>
                      <w:highlight w:val="white"/>
                    </w:rPr>
                    <w:t xml:space="preserve">Explore the migration stories of well-known people and organisations in your </w:t>
                  </w:r>
                  <w:proofErr w:type="spellStart"/>
                  <w:r w:rsidRPr="00CD7F0F">
                    <w:rPr>
                      <w:highlight w:val="white"/>
                    </w:rPr>
                    <w:t>rohe</w:t>
                  </w:r>
                  <w:proofErr w:type="spellEnd"/>
                  <w:r w:rsidRPr="00CD7F0F">
                    <w:rPr>
                      <w:highlight w:val="white"/>
                    </w:rPr>
                    <w:t xml:space="preserve">, focusing on how people’s places of origin shape their identities. </w:t>
                  </w:r>
                </w:p>
                <w:p w14:paraId="2A6D2343" w14:textId="77777777" w:rsidR="00EF5377" w:rsidRPr="00CD7F0F" w:rsidRDefault="00EF5377" w:rsidP="0095364A">
                  <w:pPr>
                    <w:pStyle w:val="TSMtextbullets"/>
                    <w:rPr>
                      <w:highlight w:val="white"/>
                    </w:rPr>
                  </w:pPr>
                  <w:r w:rsidRPr="00CD7F0F">
                    <w:rPr>
                      <w:highlight w:val="white"/>
                    </w:rPr>
                    <w:t xml:space="preserve">Explore ways that ideas and values passed down over time shape the identity of communities in your </w:t>
                  </w:r>
                  <w:proofErr w:type="spellStart"/>
                  <w:r w:rsidRPr="00CD7F0F">
                    <w:rPr>
                      <w:highlight w:val="white"/>
                    </w:rPr>
                    <w:t>rohe</w:t>
                  </w:r>
                  <w:proofErr w:type="spellEnd"/>
                  <w:r w:rsidRPr="00CD7F0F">
                    <w:rPr>
                      <w:highlight w:val="white"/>
                    </w:rPr>
                    <w:t>.</w:t>
                  </w:r>
                </w:p>
                <w:p w14:paraId="37EE7CD5" w14:textId="77777777" w:rsidR="00EF5377" w:rsidRPr="00CD7F0F" w:rsidRDefault="00EF5377" w:rsidP="0095364A">
                  <w:pPr>
                    <w:pStyle w:val="TSMtextbullets"/>
                    <w:rPr>
                      <w:highlight w:val="white"/>
                    </w:rPr>
                  </w:pPr>
                  <w:r w:rsidRPr="00CD7F0F">
                    <w:rPr>
                      <w:highlight w:val="white"/>
                    </w:rPr>
                    <w:t xml:space="preserve">Investigate the </w:t>
                  </w:r>
                  <w:proofErr w:type="spellStart"/>
                  <w:r w:rsidRPr="00CD7F0F">
                    <w:rPr>
                      <w:highlight w:val="white"/>
                    </w:rPr>
                    <w:t>Māori</w:t>
                  </w:r>
                  <w:proofErr w:type="spellEnd"/>
                  <w:r w:rsidRPr="00CD7F0F">
                    <w:rPr>
                      <w:highlight w:val="white"/>
                    </w:rPr>
                    <w:t xml:space="preserve"> history of your </w:t>
                  </w:r>
                  <w:proofErr w:type="spellStart"/>
                  <w:r w:rsidRPr="00CD7F0F">
                    <w:rPr>
                      <w:highlight w:val="white"/>
                    </w:rPr>
                    <w:t>rohe</w:t>
                  </w:r>
                  <w:proofErr w:type="spellEnd"/>
                  <w:r w:rsidRPr="00CD7F0F">
                    <w:rPr>
                      <w:highlight w:val="white"/>
                    </w:rPr>
                    <w:t xml:space="preserve"> and explore new ways to make these stories known in your school and the wider community. </w:t>
                  </w:r>
                </w:p>
                <w:p w14:paraId="4F613A1C" w14:textId="5337D9C2" w:rsidR="00EF5377" w:rsidRDefault="00EF5377" w:rsidP="0095364A">
                  <w:pPr>
                    <w:pStyle w:val="TSMtextbullets"/>
                  </w:pPr>
                  <w:r w:rsidRPr="00CD7F0F">
                    <w:rPr>
                      <w:highlight w:val="white"/>
                    </w:rPr>
                    <w:t xml:space="preserve">For guidance on exploring the Māori history of your </w:t>
                  </w:r>
                  <w:proofErr w:type="spellStart"/>
                  <w:r w:rsidRPr="00CD7F0F">
                    <w:rPr>
                      <w:highlight w:val="white"/>
                    </w:rPr>
                    <w:t>rohe</w:t>
                  </w:r>
                  <w:proofErr w:type="spellEnd"/>
                  <w:r w:rsidRPr="00CD7F0F">
                    <w:rPr>
                      <w:highlight w:val="white"/>
                    </w:rPr>
                    <w:t xml:space="preserve">, see pages 3–4 of </w:t>
                  </w:r>
                  <w:hyperlink r:id="rId37" w:history="1">
                    <w:proofErr w:type="spellStart"/>
                    <w:r w:rsidRPr="00CD7F0F">
                      <w:rPr>
                        <w:rStyle w:val="Hyperlink"/>
                        <w:highlight w:val="white"/>
                      </w:rPr>
                      <w:t>Te</w:t>
                    </w:r>
                    <w:proofErr w:type="spellEnd"/>
                    <w:r w:rsidRPr="00CD7F0F">
                      <w:rPr>
                        <w:rStyle w:val="Hyperlink"/>
                        <w:highlight w:val="white"/>
                      </w:rPr>
                      <w:t xml:space="preserve"> </w:t>
                    </w:r>
                    <w:proofErr w:type="spellStart"/>
                    <w:r w:rsidRPr="00CD7F0F">
                      <w:rPr>
                        <w:rStyle w:val="Hyperlink"/>
                        <w:highlight w:val="white"/>
                      </w:rPr>
                      <w:t>Takanga</w:t>
                    </w:r>
                    <w:proofErr w:type="spellEnd"/>
                    <w:r w:rsidRPr="00CD7F0F">
                      <w:rPr>
                        <w:rStyle w:val="Hyperlink"/>
                        <w:highlight w:val="white"/>
                      </w:rPr>
                      <w:t xml:space="preserve"> o </w:t>
                    </w:r>
                    <w:proofErr w:type="spellStart"/>
                    <w:r w:rsidRPr="00CD7F0F">
                      <w:rPr>
                        <w:rStyle w:val="Hyperlink"/>
                        <w:highlight w:val="white"/>
                      </w:rPr>
                      <w:t>te</w:t>
                    </w:r>
                    <w:proofErr w:type="spellEnd"/>
                    <w:r w:rsidRPr="00CD7F0F">
                      <w:rPr>
                        <w:rStyle w:val="Hyperlink"/>
                        <w:highlight w:val="white"/>
                      </w:rPr>
                      <w:t xml:space="preserve"> </w:t>
                    </w:r>
                    <w:proofErr w:type="spellStart"/>
                    <w:r w:rsidRPr="00CD7F0F">
                      <w:rPr>
                        <w:rStyle w:val="Hyperlink"/>
                        <w:highlight w:val="white"/>
                      </w:rPr>
                      <w:t>Wā</w:t>
                    </w:r>
                    <w:proofErr w:type="spellEnd"/>
                    <w:r w:rsidRPr="00CD7F0F">
                      <w:rPr>
                        <w:rStyle w:val="Hyperlink"/>
                        <w:highlight w:val="white"/>
                      </w:rPr>
                      <w:t xml:space="preserve"> – Māori History Guidelines for Years 1–8</w:t>
                    </w:r>
                  </w:hyperlink>
                  <w:r w:rsidRPr="00CD7F0F">
                    <w:rPr>
                      <w:highlight w:val="white"/>
                    </w:rPr>
                    <w:t xml:space="preserve"> and </w:t>
                  </w:r>
                  <w:hyperlink r:id="rId38" w:history="1">
                    <w:r w:rsidRPr="00CD7F0F">
                      <w:rPr>
                        <w:rStyle w:val="Hyperlink"/>
                        <w:highlight w:val="white"/>
                      </w:rPr>
                      <w:t>ANZH Leading Local Curriculum Guide – Part 1</w:t>
                    </w:r>
                  </w:hyperlink>
                  <w:r w:rsidRPr="00CD7F0F">
                    <w:rPr>
                      <w:highlight w:val="white"/>
                    </w:rPr>
                    <w:t>.</w:t>
                  </w:r>
                </w:p>
              </w:tc>
            </w:tr>
            <w:tr w:rsidR="00EF5377" w:rsidRPr="007D1434" w14:paraId="1EAB42B9" w14:textId="77777777" w:rsidTr="00E82704">
              <w:tc>
                <w:tcPr>
                  <w:tcW w:w="7498" w:type="dxa"/>
                  <w:tcBorders>
                    <w:top w:val="nil"/>
                    <w:left w:val="nil"/>
                    <w:bottom w:val="nil"/>
                    <w:right w:val="nil"/>
                  </w:tcBorders>
                  <w:shd w:val="clear" w:color="auto" w:fill="A256A9"/>
                </w:tcPr>
                <w:p w14:paraId="5B992EF5" w14:textId="50F903D3" w:rsidR="00EF5377" w:rsidRPr="007D1434" w:rsidRDefault="00EF5377" w:rsidP="00EF5377">
                  <w:pPr>
                    <w:pStyle w:val="TSMTxt"/>
                    <w:spacing w:before="115" w:after="115"/>
                    <w:ind w:left="567" w:right="567"/>
                    <w:rPr>
                      <w:color w:val="FFFFFF" w:themeColor="background1"/>
                    </w:rPr>
                  </w:pPr>
                  <w:r>
                    <w:rPr>
                      <w:color w:val="FFFFFF" w:themeColor="background1"/>
                    </w:rPr>
                    <w:br/>
                    <w:t>Y</w:t>
                  </w:r>
                  <w:r w:rsidRPr="007D1434">
                    <w:rPr>
                      <w:color w:val="FFFFFF" w:themeColor="background1"/>
                    </w:rPr>
                    <w:t xml:space="preserve">our </w:t>
                  </w:r>
                  <w:proofErr w:type="spellStart"/>
                  <w:r w:rsidRPr="007D1434">
                    <w:rPr>
                      <w:color w:val="FFFFFF" w:themeColor="background1"/>
                    </w:rPr>
                    <w:t>ākonga</w:t>
                  </w:r>
                  <w:proofErr w:type="spellEnd"/>
                  <w:r w:rsidRPr="007D1434">
                    <w:rPr>
                      <w:color w:val="FFFFFF" w:themeColor="background1"/>
                    </w:rPr>
                    <w:t xml:space="preserve"> bring their own perspectives and experiences to these histories. They may have personal and emotional connections with and reactions to some of the histories. Be aware of this in your planning and use the critical inquiry practices to support</w:t>
                  </w:r>
                  <w:r w:rsidR="00171FFF">
                    <w:rPr>
                      <w:color w:val="FFFFFF" w:themeColor="background1"/>
                    </w:rPr>
                    <w:t xml:space="preserve"> safe and</w:t>
                  </w:r>
                  <w:r w:rsidRPr="007D1434">
                    <w:rPr>
                      <w:color w:val="FFFFFF" w:themeColor="background1"/>
                    </w:rPr>
                    <w:t xml:space="preserve"> respectful conversations. (See also </w:t>
                  </w:r>
                  <w:hyperlink r:id="rId39" w:history="1">
                    <w:r w:rsidRPr="00D817BC">
                      <w:rPr>
                        <w:rStyle w:val="Hyperlink-TSM"/>
                        <w:color w:val="FFFFFF" w:themeColor="background1"/>
                      </w:rPr>
                      <w:t>Leading Local Curriculum Guide – Part 2</w:t>
                    </w:r>
                  </w:hyperlink>
                  <w:r w:rsidRPr="00D817BC">
                    <w:rPr>
                      <w:color w:val="FFFFFF" w:themeColor="background1"/>
                    </w:rPr>
                    <w:t xml:space="preserve"> </w:t>
                  </w:r>
                  <w:r w:rsidRPr="007D1434">
                    <w:rPr>
                      <w:color w:val="FFFFFF" w:themeColor="background1"/>
                    </w:rPr>
                    <w:t xml:space="preserve">and content on the </w:t>
                  </w:r>
                  <w:hyperlink r:id="rId40" w:history="1">
                    <w:r w:rsidRPr="00D817BC">
                      <w:rPr>
                        <w:rStyle w:val="Hyperlink-TSM"/>
                        <w:color w:val="FFFFFF" w:themeColor="background1"/>
                      </w:rPr>
                      <w:t>Aotearoa New Zealand’s Histories</w:t>
                    </w:r>
                  </w:hyperlink>
                  <w:r w:rsidRPr="007D1434">
                    <w:rPr>
                      <w:color w:val="FFFFFF" w:themeColor="background1"/>
                    </w:rPr>
                    <w:t xml:space="preserve"> website.)</w:t>
                  </w:r>
                  <w:r>
                    <w:rPr>
                      <w:color w:val="FFFFFF" w:themeColor="background1"/>
                    </w:rPr>
                    <w:br/>
                  </w:r>
                </w:p>
              </w:tc>
            </w:tr>
          </w:tbl>
          <w:p w14:paraId="2B2B8541" w14:textId="6181F5F6" w:rsidR="004A0A82" w:rsidRPr="004A0A82" w:rsidRDefault="004A0A82" w:rsidP="004A0A82"/>
        </w:tc>
      </w:tr>
    </w:tbl>
    <w:p w14:paraId="19BC6259" w14:textId="3404DA7D" w:rsidR="00CC193F" w:rsidRPr="00CC193F" w:rsidRDefault="00CC193F" w:rsidP="00CC193F">
      <w:pPr>
        <w:sectPr w:rsidR="00CC193F" w:rsidRPr="00CC193F" w:rsidSect="00BE0093">
          <w:footerReference w:type="default" r:id="rId41"/>
          <w:type w:val="continuous"/>
          <w:pgSz w:w="16840" w:h="11900" w:orient="landscape"/>
          <w:pgMar w:top="454" w:right="454" w:bottom="340" w:left="454" w:header="709" w:footer="227" w:gutter="0"/>
          <w:cols w:space="454"/>
          <w:docGrid w:linePitch="245"/>
        </w:sectPr>
      </w:pPr>
    </w:p>
    <w:tbl>
      <w:tblPr>
        <w:tblStyle w:val="TableGrid"/>
        <w:tblpPr w:leftFromText="181" w:rightFromText="181" w:bottomFromText="284" w:horzAnchor="margin" w:tblpYSpec="top"/>
        <w:tblOverlap w:val="never"/>
        <w:tblW w:w="15748"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bottom w:w="113" w:type="dxa"/>
        </w:tblCellMar>
        <w:tblLook w:val="04A0" w:firstRow="1" w:lastRow="0" w:firstColumn="1" w:lastColumn="0" w:noHBand="0" w:noVBand="1"/>
      </w:tblPr>
      <w:tblGrid>
        <w:gridCol w:w="5529"/>
        <w:gridCol w:w="3145"/>
        <w:gridCol w:w="3145"/>
        <w:gridCol w:w="3929"/>
      </w:tblGrid>
      <w:tr w:rsidR="00606429" w:rsidRPr="00606429" w14:paraId="74128F2A" w14:textId="77777777" w:rsidTr="00A14AB3">
        <w:trPr>
          <w:trHeight w:val="899"/>
        </w:trPr>
        <w:tc>
          <w:tcPr>
            <w:tcW w:w="5529" w:type="dxa"/>
            <w:shd w:val="clear" w:color="auto" w:fill="A256AA"/>
          </w:tcPr>
          <w:p w14:paraId="1DCA2EF6" w14:textId="77777777" w:rsidR="00CE2D1B" w:rsidRDefault="00CE2D1B" w:rsidP="00CD34CB">
            <w:pPr>
              <w:pStyle w:val="Heading2A"/>
            </w:pPr>
            <w:r w:rsidRPr="00CE2D1B">
              <w:lastRenderedPageBreak/>
              <w:t>Beyond the Reef</w:t>
            </w:r>
          </w:p>
          <w:p w14:paraId="44D719E1" w14:textId="72933583" w:rsidR="00CC51C4" w:rsidRPr="00606429" w:rsidRDefault="0052623D" w:rsidP="00CC51C4">
            <w:pPr>
              <w:pStyle w:val="TSMTxt"/>
              <w:rPr>
                <w:color w:val="FFFFFF" w:themeColor="background1"/>
              </w:rPr>
            </w:pPr>
            <w:r w:rsidRPr="0052623D">
              <w:rPr>
                <w:color w:val="FFFFFF" w:themeColor="background1"/>
              </w:rPr>
              <w:t xml:space="preserve">by </w:t>
            </w:r>
            <w:proofErr w:type="spellStart"/>
            <w:r w:rsidRPr="0052623D">
              <w:rPr>
                <w:color w:val="FFFFFF" w:themeColor="background1"/>
              </w:rPr>
              <w:t>Hokotehi</w:t>
            </w:r>
            <w:proofErr w:type="spellEnd"/>
            <w:r w:rsidRPr="0052623D">
              <w:rPr>
                <w:color w:val="FFFFFF" w:themeColor="background1"/>
              </w:rPr>
              <w:t xml:space="preserve"> </w:t>
            </w:r>
            <w:proofErr w:type="spellStart"/>
            <w:r w:rsidRPr="0052623D">
              <w:rPr>
                <w:color w:val="FFFFFF" w:themeColor="background1"/>
              </w:rPr>
              <w:t>Moriori</w:t>
            </w:r>
            <w:proofErr w:type="spellEnd"/>
            <w:r w:rsidRPr="0052623D">
              <w:rPr>
                <w:color w:val="FFFFFF" w:themeColor="background1"/>
              </w:rPr>
              <w:t xml:space="preserve"> Trust</w:t>
            </w:r>
          </w:p>
        </w:tc>
        <w:tc>
          <w:tcPr>
            <w:tcW w:w="3145" w:type="dxa"/>
            <w:shd w:val="clear" w:color="auto" w:fill="A256AA"/>
          </w:tcPr>
          <w:p w14:paraId="3B166B57" w14:textId="56653220" w:rsidR="00CC51C4" w:rsidRPr="00606429" w:rsidRDefault="00C91187" w:rsidP="00CC51C4">
            <w:pPr>
              <w:pStyle w:val="Heading3"/>
              <w:rPr>
                <w:color w:val="FFFFFF" w:themeColor="background1"/>
              </w:rPr>
            </w:pPr>
            <w:r>
              <w:rPr>
                <w:color w:val="FFFFFF" w:themeColor="background1"/>
              </w:rPr>
              <w:t>Key concepts</w:t>
            </w:r>
          </w:p>
          <w:p w14:paraId="686F3077" w14:textId="36FEE4A3" w:rsidR="00CC51C4" w:rsidRPr="00606429" w:rsidRDefault="001172EE" w:rsidP="00CC51C4">
            <w:pPr>
              <w:pStyle w:val="TSMTxt"/>
              <w:rPr>
                <w:color w:val="FFFFFF" w:themeColor="background1"/>
              </w:rPr>
            </w:pPr>
            <w:proofErr w:type="spellStart"/>
            <w:r w:rsidRPr="001172EE">
              <w:rPr>
                <w:color w:val="FFFFFF" w:themeColor="background1"/>
              </w:rPr>
              <w:t>Moriori</w:t>
            </w:r>
            <w:proofErr w:type="spellEnd"/>
            <w:r w:rsidRPr="001172EE">
              <w:rPr>
                <w:color w:val="FFFFFF" w:themeColor="background1"/>
              </w:rPr>
              <w:t xml:space="preserve"> voyaging through the Pacific was deliberate and skilful and brought with it Pacific whakapapa and cultural identities.</w:t>
            </w:r>
          </w:p>
        </w:tc>
        <w:tc>
          <w:tcPr>
            <w:tcW w:w="3145" w:type="dxa"/>
            <w:shd w:val="clear" w:color="auto" w:fill="A256AA"/>
          </w:tcPr>
          <w:p w14:paraId="14861CEA" w14:textId="77777777" w:rsidR="007A22F5" w:rsidRPr="00606429" w:rsidRDefault="007A22F5" w:rsidP="007A22F5">
            <w:pPr>
              <w:pStyle w:val="Heading3"/>
              <w:rPr>
                <w:color w:val="FFFFFF" w:themeColor="background1"/>
              </w:rPr>
            </w:pPr>
            <w:r w:rsidRPr="00606429">
              <w:rPr>
                <w:color w:val="FFFFFF" w:themeColor="background1"/>
              </w:rPr>
              <w:t>Author biography</w:t>
            </w:r>
          </w:p>
          <w:p w14:paraId="66A64C2E" w14:textId="73CAA051" w:rsidR="00CC51C4" w:rsidRPr="00606429" w:rsidRDefault="00FB4B28" w:rsidP="007A22F5">
            <w:pPr>
              <w:pStyle w:val="TSMTxt"/>
              <w:rPr>
                <w:color w:val="FFFFFF" w:themeColor="background1"/>
              </w:rPr>
            </w:pPr>
            <w:proofErr w:type="spellStart"/>
            <w:r w:rsidRPr="00FB4B28">
              <w:rPr>
                <w:color w:val="FFFFFF" w:themeColor="background1"/>
              </w:rPr>
              <w:t>Hokotehi</w:t>
            </w:r>
            <w:proofErr w:type="spellEnd"/>
            <w:r w:rsidRPr="00FB4B28">
              <w:rPr>
                <w:color w:val="FFFFFF" w:themeColor="background1"/>
              </w:rPr>
              <w:t xml:space="preserve"> </w:t>
            </w:r>
            <w:proofErr w:type="spellStart"/>
            <w:r w:rsidRPr="00FB4B28">
              <w:rPr>
                <w:color w:val="FFFFFF" w:themeColor="background1"/>
              </w:rPr>
              <w:t>Moriori</w:t>
            </w:r>
            <w:proofErr w:type="spellEnd"/>
            <w:r w:rsidRPr="00FB4B28">
              <w:rPr>
                <w:color w:val="FFFFFF" w:themeColor="background1"/>
              </w:rPr>
              <w:t xml:space="preserve"> Trust is an organisation that represents </w:t>
            </w:r>
            <w:proofErr w:type="spellStart"/>
            <w:r w:rsidRPr="00FB4B28">
              <w:rPr>
                <w:color w:val="FFFFFF" w:themeColor="background1"/>
              </w:rPr>
              <w:t>Moriori</w:t>
            </w:r>
            <w:proofErr w:type="spellEnd"/>
            <w:r w:rsidRPr="00FB4B28">
              <w:rPr>
                <w:color w:val="FFFFFF" w:themeColor="background1"/>
              </w:rPr>
              <w:t xml:space="preserve"> people – the descendants of </w:t>
            </w:r>
            <w:proofErr w:type="spellStart"/>
            <w:r w:rsidRPr="00FB4B28">
              <w:rPr>
                <w:color w:val="FFFFFF" w:themeColor="background1"/>
              </w:rPr>
              <w:t>Rongomaiwhenua</w:t>
            </w:r>
            <w:proofErr w:type="spellEnd"/>
            <w:r w:rsidRPr="00FB4B28">
              <w:rPr>
                <w:color w:val="FFFFFF" w:themeColor="background1"/>
              </w:rPr>
              <w:t xml:space="preserve"> and </w:t>
            </w:r>
            <w:proofErr w:type="spellStart"/>
            <w:r w:rsidRPr="00FB4B28">
              <w:rPr>
                <w:color w:val="FFFFFF" w:themeColor="background1"/>
              </w:rPr>
              <w:t>Rongomaitere</w:t>
            </w:r>
            <w:proofErr w:type="spellEnd"/>
            <w:r w:rsidRPr="00FB4B28">
              <w:rPr>
                <w:color w:val="FFFFFF" w:themeColor="background1"/>
              </w:rPr>
              <w:t xml:space="preserve"> – on the islands of </w:t>
            </w:r>
            <w:proofErr w:type="spellStart"/>
            <w:r w:rsidRPr="00FB4B28">
              <w:rPr>
                <w:color w:val="FFFFFF" w:themeColor="background1"/>
              </w:rPr>
              <w:t>Rēkohu</w:t>
            </w:r>
            <w:proofErr w:type="spellEnd"/>
            <w:r w:rsidRPr="00FB4B28">
              <w:rPr>
                <w:color w:val="FFFFFF" w:themeColor="background1"/>
              </w:rPr>
              <w:t xml:space="preserve"> and </w:t>
            </w:r>
            <w:proofErr w:type="spellStart"/>
            <w:r w:rsidRPr="00FB4B28">
              <w:rPr>
                <w:color w:val="FFFFFF" w:themeColor="background1"/>
              </w:rPr>
              <w:t>Rangihaute</w:t>
            </w:r>
            <w:proofErr w:type="spellEnd"/>
            <w:r w:rsidRPr="00FB4B28">
              <w:rPr>
                <w:color w:val="FFFFFF" w:themeColor="background1"/>
              </w:rPr>
              <w:t xml:space="preserve"> (Chatham Islands), in New Zealand, and elsewhere.</w:t>
            </w:r>
          </w:p>
        </w:tc>
        <w:tc>
          <w:tcPr>
            <w:tcW w:w="3929" w:type="dxa"/>
            <w:shd w:val="clear" w:color="auto" w:fill="A256AA"/>
          </w:tcPr>
          <w:p w14:paraId="14C56724" w14:textId="00BEFF35" w:rsidR="00CC51C4" w:rsidRPr="00606429" w:rsidRDefault="000F0616" w:rsidP="00A14AB3">
            <w:pPr>
              <w:pStyle w:val="TSMTxt"/>
              <w:spacing w:before="200"/>
              <w:jc w:val="right"/>
              <w:rPr>
                <w:color w:val="FFFFFF" w:themeColor="background1"/>
              </w:rPr>
            </w:pPr>
            <w:r>
              <w:rPr>
                <w:noProof/>
                <w:color w:val="FFFFFF" w:themeColor="background1"/>
              </w:rPr>
              <w:drawing>
                <wp:inline distT="0" distB="0" distL="0" distR="0" wp14:anchorId="3A5145EF" wp14:editId="6D920C99">
                  <wp:extent cx="1670400" cy="1187331"/>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2021-L2_English-02.jpg"/>
                          <pic:cNvPicPr/>
                        </pic:nvPicPr>
                        <pic:blipFill>
                          <a:blip r:embed="rId42" cstate="print">
                            <a:extLst>
                              <a:ext uri="{28A0092B-C50C-407E-A947-70E740481C1C}">
                                <a14:useLocalDpi xmlns:a14="http://schemas.microsoft.com/office/drawing/2010/main" val="0"/>
                              </a:ext>
                            </a:extLst>
                          </a:blip>
                          <a:stretch>
                            <a:fillRect/>
                          </a:stretch>
                        </pic:blipFill>
                        <pic:spPr>
                          <a:xfrm>
                            <a:off x="0" y="0"/>
                            <a:ext cx="1670400" cy="1187331"/>
                          </a:xfrm>
                          <a:prstGeom prst="rect">
                            <a:avLst/>
                          </a:prstGeom>
                        </pic:spPr>
                      </pic:pic>
                    </a:graphicData>
                  </a:graphic>
                </wp:inline>
              </w:drawing>
            </w:r>
          </w:p>
        </w:tc>
      </w:tr>
    </w:tbl>
    <w:p w14:paraId="00000052" w14:textId="77777777" w:rsidR="00553E77" w:rsidRPr="00B371EA" w:rsidRDefault="009F55BD" w:rsidP="00A14AB3">
      <w:pPr>
        <w:pStyle w:val="Heading2"/>
        <w:spacing w:before="0" w:after="120"/>
      </w:pPr>
      <w:r w:rsidRPr="00B371EA">
        <w:t>Literacy demands of the text</w:t>
      </w:r>
    </w:p>
    <w:p w14:paraId="6D3853F5" w14:textId="7A559722" w:rsidR="00750A29" w:rsidRDefault="00DF3E0C" w:rsidP="00DF3E0C">
      <w:pPr>
        <w:pStyle w:val="TSMTxt"/>
        <w:rPr>
          <w:i/>
        </w:rPr>
      </w:pPr>
      <w:r w:rsidRPr="00DF3E0C">
        <w:t>This text has links to the following aspects o</w:t>
      </w:r>
      <w:r w:rsidR="00731B02">
        <w:t>f</w:t>
      </w:r>
      <w:r w:rsidR="004B69D7">
        <w:t xml:space="preserve"> the</w:t>
      </w:r>
      <w:r w:rsidRPr="00750A29">
        <w:rPr>
          <w:szCs w:val="17"/>
        </w:rPr>
        <w:t xml:space="preserve"> </w:t>
      </w:r>
      <w:hyperlink r:id="rId43" w:history="1">
        <w:r w:rsidRPr="00750A29">
          <w:rPr>
            <w:rStyle w:val="Hyperlink"/>
            <w:i/>
          </w:rPr>
          <w:t>Learning Progression Framework</w:t>
        </w:r>
        <w:r w:rsidRPr="00750A29">
          <w:rPr>
            <w:rStyle w:val="Hyperlink"/>
            <w:i/>
            <w:szCs w:val="18"/>
          </w:rPr>
          <w:t>s</w:t>
        </w:r>
      </w:hyperlink>
      <w:r w:rsidRPr="00DF3E0C">
        <w:rPr>
          <w:i/>
        </w:rPr>
        <w:t xml:space="preserve"> </w:t>
      </w:r>
      <w:r w:rsidRPr="00DF3E0C">
        <w:rPr>
          <w:iCs/>
        </w:rPr>
        <w:t>(</w:t>
      </w:r>
      <w:r w:rsidRPr="00DF3E0C">
        <w:t>Reading):</w:t>
      </w:r>
      <w:r w:rsidRPr="00DF3E0C">
        <w:rPr>
          <w:i/>
        </w:rPr>
        <w:t xml:space="preserve"> </w:t>
      </w:r>
    </w:p>
    <w:p w14:paraId="79DE7446" w14:textId="77777777" w:rsidR="00750A29" w:rsidRDefault="00750A29" w:rsidP="0095364A">
      <w:pPr>
        <w:pStyle w:val="TSMtextbullets"/>
      </w:pPr>
      <w:r w:rsidRPr="00DF3E0C">
        <w:t xml:space="preserve">Making sense of text: using knowledge of text structure and features </w:t>
      </w:r>
    </w:p>
    <w:p w14:paraId="547A8D78" w14:textId="367D2418" w:rsidR="00750A29" w:rsidRDefault="00750A29" w:rsidP="0095364A">
      <w:pPr>
        <w:pStyle w:val="TSMtextbullets"/>
      </w:pPr>
      <w:r w:rsidRPr="00DF3E0C">
        <w:t xml:space="preserve">Making sense of text: reading critically </w:t>
      </w:r>
    </w:p>
    <w:p w14:paraId="42B62616" w14:textId="385C6CCA" w:rsidR="00750A29" w:rsidRDefault="00DF3E0C" w:rsidP="0095364A">
      <w:pPr>
        <w:pStyle w:val="TSMtextbullets"/>
      </w:pPr>
      <w:r w:rsidRPr="00DF3E0C">
        <w:t>Reading for literary experience</w:t>
      </w:r>
      <w:r w:rsidR="00040AA4">
        <w:t>.</w:t>
      </w:r>
    </w:p>
    <w:p w14:paraId="73423012" w14:textId="3D05C978" w:rsidR="00DF3E0C" w:rsidRPr="00DF3E0C" w:rsidRDefault="00DF3E0C" w:rsidP="00DF3E0C">
      <w:pPr>
        <w:pStyle w:val="TSMTxt"/>
      </w:pPr>
      <w:r w:rsidRPr="00DF3E0C">
        <w:t xml:space="preserve">The signposts on each of these aspects provide detail about what to notice as your </w:t>
      </w:r>
      <w:r w:rsidR="00735B66">
        <w:t>students</w:t>
      </w:r>
      <w:r w:rsidRPr="00DF3E0C">
        <w:t xml:space="preserve"> develop their literacy knowledge and skills for different purposes in different curriculum areas. The text also provides opportunities for </w:t>
      </w:r>
      <w:r w:rsidR="00735B66">
        <w:t>students</w:t>
      </w:r>
      <w:r w:rsidRPr="00DF3E0C">
        <w:t xml:space="preserve"> to develop and use the knowledge and skills outlined in</w:t>
      </w:r>
      <w:r w:rsidR="00587EF1">
        <w:t xml:space="preserve"> the </w:t>
      </w:r>
      <w:hyperlink r:id="rId44">
        <w:r w:rsidRPr="00DF3E0C">
          <w:rPr>
            <w:rStyle w:val="Hyperlink"/>
            <w:i/>
          </w:rPr>
          <w:t>Literacy Learning Progressions</w:t>
        </w:r>
      </w:hyperlink>
      <w:hyperlink r:id="rId45">
        <w:r w:rsidRPr="00DF3E0C">
          <w:rPr>
            <w:rStyle w:val="Hyperlink"/>
          </w:rPr>
          <w:t xml:space="preserve"> “by the end of year 6</w:t>
        </w:r>
      </w:hyperlink>
      <w:r w:rsidRPr="00DF3E0C">
        <w:t>”.</w:t>
      </w:r>
    </w:p>
    <w:p w14:paraId="4D3B096A" w14:textId="1BCB755B" w:rsidR="00DF3E0C" w:rsidRPr="00DF3E0C" w:rsidRDefault="00DF3E0C" w:rsidP="00DF3E0C">
      <w:pPr>
        <w:pStyle w:val="TSMTxt"/>
      </w:pPr>
      <w:r w:rsidRPr="00DF3E0C">
        <w:t xml:space="preserve">The main literacy demand of this text </w:t>
      </w:r>
      <w:r w:rsidR="0026408C">
        <w:t>is the changing</w:t>
      </w:r>
      <w:r w:rsidRPr="00DF3E0C">
        <w:t xml:space="preserve"> time sequence</w:t>
      </w:r>
      <w:r w:rsidR="00750A29">
        <w:t>. T</w:t>
      </w:r>
      <w:r w:rsidRPr="00DF3E0C">
        <w:t>he story begins in the present</w:t>
      </w:r>
      <w:r w:rsidR="0063511E">
        <w:t>,</w:t>
      </w:r>
      <w:r w:rsidRPr="00DF3E0C">
        <w:t xml:space="preserve"> then shifts to the past to describe events several months earlier </w:t>
      </w:r>
      <w:r w:rsidR="00F5692F">
        <w:t>before returning</w:t>
      </w:r>
      <w:r w:rsidRPr="00DF3E0C">
        <w:t xml:space="preserve"> to the present</w:t>
      </w:r>
      <w:r w:rsidR="001E58BF">
        <w:t xml:space="preserve"> again</w:t>
      </w:r>
      <w:r w:rsidRPr="00DF3E0C">
        <w:t xml:space="preserve">. Remind </w:t>
      </w:r>
      <w:r w:rsidR="00735B66">
        <w:t>students</w:t>
      </w:r>
      <w:r w:rsidRPr="00DF3E0C">
        <w:t xml:space="preserve"> to notice and use the time-sequence markers such as “Last month …”, “In the days that followed …”, and “Later that night ...” to identify the flashback and follow the sequence of events. </w:t>
      </w:r>
      <w:r w:rsidR="00B93B2C">
        <w:t xml:space="preserve">Prompt students </w:t>
      </w:r>
      <w:r w:rsidRPr="00DF3E0C">
        <w:t>to notice tense changes as these also provide clues about the time shifts.</w:t>
      </w:r>
    </w:p>
    <w:p w14:paraId="06C89C11" w14:textId="739E7FA1" w:rsidR="00B93B2C" w:rsidRDefault="00DF3E0C" w:rsidP="006C27E3">
      <w:pPr>
        <w:pStyle w:val="TSMTxt"/>
      </w:pPr>
      <w:r w:rsidRPr="00DF3E0C">
        <w:t xml:space="preserve">Another literacy demand is the growing anxiety </w:t>
      </w:r>
      <w:proofErr w:type="spellStart"/>
      <w:r w:rsidRPr="00DF3E0C">
        <w:t>Ri‘i</w:t>
      </w:r>
      <w:proofErr w:type="spellEnd"/>
      <w:r w:rsidRPr="00DF3E0C">
        <w:t xml:space="preserve"> experiences as </w:t>
      </w:r>
      <w:r w:rsidR="001E58BF">
        <w:t>his</w:t>
      </w:r>
      <w:r w:rsidRPr="00DF3E0C">
        <w:t xml:space="preserve"> family prepare</w:t>
      </w:r>
      <w:r w:rsidR="001E58BF">
        <w:t>s</w:t>
      </w:r>
      <w:r w:rsidRPr="00DF3E0C">
        <w:t xml:space="preserve"> to leave their home. Making connections with the anguish </w:t>
      </w:r>
      <w:proofErr w:type="spellStart"/>
      <w:r w:rsidRPr="00DF3E0C">
        <w:t>Ri‘i</w:t>
      </w:r>
      <w:proofErr w:type="spellEnd"/>
      <w:r w:rsidRPr="00DF3E0C">
        <w:t xml:space="preserve"> feels in leaving his home and his best friend will support </w:t>
      </w:r>
      <w:r w:rsidR="00735B66">
        <w:t>students</w:t>
      </w:r>
      <w:r w:rsidRPr="00DF3E0C">
        <w:t xml:space="preserve"> to empathise with </w:t>
      </w:r>
      <w:r w:rsidR="001E58BF" w:rsidRPr="00DF3E0C">
        <w:t>the</w:t>
      </w:r>
      <w:r w:rsidRPr="00DF3E0C">
        <w:t xml:space="preserve"> emotions </w:t>
      </w:r>
      <w:r w:rsidR="001E58BF">
        <w:t>many people experience when they migrate to a new land</w:t>
      </w:r>
      <w:r w:rsidR="00B93B2C">
        <w:t>.</w:t>
      </w:r>
    </w:p>
    <w:p w14:paraId="00000055" w14:textId="2DA313A5" w:rsidR="00553E77" w:rsidRPr="00B371EA" w:rsidRDefault="00B61BF0" w:rsidP="006C27E3">
      <w:pPr>
        <w:pStyle w:val="TSMTxt"/>
        <w:rPr>
          <w:b/>
        </w:rPr>
      </w:pPr>
      <w:r>
        <w:t xml:space="preserve">Some </w:t>
      </w:r>
      <w:r w:rsidR="00735B66">
        <w:t>students</w:t>
      </w:r>
      <w:r>
        <w:t xml:space="preserve"> may find the</w:t>
      </w:r>
      <w:r w:rsidR="00363DF5">
        <w:t xml:space="preserve"> story’s</w:t>
      </w:r>
      <w:r>
        <w:t xml:space="preserve"> </w:t>
      </w:r>
      <w:r w:rsidR="009F55BD" w:rsidRPr="00B371EA">
        <w:t>timeframe</w:t>
      </w:r>
      <w:r>
        <w:t xml:space="preserve"> </w:t>
      </w:r>
      <w:r w:rsidR="009F55BD" w:rsidRPr="00B371EA">
        <w:t>challenging.</w:t>
      </w:r>
      <w:r w:rsidR="00652AEB">
        <w:t xml:space="preserve"> </w:t>
      </w:r>
      <w:r w:rsidR="009F55BD" w:rsidRPr="00B371EA">
        <w:t xml:space="preserve">Support them to develop a timeline of the key </w:t>
      </w:r>
      <w:r>
        <w:t>events</w:t>
      </w:r>
      <w:r w:rsidR="009F55BD" w:rsidRPr="00B371EA">
        <w:t xml:space="preserve"> described in the </w:t>
      </w:r>
      <w:r>
        <w:t>text,</w:t>
      </w:r>
      <w:r w:rsidR="009F55BD" w:rsidRPr="00B371EA">
        <w:t xml:space="preserve"> and have them describe the events at each stage to make sure they understand the sequence.</w:t>
      </w:r>
    </w:p>
    <w:p w14:paraId="0000005A" w14:textId="56D94072" w:rsidR="00553E77" w:rsidRPr="00B371EA" w:rsidRDefault="009F55BD" w:rsidP="0026408C">
      <w:pPr>
        <w:pStyle w:val="Heading3noparaspace"/>
      </w:pPr>
      <w:r w:rsidRPr="00B371EA">
        <w:t>Background information</w:t>
      </w:r>
      <w:r w:rsidR="00CC562A">
        <w:t xml:space="preserve"> </w:t>
      </w:r>
      <w:r w:rsidRPr="00B371EA">
        <w:t xml:space="preserve">for </w:t>
      </w:r>
      <w:proofErr w:type="spellStart"/>
      <w:r w:rsidRPr="00B371EA">
        <w:t>kaiako</w:t>
      </w:r>
      <w:proofErr w:type="spellEnd"/>
    </w:p>
    <w:p w14:paraId="18E7F933" w14:textId="61D46A8B" w:rsidR="00451407" w:rsidRDefault="00080B9D" w:rsidP="00080B9D">
      <w:pPr>
        <w:pBdr>
          <w:top w:val="nil"/>
          <w:left w:val="nil"/>
          <w:bottom w:val="nil"/>
          <w:right w:val="nil"/>
          <w:between w:val="nil"/>
        </w:pBdr>
        <w:tabs>
          <w:tab w:val="left" w:pos="1323"/>
        </w:tabs>
        <w:spacing w:after="120"/>
        <w:rPr>
          <w:rFonts w:eastAsia="Calibri"/>
          <w:sz w:val="17"/>
          <w:szCs w:val="17"/>
        </w:rPr>
      </w:pPr>
      <w:proofErr w:type="spellStart"/>
      <w:r w:rsidRPr="008049BF">
        <w:rPr>
          <w:rFonts w:eastAsia="Calibri"/>
          <w:sz w:val="17"/>
          <w:szCs w:val="17"/>
        </w:rPr>
        <w:t>Moriori</w:t>
      </w:r>
      <w:proofErr w:type="spellEnd"/>
      <w:r w:rsidRPr="008049BF">
        <w:rPr>
          <w:rFonts w:eastAsia="Calibri"/>
          <w:sz w:val="17"/>
          <w:szCs w:val="17"/>
        </w:rPr>
        <w:t xml:space="preserve"> are the </w:t>
      </w:r>
      <w:proofErr w:type="spellStart"/>
      <w:r w:rsidRPr="008049BF">
        <w:rPr>
          <w:rFonts w:eastAsia="Calibri"/>
          <w:sz w:val="17"/>
          <w:szCs w:val="17"/>
        </w:rPr>
        <w:t>waina</w:t>
      </w:r>
      <w:proofErr w:type="spellEnd"/>
      <w:r w:rsidRPr="008049BF">
        <w:rPr>
          <w:rFonts w:eastAsia="Calibri"/>
          <w:sz w:val="17"/>
          <w:szCs w:val="17"/>
        </w:rPr>
        <w:t xml:space="preserve"> </w:t>
      </w:r>
      <w:proofErr w:type="spellStart"/>
      <w:r w:rsidRPr="008049BF">
        <w:rPr>
          <w:rFonts w:eastAsia="Calibri"/>
          <w:sz w:val="17"/>
          <w:szCs w:val="17"/>
        </w:rPr>
        <w:t>pono</w:t>
      </w:r>
      <w:proofErr w:type="spellEnd"/>
      <w:r w:rsidRPr="008049BF">
        <w:rPr>
          <w:rFonts w:eastAsia="Calibri"/>
          <w:sz w:val="17"/>
          <w:szCs w:val="17"/>
        </w:rPr>
        <w:t xml:space="preserve"> (indigenous people) of </w:t>
      </w:r>
      <w:proofErr w:type="spellStart"/>
      <w:r w:rsidRPr="008049BF">
        <w:rPr>
          <w:rFonts w:eastAsia="Calibri"/>
          <w:sz w:val="17"/>
          <w:szCs w:val="17"/>
        </w:rPr>
        <w:t>Rēkohu</w:t>
      </w:r>
      <w:proofErr w:type="spellEnd"/>
      <w:r w:rsidRPr="008049BF">
        <w:rPr>
          <w:rFonts w:eastAsia="Calibri"/>
          <w:sz w:val="17"/>
          <w:szCs w:val="17"/>
        </w:rPr>
        <w:t xml:space="preserve"> (Chatham Islands). They arrived at </w:t>
      </w:r>
      <w:proofErr w:type="spellStart"/>
      <w:r w:rsidRPr="008049BF">
        <w:rPr>
          <w:rFonts w:eastAsia="Calibri"/>
          <w:sz w:val="17"/>
          <w:szCs w:val="17"/>
        </w:rPr>
        <w:t>Rēkohu</w:t>
      </w:r>
      <w:proofErr w:type="spellEnd"/>
      <w:r w:rsidRPr="008049BF">
        <w:rPr>
          <w:rFonts w:eastAsia="Calibri"/>
          <w:sz w:val="17"/>
          <w:szCs w:val="17"/>
        </w:rPr>
        <w:t xml:space="preserve"> from East Polynesia, but it is also thought that a later wave of migration had contact with a place called </w:t>
      </w:r>
      <w:proofErr w:type="spellStart"/>
      <w:r w:rsidRPr="008049BF">
        <w:rPr>
          <w:rFonts w:eastAsia="Calibri"/>
          <w:sz w:val="17"/>
          <w:szCs w:val="17"/>
        </w:rPr>
        <w:t>Aote</w:t>
      </w:r>
      <w:proofErr w:type="spellEnd"/>
      <w:r w:rsidRPr="008049BF">
        <w:rPr>
          <w:rFonts w:eastAsia="Calibri"/>
          <w:sz w:val="17"/>
          <w:szCs w:val="17"/>
        </w:rPr>
        <w:t xml:space="preserve"> (thought to be Aotearoa New Zealand). </w:t>
      </w:r>
    </w:p>
    <w:p w14:paraId="78B269E3" w14:textId="77777777" w:rsidR="00E7778F" w:rsidRDefault="00080B9D" w:rsidP="00080B9D">
      <w:pPr>
        <w:pBdr>
          <w:top w:val="nil"/>
          <w:left w:val="nil"/>
          <w:bottom w:val="nil"/>
          <w:right w:val="nil"/>
          <w:between w:val="nil"/>
        </w:pBdr>
        <w:tabs>
          <w:tab w:val="left" w:pos="1323"/>
        </w:tabs>
        <w:spacing w:after="120"/>
        <w:rPr>
          <w:rFonts w:eastAsia="Calibri"/>
          <w:sz w:val="17"/>
          <w:szCs w:val="17"/>
        </w:rPr>
      </w:pPr>
      <w:r w:rsidRPr="008049BF">
        <w:rPr>
          <w:rFonts w:eastAsia="Calibri"/>
          <w:sz w:val="17"/>
          <w:szCs w:val="17"/>
        </w:rPr>
        <w:t xml:space="preserve">Central to </w:t>
      </w:r>
      <w:proofErr w:type="spellStart"/>
      <w:r w:rsidRPr="008049BF">
        <w:rPr>
          <w:rFonts w:eastAsia="Calibri"/>
          <w:sz w:val="17"/>
          <w:szCs w:val="17"/>
        </w:rPr>
        <w:t>Moriori</w:t>
      </w:r>
      <w:proofErr w:type="spellEnd"/>
      <w:r w:rsidRPr="008049BF">
        <w:rPr>
          <w:rFonts w:eastAsia="Calibri"/>
          <w:sz w:val="17"/>
          <w:szCs w:val="17"/>
        </w:rPr>
        <w:t xml:space="preserve"> culture and identity is a peace covenant made over six hundred years ago that forbids the taking of human life. The commitment to follow a path of peace endures to this day. </w:t>
      </w:r>
    </w:p>
    <w:p w14:paraId="2AE61305" w14:textId="665F7FB0" w:rsidR="00141146" w:rsidRDefault="00080B9D" w:rsidP="00080B9D">
      <w:pPr>
        <w:pBdr>
          <w:top w:val="nil"/>
          <w:left w:val="nil"/>
          <w:bottom w:val="nil"/>
          <w:right w:val="nil"/>
          <w:between w:val="nil"/>
        </w:pBdr>
        <w:tabs>
          <w:tab w:val="left" w:pos="1323"/>
        </w:tabs>
        <w:spacing w:after="120"/>
        <w:rPr>
          <w:rFonts w:eastAsia="Calibri"/>
          <w:sz w:val="17"/>
          <w:szCs w:val="17"/>
        </w:rPr>
      </w:pPr>
      <w:r w:rsidRPr="008049BF">
        <w:rPr>
          <w:rFonts w:eastAsia="Calibri"/>
          <w:sz w:val="17"/>
          <w:szCs w:val="17"/>
        </w:rPr>
        <w:t xml:space="preserve">In 1835, </w:t>
      </w:r>
      <w:proofErr w:type="spellStart"/>
      <w:r w:rsidRPr="008049BF">
        <w:rPr>
          <w:rFonts w:eastAsia="Calibri"/>
          <w:sz w:val="17"/>
          <w:szCs w:val="17"/>
        </w:rPr>
        <w:t>Rēkohu</w:t>
      </w:r>
      <w:proofErr w:type="spellEnd"/>
      <w:r w:rsidRPr="008049BF">
        <w:rPr>
          <w:rFonts w:eastAsia="Calibri"/>
          <w:sz w:val="17"/>
          <w:szCs w:val="17"/>
        </w:rPr>
        <w:t xml:space="preserve"> was invaded by around nine hundred Taranaki Māori (</w:t>
      </w:r>
      <w:proofErr w:type="spellStart"/>
      <w:r w:rsidRPr="008049BF">
        <w:rPr>
          <w:rFonts w:eastAsia="Calibri"/>
          <w:sz w:val="17"/>
          <w:szCs w:val="17"/>
        </w:rPr>
        <w:t>Ngāti</w:t>
      </w:r>
      <w:proofErr w:type="spellEnd"/>
      <w:r w:rsidRPr="008049BF">
        <w:rPr>
          <w:rFonts w:eastAsia="Calibri"/>
          <w:sz w:val="17"/>
          <w:szCs w:val="17"/>
        </w:rPr>
        <w:t xml:space="preserve"> </w:t>
      </w:r>
      <w:proofErr w:type="spellStart"/>
      <w:r w:rsidRPr="008049BF">
        <w:rPr>
          <w:rFonts w:eastAsia="Calibri"/>
          <w:sz w:val="17"/>
          <w:szCs w:val="17"/>
        </w:rPr>
        <w:t>Mutunga</w:t>
      </w:r>
      <w:proofErr w:type="spellEnd"/>
      <w:r w:rsidRPr="008049BF">
        <w:rPr>
          <w:rFonts w:eastAsia="Calibri"/>
          <w:sz w:val="17"/>
          <w:szCs w:val="17"/>
        </w:rPr>
        <w:t xml:space="preserve"> and </w:t>
      </w:r>
      <w:proofErr w:type="spellStart"/>
      <w:r w:rsidRPr="008049BF">
        <w:rPr>
          <w:rFonts w:eastAsia="Calibri"/>
          <w:sz w:val="17"/>
          <w:szCs w:val="17"/>
        </w:rPr>
        <w:t>Ngāti</w:t>
      </w:r>
      <w:proofErr w:type="spellEnd"/>
      <w:r w:rsidRPr="008049BF">
        <w:rPr>
          <w:rFonts w:eastAsia="Calibri"/>
          <w:sz w:val="17"/>
          <w:szCs w:val="17"/>
        </w:rPr>
        <w:t xml:space="preserve"> </w:t>
      </w:r>
      <w:proofErr w:type="spellStart"/>
      <w:r w:rsidRPr="008049BF">
        <w:rPr>
          <w:rFonts w:eastAsia="Calibri"/>
          <w:sz w:val="17"/>
          <w:szCs w:val="17"/>
        </w:rPr>
        <w:t>Tama</w:t>
      </w:r>
      <w:proofErr w:type="spellEnd"/>
      <w:r w:rsidRPr="008049BF">
        <w:rPr>
          <w:rFonts w:eastAsia="Calibri"/>
          <w:sz w:val="17"/>
          <w:szCs w:val="17"/>
        </w:rPr>
        <w:t xml:space="preserve">). Nearly one-sixth of the </w:t>
      </w:r>
      <w:proofErr w:type="spellStart"/>
      <w:r w:rsidRPr="008049BF">
        <w:rPr>
          <w:rFonts w:eastAsia="Calibri"/>
          <w:sz w:val="17"/>
          <w:szCs w:val="17"/>
        </w:rPr>
        <w:t>Moriori</w:t>
      </w:r>
      <w:proofErr w:type="spellEnd"/>
      <w:r w:rsidRPr="008049BF">
        <w:rPr>
          <w:rFonts w:eastAsia="Calibri"/>
          <w:sz w:val="17"/>
          <w:szCs w:val="17"/>
        </w:rPr>
        <w:t xml:space="preserve"> population was killed and the rest enslaved. </w:t>
      </w:r>
    </w:p>
    <w:p w14:paraId="10B7572C" w14:textId="0BE73E62" w:rsidR="00451407" w:rsidRDefault="00080B9D" w:rsidP="00080B9D">
      <w:pPr>
        <w:pBdr>
          <w:top w:val="nil"/>
          <w:left w:val="nil"/>
          <w:bottom w:val="nil"/>
          <w:right w:val="nil"/>
          <w:between w:val="nil"/>
        </w:pBdr>
        <w:tabs>
          <w:tab w:val="left" w:pos="1323"/>
        </w:tabs>
        <w:spacing w:after="120"/>
        <w:rPr>
          <w:rFonts w:eastAsia="Calibri"/>
          <w:sz w:val="17"/>
          <w:szCs w:val="17"/>
        </w:rPr>
      </w:pPr>
      <w:r w:rsidRPr="008049BF">
        <w:rPr>
          <w:rFonts w:eastAsia="Calibri"/>
          <w:sz w:val="17"/>
          <w:szCs w:val="17"/>
        </w:rPr>
        <w:t xml:space="preserve">In 1862, </w:t>
      </w:r>
      <w:proofErr w:type="spellStart"/>
      <w:r w:rsidRPr="008049BF">
        <w:rPr>
          <w:rFonts w:eastAsia="Calibri"/>
          <w:sz w:val="17"/>
          <w:szCs w:val="17"/>
        </w:rPr>
        <w:t>Moriori</w:t>
      </w:r>
      <w:proofErr w:type="spellEnd"/>
      <w:r w:rsidRPr="008049BF">
        <w:rPr>
          <w:rFonts w:eastAsia="Calibri"/>
          <w:sz w:val="17"/>
          <w:szCs w:val="17"/>
        </w:rPr>
        <w:t xml:space="preserve"> petitioned Governor Grey for the return of their lands, but the</w:t>
      </w:r>
      <w:r w:rsidR="008F6192">
        <w:rPr>
          <w:rFonts w:eastAsia="Calibri"/>
          <w:sz w:val="17"/>
          <w:szCs w:val="17"/>
        </w:rPr>
        <w:t>ir</w:t>
      </w:r>
      <w:r w:rsidRPr="008049BF">
        <w:rPr>
          <w:rFonts w:eastAsia="Calibri"/>
          <w:sz w:val="17"/>
          <w:szCs w:val="17"/>
        </w:rPr>
        <w:t xml:space="preserve"> </w:t>
      </w:r>
      <w:r w:rsidR="00E7175F">
        <w:rPr>
          <w:rFonts w:eastAsia="Calibri"/>
          <w:sz w:val="17"/>
          <w:szCs w:val="17"/>
        </w:rPr>
        <w:t>request was not granted</w:t>
      </w:r>
      <w:r w:rsidRPr="008049BF">
        <w:rPr>
          <w:rFonts w:eastAsia="Calibri"/>
          <w:sz w:val="17"/>
          <w:szCs w:val="17"/>
        </w:rPr>
        <w:t xml:space="preserve">. In 1870, a Native Land Court ruling gave over 97 percent of the land to </w:t>
      </w:r>
      <w:proofErr w:type="spellStart"/>
      <w:r w:rsidRPr="008049BF">
        <w:rPr>
          <w:rFonts w:eastAsia="Calibri"/>
          <w:sz w:val="17"/>
          <w:szCs w:val="17"/>
        </w:rPr>
        <w:t>Ngāti</w:t>
      </w:r>
      <w:proofErr w:type="spellEnd"/>
      <w:r w:rsidRPr="008049BF">
        <w:rPr>
          <w:rFonts w:eastAsia="Calibri"/>
          <w:sz w:val="17"/>
          <w:szCs w:val="17"/>
        </w:rPr>
        <w:t xml:space="preserve"> </w:t>
      </w:r>
      <w:proofErr w:type="spellStart"/>
      <w:r w:rsidRPr="008049BF">
        <w:rPr>
          <w:rFonts w:eastAsia="Calibri"/>
          <w:sz w:val="17"/>
          <w:szCs w:val="17"/>
        </w:rPr>
        <w:t>Mutunga</w:t>
      </w:r>
      <w:proofErr w:type="spellEnd"/>
      <w:r w:rsidRPr="008049BF">
        <w:rPr>
          <w:rFonts w:eastAsia="Calibri"/>
          <w:sz w:val="17"/>
          <w:szCs w:val="17"/>
        </w:rPr>
        <w:t xml:space="preserve">. </w:t>
      </w:r>
      <w:proofErr w:type="spellStart"/>
      <w:r w:rsidRPr="008049BF">
        <w:rPr>
          <w:rFonts w:eastAsia="Calibri"/>
          <w:sz w:val="17"/>
          <w:szCs w:val="17"/>
        </w:rPr>
        <w:t>Moriori</w:t>
      </w:r>
      <w:proofErr w:type="spellEnd"/>
      <w:r w:rsidRPr="008049BF">
        <w:rPr>
          <w:rFonts w:eastAsia="Calibri"/>
          <w:sz w:val="17"/>
          <w:szCs w:val="17"/>
        </w:rPr>
        <w:t xml:space="preserve"> were left landless and robbed of the right to live as </w:t>
      </w:r>
      <w:proofErr w:type="spellStart"/>
      <w:r w:rsidRPr="008049BF">
        <w:rPr>
          <w:rFonts w:eastAsia="Calibri"/>
          <w:sz w:val="17"/>
          <w:szCs w:val="17"/>
        </w:rPr>
        <w:t>Moriori</w:t>
      </w:r>
      <w:proofErr w:type="spellEnd"/>
      <w:r w:rsidRPr="008049BF">
        <w:rPr>
          <w:rFonts w:eastAsia="Calibri"/>
          <w:sz w:val="17"/>
          <w:szCs w:val="17"/>
        </w:rPr>
        <w:t xml:space="preserve"> in their own land. </w:t>
      </w:r>
    </w:p>
    <w:p w14:paraId="191440DE" w14:textId="241AEAB3" w:rsidR="00080B9D" w:rsidRPr="008049BF" w:rsidRDefault="00080B9D" w:rsidP="00080B9D">
      <w:pPr>
        <w:pBdr>
          <w:top w:val="nil"/>
          <w:left w:val="nil"/>
          <w:bottom w:val="nil"/>
          <w:right w:val="nil"/>
          <w:between w:val="nil"/>
        </w:pBdr>
        <w:tabs>
          <w:tab w:val="left" w:pos="1323"/>
        </w:tabs>
        <w:spacing w:after="120"/>
        <w:rPr>
          <w:rFonts w:eastAsia="Arial"/>
          <w:sz w:val="17"/>
          <w:szCs w:val="17"/>
        </w:rPr>
      </w:pPr>
      <w:r w:rsidRPr="008049BF">
        <w:rPr>
          <w:rFonts w:eastAsia="Calibri"/>
          <w:sz w:val="17"/>
          <w:szCs w:val="17"/>
        </w:rPr>
        <w:t xml:space="preserve">Since the 1970s, </w:t>
      </w:r>
      <w:proofErr w:type="spellStart"/>
      <w:r w:rsidRPr="008049BF">
        <w:rPr>
          <w:rFonts w:eastAsia="Calibri"/>
          <w:sz w:val="17"/>
          <w:szCs w:val="17"/>
        </w:rPr>
        <w:t>Moriori</w:t>
      </w:r>
      <w:proofErr w:type="spellEnd"/>
      <w:r w:rsidRPr="008049BF">
        <w:rPr>
          <w:rFonts w:eastAsia="Calibri"/>
          <w:sz w:val="17"/>
          <w:szCs w:val="17"/>
        </w:rPr>
        <w:t xml:space="preserve"> have worked collectively to rebuild their culture and identity, including the revitalisation of ta </w:t>
      </w:r>
      <w:proofErr w:type="spellStart"/>
      <w:r w:rsidRPr="008049BF">
        <w:rPr>
          <w:rFonts w:eastAsia="Calibri"/>
          <w:sz w:val="17"/>
          <w:szCs w:val="17"/>
        </w:rPr>
        <w:t>rē</w:t>
      </w:r>
      <w:proofErr w:type="spellEnd"/>
      <w:r w:rsidRPr="008049BF">
        <w:rPr>
          <w:rFonts w:eastAsia="Calibri"/>
          <w:sz w:val="17"/>
          <w:szCs w:val="17"/>
        </w:rPr>
        <w:t xml:space="preserve"> </w:t>
      </w:r>
      <w:proofErr w:type="spellStart"/>
      <w:r w:rsidRPr="008049BF">
        <w:rPr>
          <w:rFonts w:eastAsia="Calibri"/>
          <w:sz w:val="17"/>
          <w:szCs w:val="17"/>
        </w:rPr>
        <w:t>Moriori</w:t>
      </w:r>
      <w:proofErr w:type="spellEnd"/>
      <w:r w:rsidRPr="008049BF">
        <w:rPr>
          <w:rFonts w:eastAsia="Calibri"/>
          <w:sz w:val="17"/>
          <w:szCs w:val="17"/>
        </w:rPr>
        <w:t xml:space="preserve"> (the </w:t>
      </w:r>
      <w:proofErr w:type="spellStart"/>
      <w:r w:rsidRPr="008049BF">
        <w:rPr>
          <w:rFonts w:eastAsia="Calibri"/>
          <w:sz w:val="17"/>
          <w:szCs w:val="17"/>
        </w:rPr>
        <w:t>Moriori</w:t>
      </w:r>
      <w:proofErr w:type="spellEnd"/>
      <w:r w:rsidRPr="008049BF">
        <w:rPr>
          <w:rFonts w:eastAsia="Calibri"/>
          <w:sz w:val="17"/>
          <w:szCs w:val="17"/>
        </w:rPr>
        <w:t xml:space="preserve"> language) and the opening of </w:t>
      </w:r>
      <w:proofErr w:type="spellStart"/>
      <w:r w:rsidRPr="008049BF">
        <w:rPr>
          <w:rFonts w:eastAsia="Calibri"/>
          <w:sz w:val="17"/>
          <w:szCs w:val="17"/>
        </w:rPr>
        <w:t>Kōpinga</w:t>
      </w:r>
      <w:proofErr w:type="spellEnd"/>
      <w:r w:rsidRPr="008049BF">
        <w:rPr>
          <w:rFonts w:eastAsia="Calibri"/>
          <w:sz w:val="17"/>
          <w:szCs w:val="17"/>
        </w:rPr>
        <w:t xml:space="preserve"> Marae. </w:t>
      </w:r>
      <w:r w:rsidR="00C523C2">
        <w:rPr>
          <w:rFonts w:eastAsia="Calibri"/>
          <w:sz w:val="17"/>
          <w:szCs w:val="17"/>
        </w:rPr>
        <w:t xml:space="preserve">The status of </w:t>
      </w:r>
      <w:proofErr w:type="spellStart"/>
      <w:r w:rsidRPr="008049BF">
        <w:rPr>
          <w:rFonts w:eastAsia="Calibri"/>
          <w:sz w:val="17"/>
          <w:szCs w:val="17"/>
        </w:rPr>
        <w:t>Moriori</w:t>
      </w:r>
      <w:proofErr w:type="spellEnd"/>
      <w:r w:rsidRPr="008049BF">
        <w:rPr>
          <w:rFonts w:eastAsia="Calibri"/>
          <w:sz w:val="17"/>
          <w:szCs w:val="17"/>
        </w:rPr>
        <w:t xml:space="preserve"> as </w:t>
      </w:r>
      <w:proofErr w:type="spellStart"/>
      <w:r w:rsidRPr="008049BF">
        <w:rPr>
          <w:rFonts w:eastAsia="Calibri"/>
          <w:sz w:val="17"/>
          <w:szCs w:val="17"/>
        </w:rPr>
        <w:t>tchakat</w:t>
      </w:r>
      <w:proofErr w:type="spellEnd"/>
      <w:r w:rsidRPr="008049BF">
        <w:rPr>
          <w:rFonts w:eastAsia="Calibri"/>
          <w:sz w:val="17"/>
          <w:szCs w:val="17"/>
        </w:rPr>
        <w:t xml:space="preserve"> </w:t>
      </w:r>
      <w:proofErr w:type="spellStart"/>
      <w:r w:rsidRPr="008049BF">
        <w:rPr>
          <w:rFonts w:eastAsia="Calibri"/>
          <w:sz w:val="17"/>
          <w:szCs w:val="17"/>
        </w:rPr>
        <w:t>henu</w:t>
      </w:r>
      <w:proofErr w:type="spellEnd"/>
      <w:r w:rsidRPr="008049BF">
        <w:rPr>
          <w:rFonts w:eastAsia="Calibri"/>
          <w:sz w:val="17"/>
          <w:szCs w:val="17"/>
        </w:rPr>
        <w:t xml:space="preserve"> (</w:t>
      </w:r>
      <w:proofErr w:type="spellStart"/>
      <w:r w:rsidRPr="008049BF">
        <w:rPr>
          <w:rFonts w:eastAsia="Calibri"/>
          <w:sz w:val="17"/>
          <w:szCs w:val="17"/>
        </w:rPr>
        <w:t>tangata</w:t>
      </w:r>
      <w:proofErr w:type="spellEnd"/>
      <w:r w:rsidRPr="008049BF">
        <w:rPr>
          <w:rFonts w:eastAsia="Calibri"/>
          <w:sz w:val="17"/>
          <w:szCs w:val="17"/>
        </w:rPr>
        <w:t xml:space="preserve"> whenua) of </w:t>
      </w:r>
      <w:proofErr w:type="spellStart"/>
      <w:r w:rsidRPr="008049BF">
        <w:rPr>
          <w:rFonts w:eastAsia="Calibri"/>
          <w:sz w:val="17"/>
          <w:szCs w:val="17"/>
        </w:rPr>
        <w:t>Rēkohu</w:t>
      </w:r>
      <w:proofErr w:type="spellEnd"/>
      <w:r w:rsidRPr="008049BF">
        <w:rPr>
          <w:rFonts w:eastAsia="Calibri"/>
          <w:sz w:val="17"/>
          <w:szCs w:val="17"/>
        </w:rPr>
        <w:t xml:space="preserve"> was formally recognised by the Crown in 2019. In 2020, a Deed of Settlement agreeing redress for Treaty claims was signed by </w:t>
      </w:r>
      <w:proofErr w:type="spellStart"/>
      <w:r w:rsidRPr="008049BF">
        <w:rPr>
          <w:rFonts w:eastAsia="Calibri"/>
          <w:sz w:val="17"/>
          <w:szCs w:val="17"/>
        </w:rPr>
        <w:t>Moriori</w:t>
      </w:r>
      <w:proofErr w:type="spellEnd"/>
      <w:r w:rsidRPr="008049BF">
        <w:rPr>
          <w:rFonts w:eastAsia="Calibri"/>
          <w:sz w:val="17"/>
          <w:szCs w:val="17"/>
        </w:rPr>
        <w:t xml:space="preserve"> and the Crown, including an </w:t>
      </w:r>
      <w:hyperlink r:id="rId46" w:history="1">
        <w:r w:rsidRPr="008049BF">
          <w:rPr>
            <w:rStyle w:val="Hyperlink"/>
            <w:rFonts w:eastAsia="Calibri"/>
          </w:rPr>
          <w:t>apology from the Crown</w:t>
        </w:r>
      </w:hyperlink>
      <w:r w:rsidRPr="008049BF">
        <w:rPr>
          <w:rFonts w:eastAsia="Calibri"/>
          <w:sz w:val="17"/>
          <w:szCs w:val="17"/>
        </w:rPr>
        <w:t>.</w:t>
      </w:r>
      <w:r w:rsidRPr="008049BF">
        <w:rPr>
          <w:rFonts w:eastAsia="Arial"/>
          <w:sz w:val="17"/>
          <w:szCs w:val="17"/>
        </w:rPr>
        <w:t xml:space="preserve"> </w:t>
      </w:r>
    </w:p>
    <w:p w14:paraId="00000060" w14:textId="43FF04E9" w:rsidR="00553E77" w:rsidRPr="000B408F" w:rsidRDefault="003B6799" w:rsidP="000B408F">
      <w:pPr>
        <w:pStyle w:val="Heading3"/>
        <w:spacing w:before="0"/>
        <w:rPr>
          <w:rFonts w:eastAsia="Arial"/>
          <w:bCs/>
          <w:color w:val="333333"/>
          <w:sz w:val="21"/>
          <w:szCs w:val="21"/>
          <w:highlight w:val="white"/>
        </w:rPr>
      </w:pPr>
      <w:r>
        <w:br w:type="column"/>
      </w:r>
      <w:r w:rsidR="009F55BD" w:rsidRPr="000B408F">
        <w:rPr>
          <w:bCs/>
        </w:rPr>
        <w:t>Links</w:t>
      </w:r>
      <w:r w:rsidR="00F24820">
        <w:rPr>
          <w:bCs/>
        </w:rPr>
        <w:t xml:space="preserve"> and related texts</w:t>
      </w:r>
    </w:p>
    <w:p w14:paraId="424288FE" w14:textId="13DDA2BE" w:rsidR="00A600E8" w:rsidRPr="00CD05BB" w:rsidRDefault="00085E5E" w:rsidP="00A464DD">
      <w:pPr>
        <w:pStyle w:val="TSMtextbullets"/>
        <w:rPr>
          <w:rStyle w:val="Hyperlink"/>
        </w:rPr>
      </w:pPr>
      <w:hyperlink r:id="rId47">
        <w:r w:rsidR="00A600E8" w:rsidRPr="00CD05BB">
          <w:rPr>
            <w:rStyle w:val="Hyperlink"/>
          </w:rPr>
          <w:t xml:space="preserve">Deed </w:t>
        </w:r>
        <w:r w:rsidR="00C1239E">
          <w:rPr>
            <w:rStyle w:val="Hyperlink"/>
          </w:rPr>
          <w:t>o</w:t>
        </w:r>
        <w:r w:rsidR="00A600E8" w:rsidRPr="00CD05BB">
          <w:rPr>
            <w:rStyle w:val="Hyperlink"/>
          </w:rPr>
          <w:t xml:space="preserve">f Settlement </w:t>
        </w:r>
        <w:r w:rsidR="00C1239E">
          <w:rPr>
            <w:rStyle w:val="Hyperlink"/>
          </w:rPr>
          <w:t>o</w:t>
        </w:r>
        <w:r w:rsidR="00A600E8" w:rsidRPr="00CD05BB">
          <w:rPr>
            <w:rStyle w:val="Hyperlink"/>
          </w:rPr>
          <w:t>f Historical Claims</w:t>
        </w:r>
      </w:hyperlink>
      <w:r w:rsidR="00A600E8" w:rsidRPr="00CD05BB">
        <w:rPr>
          <w:rStyle w:val="Hyperlink"/>
        </w:rPr>
        <w:t xml:space="preserve"> </w:t>
      </w:r>
    </w:p>
    <w:p w14:paraId="0D8E5DE1" w14:textId="77777777" w:rsidR="00A600E8" w:rsidRPr="00CD05BB" w:rsidRDefault="00085E5E" w:rsidP="00A464DD">
      <w:pPr>
        <w:pStyle w:val="TSMtextbullets"/>
        <w:rPr>
          <w:rStyle w:val="Hyperlink"/>
        </w:rPr>
      </w:pPr>
      <w:hyperlink r:id="rId48">
        <w:proofErr w:type="spellStart"/>
        <w:r w:rsidR="00A600E8" w:rsidRPr="00CD05BB">
          <w:rPr>
            <w:rStyle w:val="Hyperlink"/>
          </w:rPr>
          <w:t>Moriori</w:t>
        </w:r>
        <w:proofErr w:type="spellEnd"/>
        <w:r w:rsidR="00A600E8" w:rsidRPr="00CD05BB">
          <w:rPr>
            <w:rStyle w:val="Hyperlink"/>
          </w:rPr>
          <w:t>: Still setting the record straight</w:t>
        </w:r>
      </w:hyperlink>
    </w:p>
    <w:p w14:paraId="29B43FE8" w14:textId="77777777" w:rsidR="00A600E8" w:rsidRPr="00CD05BB" w:rsidRDefault="00085E5E" w:rsidP="00A464DD">
      <w:pPr>
        <w:pStyle w:val="TSMtextbullets"/>
        <w:rPr>
          <w:rStyle w:val="Hyperlink"/>
        </w:rPr>
      </w:pPr>
      <w:hyperlink r:id="rId49">
        <w:proofErr w:type="spellStart"/>
        <w:r w:rsidR="00A600E8" w:rsidRPr="00CD05BB">
          <w:rPr>
            <w:rStyle w:val="Hyperlink"/>
          </w:rPr>
          <w:t>Moriori</w:t>
        </w:r>
        <w:proofErr w:type="spellEnd"/>
        <w:r w:rsidR="00A600E8" w:rsidRPr="00CD05BB">
          <w:rPr>
            <w:rStyle w:val="Hyperlink"/>
          </w:rPr>
          <w:t xml:space="preserve"> Claims Settlement Bill 2020: Bills Digest 2634</w:t>
        </w:r>
      </w:hyperlink>
    </w:p>
    <w:p w14:paraId="59CFAE00" w14:textId="77777777" w:rsidR="00A600E8" w:rsidRPr="00650970" w:rsidRDefault="00A600E8" w:rsidP="00A464DD">
      <w:pPr>
        <w:pStyle w:val="TSMtextbullets"/>
        <w:rPr>
          <w:szCs w:val="17"/>
        </w:rPr>
      </w:pPr>
      <w:r w:rsidRPr="00650970">
        <w:rPr>
          <w:rStyle w:val="Hyperlink"/>
        </w:rPr>
        <w:t>“</w:t>
      </w:r>
      <w:hyperlink r:id="rId50">
        <w:r w:rsidRPr="00650970">
          <w:rPr>
            <w:rStyle w:val="Hyperlink"/>
          </w:rPr>
          <w:t>The Long Pause</w:t>
        </w:r>
      </w:hyperlink>
      <w:r w:rsidRPr="00650970">
        <w:rPr>
          <w:rStyle w:val="Hyperlink"/>
        </w:rPr>
        <w:t>”</w:t>
      </w:r>
      <w:r w:rsidRPr="00650970">
        <w:rPr>
          <w:szCs w:val="17"/>
        </w:rPr>
        <w:t xml:space="preserve">, </w:t>
      </w:r>
      <w:r w:rsidRPr="00650970">
        <w:rPr>
          <w:i/>
          <w:szCs w:val="17"/>
        </w:rPr>
        <w:t>Connected</w:t>
      </w:r>
      <w:r w:rsidRPr="00650970">
        <w:rPr>
          <w:szCs w:val="17"/>
        </w:rPr>
        <w:t xml:space="preserve"> Level 3, 2019, Shifting Views. </w:t>
      </w:r>
    </w:p>
    <w:p w14:paraId="60BE7521" w14:textId="697DCD22" w:rsidR="009B72FE" w:rsidRDefault="009B72FE" w:rsidP="005B5C3B">
      <w:pPr>
        <w:pStyle w:val="Heading2"/>
      </w:pPr>
      <w:r w:rsidRPr="00633819">
        <w:t>Big ideas</w:t>
      </w:r>
    </w:p>
    <w:p w14:paraId="287159CF" w14:textId="30A0C703" w:rsidR="005F6ECD" w:rsidRDefault="005F6ECD" w:rsidP="001A52E7">
      <w:pPr>
        <w:pStyle w:val="TSMTxt"/>
      </w:pPr>
      <w:r w:rsidRPr="00B15842">
        <w:t>The activities</w:t>
      </w:r>
      <w:r w:rsidR="002624CE">
        <w:t xml:space="preserve"> that follow</w:t>
      </w:r>
      <w:r w:rsidRPr="00B15842">
        <w:t xml:space="preserve"> all support understanding the four big ideas: Māori history, colonisation and settlement, the use of power, and </w:t>
      </w:r>
      <w:r w:rsidRPr="005F6ECD">
        <w:t>relationships</w:t>
      </w:r>
      <w:r w:rsidR="00FB2040">
        <w:t>. F</w:t>
      </w:r>
      <w:r w:rsidRPr="005F6ECD">
        <w:t>or example:</w:t>
      </w:r>
    </w:p>
    <w:p w14:paraId="1F755B85" w14:textId="424024D4" w:rsidR="00995CEE" w:rsidRDefault="00C714D7" w:rsidP="0095364A">
      <w:pPr>
        <w:pStyle w:val="TSMtextbullets"/>
      </w:pPr>
      <w:proofErr w:type="spellStart"/>
      <w:r>
        <w:t>M</w:t>
      </w:r>
      <w:r w:rsidR="00AA5316">
        <w:t>oriori</w:t>
      </w:r>
      <w:proofErr w:type="spellEnd"/>
      <w:r w:rsidR="00AA5316">
        <w:t xml:space="preserve"> </w:t>
      </w:r>
      <w:r w:rsidR="00795B1E">
        <w:t xml:space="preserve">voyaged from East Polynesia to </w:t>
      </w:r>
      <w:proofErr w:type="spellStart"/>
      <w:r w:rsidR="00795B1E">
        <w:t>Rēkohu</w:t>
      </w:r>
      <w:proofErr w:type="spellEnd"/>
      <w:r w:rsidR="00DF35DF">
        <w:t xml:space="preserve"> over several waves of migration</w:t>
      </w:r>
      <w:r w:rsidR="00795B1E">
        <w:t xml:space="preserve"> and were the first </w:t>
      </w:r>
      <w:r w:rsidR="008502EC">
        <w:t>inhabitants of the island.</w:t>
      </w:r>
    </w:p>
    <w:p w14:paraId="7EA4723D" w14:textId="2819CD89" w:rsidR="00E2626B" w:rsidRDefault="00A31F21" w:rsidP="0095364A">
      <w:pPr>
        <w:pStyle w:val="TSMtextbullets"/>
      </w:pPr>
      <w:proofErr w:type="spellStart"/>
      <w:r>
        <w:t>Moriori</w:t>
      </w:r>
      <w:proofErr w:type="spellEnd"/>
      <w:r>
        <w:t xml:space="preserve"> </w:t>
      </w:r>
      <w:r w:rsidR="004F6CC1">
        <w:t xml:space="preserve">made a </w:t>
      </w:r>
      <w:r w:rsidR="00FB2A05">
        <w:t xml:space="preserve">peace </w:t>
      </w:r>
      <w:r w:rsidR="00740FD5">
        <w:t xml:space="preserve">covenant </w:t>
      </w:r>
      <w:r w:rsidR="004F6CC1">
        <w:t xml:space="preserve">long ago, before their arrival at </w:t>
      </w:r>
      <w:proofErr w:type="spellStart"/>
      <w:r w:rsidR="004F6CC1">
        <w:t>Rēkohu</w:t>
      </w:r>
      <w:proofErr w:type="spellEnd"/>
      <w:r w:rsidR="004E0948">
        <w:t xml:space="preserve">. The covenant is an enduring part of </w:t>
      </w:r>
      <w:proofErr w:type="spellStart"/>
      <w:r w:rsidR="004E0948">
        <w:t>Moriori</w:t>
      </w:r>
      <w:proofErr w:type="spellEnd"/>
      <w:r w:rsidR="004E0948">
        <w:t xml:space="preserve"> identity and culture.</w:t>
      </w:r>
    </w:p>
    <w:p w14:paraId="690428F7" w14:textId="60F8C23A" w:rsidR="00EB47F2" w:rsidRDefault="00FF2D0F" w:rsidP="0095364A">
      <w:pPr>
        <w:pStyle w:val="TSMtextbullets"/>
      </w:pPr>
      <w:r>
        <w:t xml:space="preserve">That not all ancestors of </w:t>
      </w:r>
      <w:proofErr w:type="spellStart"/>
      <w:r>
        <w:t>Moriori</w:t>
      </w:r>
      <w:proofErr w:type="spellEnd"/>
      <w:r>
        <w:t xml:space="preserve"> agreed to the </w:t>
      </w:r>
      <w:r w:rsidR="00FB2A05">
        <w:t xml:space="preserve">peace </w:t>
      </w:r>
      <w:r w:rsidR="00740FD5">
        <w:t>covenant</w:t>
      </w:r>
      <w:r w:rsidR="000F2C0A">
        <w:t>, and this</w:t>
      </w:r>
      <w:r w:rsidR="00740FD5">
        <w:t xml:space="preserve"> was one of the reasons some groups </w:t>
      </w:r>
      <w:r w:rsidR="008C7226">
        <w:t>left</w:t>
      </w:r>
      <w:r w:rsidR="007A79C2">
        <w:t xml:space="preserve"> East Polynesia</w:t>
      </w:r>
      <w:r w:rsidR="00964197">
        <w:t xml:space="preserve"> in search of a new home.</w:t>
      </w:r>
    </w:p>
    <w:p w14:paraId="00000065" w14:textId="4DBF334E" w:rsidR="00553E77" w:rsidRPr="003213E2" w:rsidRDefault="000072DD" w:rsidP="000072DD">
      <w:pPr>
        <w:pStyle w:val="Heading2"/>
        <w:spacing w:before="0"/>
        <w:rPr>
          <w:rFonts w:ascii="Source Sans Pro" w:eastAsia="Source Sans Pro" w:hAnsi="Source Sans Pro"/>
          <w:sz w:val="22"/>
        </w:rPr>
      </w:pPr>
      <w:r>
        <w:br w:type="column"/>
      </w:r>
      <w:r w:rsidR="009F55BD" w:rsidRPr="001E5D96">
        <w:lastRenderedPageBreak/>
        <w:t>Activities</w:t>
      </w:r>
    </w:p>
    <w:p w14:paraId="54BE826D" w14:textId="77777777" w:rsidR="007929E5" w:rsidRPr="00B371EA" w:rsidRDefault="007929E5" w:rsidP="000072DD">
      <w:pPr>
        <w:pStyle w:val="Heading3"/>
        <w:spacing w:before="80"/>
      </w:pPr>
      <w:r w:rsidRPr="001E5D96">
        <w:t>Prereading</w:t>
      </w:r>
      <w:r w:rsidRPr="00B371EA">
        <w:t xml:space="preserve"> activity</w:t>
      </w:r>
    </w:p>
    <w:p w14:paraId="2B9E7E1E" w14:textId="0B4866D1" w:rsidR="007929E5" w:rsidRPr="008049BF" w:rsidRDefault="007929E5" w:rsidP="007929E5">
      <w:pPr>
        <w:tabs>
          <w:tab w:val="left" w:pos="1323"/>
        </w:tabs>
        <w:spacing w:after="120"/>
        <w:rPr>
          <w:rFonts w:eastAsia="Calibri"/>
          <w:sz w:val="17"/>
          <w:szCs w:val="17"/>
        </w:rPr>
      </w:pPr>
      <w:r w:rsidRPr="008049BF">
        <w:rPr>
          <w:rFonts w:eastAsia="Calibri"/>
          <w:sz w:val="17"/>
          <w:szCs w:val="17"/>
        </w:rPr>
        <w:t xml:space="preserve">Find out what </w:t>
      </w:r>
      <w:r w:rsidR="00DB3B08">
        <w:rPr>
          <w:rFonts w:eastAsia="Calibri"/>
          <w:sz w:val="17"/>
          <w:szCs w:val="17"/>
        </w:rPr>
        <w:t>students</w:t>
      </w:r>
      <w:r w:rsidRPr="008049BF">
        <w:rPr>
          <w:rFonts w:eastAsia="Calibri"/>
          <w:sz w:val="17"/>
          <w:szCs w:val="17"/>
        </w:rPr>
        <w:t xml:space="preserve"> already know about </w:t>
      </w:r>
      <w:proofErr w:type="spellStart"/>
      <w:r w:rsidRPr="008049BF">
        <w:rPr>
          <w:rFonts w:eastAsia="Calibri"/>
          <w:sz w:val="17"/>
          <w:szCs w:val="17"/>
        </w:rPr>
        <w:t>Moriori</w:t>
      </w:r>
      <w:proofErr w:type="spellEnd"/>
      <w:r w:rsidRPr="008049BF">
        <w:rPr>
          <w:rFonts w:eastAsia="Calibri"/>
          <w:sz w:val="17"/>
          <w:szCs w:val="17"/>
        </w:rPr>
        <w:t xml:space="preserve"> history and culture, by asking:</w:t>
      </w:r>
    </w:p>
    <w:p w14:paraId="7A591BAA" w14:textId="77777777" w:rsidR="007929E5" w:rsidRPr="008049BF" w:rsidRDefault="007929E5" w:rsidP="0095364A">
      <w:pPr>
        <w:pStyle w:val="TSMtextbullets"/>
      </w:pPr>
      <w:r w:rsidRPr="008049BF">
        <w:t xml:space="preserve">What do you know about </w:t>
      </w:r>
      <w:proofErr w:type="spellStart"/>
      <w:r w:rsidRPr="008049BF">
        <w:t>Moriori</w:t>
      </w:r>
      <w:proofErr w:type="spellEnd"/>
      <w:r w:rsidRPr="008049BF">
        <w:t xml:space="preserve"> people and culture?</w:t>
      </w:r>
    </w:p>
    <w:p w14:paraId="47872FA2" w14:textId="77777777" w:rsidR="007929E5" w:rsidRPr="008049BF" w:rsidRDefault="007929E5" w:rsidP="0095364A">
      <w:pPr>
        <w:pStyle w:val="TSMtextbullets"/>
      </w:pPr>
      <w:r w:rsidRPr="008049BF">
        <w:t xml:space="preserve">Where is the </w:t>
      </w:r>
      <w:proofErr w:type="spellStart"/>
      <w:r w:rsidRPr="008049BF">
        <w:t>henu</w:t>
      </w:r>
      <w:proofErr w:type="spellEnd"/>
      <w:r w:rsidRPr="008049BF">
        <w:t xml:space="preserve">/whenua of </w:t>
      </w:r>
      <w:proofErr w:type="spellStart"/>
      <w:r w:rsidRPr="008049BF">
        <w:t>Moriori</w:t>
      </w:r>
      <w:proofErr w:type="spellEnd"/>
      <w:r w:rsidRPr="008049BF">
        <w:t>?</w:t>
      </w:r>
    </w:p>
    <w:p w14:paraId="283B42D4" w14:textId="77777777" w:rsidR="007929E5" w:rsidRPr="008049BF" w:rsidRDefault="007929E5" w:rsidP="0095364A">
      <w:pPr>
        <w:pStyle w:val="TSMtextbullets"/>
      </w:pPr>
      <w:r w:rsidRPr="008049BF">
        <w:t xml:space="preserve">Where is </w:t>
      </w:r>
      <w:proofErr w:type="spellStart"/>
      <w:r w:rsidRPr="008049BF">
        <w:t>Rēkohu</w:t>
      </w:r>
      <w:proofErr w:type="spellEnd"/>
      <w:r w:rsidRPr="008049BF">
        <w:t>?</w:t>
      </w:r>
    </w:p>
    <w:p w14:paraId="047F84DA" w14:textId="57C106B7" w:rsidR="007929E5" w:rsidRPr="008049BF" w:rsidRDefault="007929E5" w:rsidP="0095364A">
      <w:pPr>
        <w:pStyle w:val="TSMtextbullets"/>
      </w:pPr>
      <w:r w:rsidRPr="008049BF">
        <w:t xml:space="preserve">What are some connections between </w:t>
      </w:r>
      <w:proofErr w:type="spellStart"/>
      <w:r w:rsidRPr="008049BF">
        <w:t>Rēkohu</w:t>
      </w:r>
      <w:proofErr w:type="spellEnd"/>
      <w:r w:rsidRPr="008049BF">
        <w:t xml:space="preserve"> and mainland Aotearoa New Zealand?</w:t>
      </w:r>
    </w:p>
    <w:p w14:paraId="60D1CF04" w14:textId="42D49032" w:rsidR="007929E5" w:rsidRPr="008049BF" w:rsidRDefault="007929E5" w:rsidP="007929E5">
      <w:pPr>
        <w:tabs>
          <w:tab w:val="left" w:pos="1323"/>
        </w:tabs>
        <w:spacing w:after="120"/>
        <w:rPr>
          <w:rFonts w:eastAsia="Calibri"/>
          <w:sz w:val="17"/>
          <w:szCs w:val="17"/>
        </w:rPr>
      </w:pPr>
      <w:r w:rsidRPr="008049BF">
        <w:rPr>
          <w:rFonts w:eastAsia="Calibri"/>
          <w:sz w:val="17"/>
          <w:szCs w:val="17"/>
        </w:rPr>
        <w:t xml:space="preserve">There </w:t>
      </w:r>
      <w:r w:rsidR="00CD1F75">
        <w:rPr>
          <w:rFonts w:eastAsia="Calibri"/>
          <w:sz w:val="17"/>
          <w:szCs w:val="17"/>
        </w:rPr>
        <w:t>have been</w:t>
      </w:r>
      <w:r w:rsidRPr="008049BF">
        <w:rPr>
          <w:rFonts w:eastAsia="Calibri"/>
          <w:sz w:val="17"/>
          <w:szCs w:val="17"/>
        </w:rPr>
        <w:t xml:space="preserve"> some myths in Aotearoa New Zealand about </w:t>
      </w:r>
      <w:proofErr w:type="spellStart"/>
      <w:r w:rsidRPr="008049BF">
        <w:rPr>
          <w:rFonts w:eastAsia="Calibri"/>
          <w:sz w:val="17"/>
          <w:szCs w:val="17"/>
        </w:rPr>
        <w:t>Moriori</w:t>
      </w:r>
      <w:proofErr w:type="spellEnd"/>
      <w:r w:rsidRPr="008049BF">
        <w:rPr>
          <w:rFonts w:eastAsia="Calibri"/>
          <w:sz w:val="17"/>
          <w:szCs w:val="17"/>
        </w:rPr>
        <w:t xml:space="preserve">, many of which came about through errors in how </w:t>
      </w:r>
      <w:proofErr w:type="spellStart"/>
      <w:r w:rsidRPr="008049BF">
        <w:rPr>
          <w:rFonts w:eastAsia="Calibri"/>
          <w:sz w:val="17"/>
          <w:szCs w:val="17"/>
        </w:rPr>
        <w:t>Moriori</w:t>
      </w:r>
      <w:proofErr w:type="spellEnd"/>
      <w:r w:rsidRPr="008049BF">
        <w:rPr>
          <w:rFonts w:eastAsia="Calibri"/>
          <w:sz w:val="17"/>
          <w:szCs w:val="17"/>
        </w:rPr>
        <w:t xml:space="preserve"> history was taught in schools. These myths include:</w:t>
      </w:r>
    </w:p>
    <w:tbl>
      <w:tblPr>
        <w:tblStyle w:val="TableGrid"/>
        <w:tblpPr w:leftFromText="181" w:rightFromText="181" w:bottomFromText="284" w:horzAnchor="margin" w:tblpYSpec="top"/>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bottom w:w="113" w:type="dxa"/>
        </w:tblCellMar>
        <w:tblLook w:val="04A0" w:firstRow="1" w:lastRow="0" w:firstColumn="1" w:lastColumn="0" w:noHBand="0" w:noVBand="1"/>
      </w:tblPr>
      <w:tblGrid>
        <w:gridCol w:w="15871"/>
      </w:tblGrid>
      <w:tr w:rsidR="009834C7" w:rsidRPr="00CC51C4" w14:paraId="6D1E8C28" w14:textId="77777777" w:rsidTr="00A14AB3">
        <w:trPr>
          <w:trHeight w:val="711"/>
        </w:trPr>
        <w:tc>
          <w:tcPr>
            <w:tcW w:w="15871" w:type="dxa"/>
            <w:shd w:val="clear" w:color="auto" w:fill="A256AA"/>
          </w:tcPr>
          <w:p w14:paraId="00523742" w14:textId="1FFEAC0F" w:rsidR="009834C7" w:rsidRPr="00CC51C4" w:rsidRDefault="009834C7" w:rsidP="00C35298">
            <w:pPr>
              <w:pStyle w:val="Heading2A"/>
            </w:pPr>
            <w:r>
              <w:rPr>
                <w:sz w:val="36"/>
                <w:szCs w:val="36"/>
              </w:rPr>
              <w:t>Beyond the Reef</w:t>
            </w:r>
            <w:r w:rsidRPr="00CC51C4">
              <w:t xml:space="preserve"> </w:t>
            </w:r>
          </w:p>
        </w:tc>
      </w:tr>
    </w:tbl>
    <w:p w14:paraId="6BFFA9BD" w14:textId="77777777" w:rsidR="007929E5" w:rsidRPr="008049BF" w:rsidRDefault="007929E5" w:rsidP="0095364A">
      <w:pPr>
        <w:pStyle w:val="TSMtextbullets"/>
      </w:pPr>
      <w:proofErr w:type="spellStart"/>
      <w:r w:rsidRPr="008049BF">
        <w:t>Moriori</w:t>
      </w:r>
      <w:proofErr w:type="spellEnd"/>
      <w:r w:rsidRPr="008049BF">
        <w:t xml:space="preserve"> became extinct after 1933.</w:t>
      </w:r>
    </w:p>
    <w:p w14:paraId="38EF83BB" w14:textId="77777777" w:rsidR="007929E5" w:rsidRPr="008049BF" w:rsidRDefault="007929E5" w:rsidP="0095364A">
      <w:pPr>
        <w:pStyle w:val="TSMtextbullets"/>
      </w:pPr>
      <w:proofErr w:type="spellStart"/>
      <w:r w:rsidRPr="008049BF">
        <w:t>Moriori</w:t>
      </w:r>
      <w:proofErr w:type="spellEnd"/>
      <w:r w:rsidRPr="008049BF">
        <w:t xml:space="preserve"> were cast out of Aotearoa New Zealand by Māori. </w:t>
      </w:r>
    </w:p>
    <w:p w14:paraId="579D7C64" w14:textId="77777777" w:rsidR="007929E5" w:rsidRPr="008049BF" w:rsidRDefault="007929E5" w:rsidP="0095364A">
      <w:pPr>
        <w:pStyle w:val="TSMtextbullets"/>
      </w:pPr>
      <w:proofErr w:type="spellStart"/>
      <w:r w:rsidRPr="008049BF">
        <w:t>Moriori</w:t>
      </w:r>
      <w:proofErr w:type="spellEnd"/>
      <w:r w:rsidRPr="008049BF">
        <w:t xml:space="preserve"> were weak and inferior because of their decision not to fight.</w:t>
      </w:r>
    </w:p>
    <w:p w14:paraId="4FB9F1E7" w14:textId="557D5710" w:rsidR="007929E5" w:rsidRPr="008049BF" w:rsidRDefault="007929E5" w:rsidP="007929E5">
      <w:pPr>
        <w:tabs>
          <w:tab w:val="left" w:pos="1323"/>
        </w:tabs>
        <w:spacing w:after="120"/>
        <w:rPr>
          <w:rFonts w:eastAsia="Calibri"/>
          <w:sz w:val="17"/>
          <w:szCs w:val="17"/>
        </w:rPr>
      </w:pPr>
      <w:r w:rsidRPr="008049BF">
        <w:rPr>
          <w:rFonts w:eastAsia="Calibri"/>
          <w:sz w:val="17"/>
          <w:szCs w:val="17"/>
        </w:rPr>
        <w:t xml:space="preserve">Learning about </w:t>
      </w:r>
      <w:proofErr w:type="spellStart"/>
      <w:r w:rsidRPr="008049BF">
        <w:rPr>
          <w:rFonts w:eastAsia="Calibri"/>
          <w:sz w:val="17"/>
          <w:szCs w:val="17"/>
        </w:rPr>
        <w:t>Moriori</w:t>
      </w:r>
      <w:proofErr w:type="spellEnd"/>
      <w:r w:rsidRPr="008049BF">
        <w:rPr>
          <w:rFonts w:eastAsia="Calibri"/>
          <w:sz w:val="17"/>
          <w:szCs w:val="17"/>
        </w:rPr>
        <w:t xml:space="preserve"> history provides an opportunity to address these myths. The following resources provide helpful information for teachers to ensure that the information they are presenting to </w:t>
      </w:r>
      <w:r w:rsidR="00DB3B08">
        <w:rPr>
          <w:rFonts w:eastAsia="Calibri"/>
          <w:sz w:val="17"/>
          <w:szCs w:val="17"/>
        </w:rPr>
        <w:t>students</w:t>
      </w:r>
      <w:r w:rsidRPr="008049BF">
        <w:rPr>
          <w:rFonts w:eastAsia="Calibri"/>
          <w:sz w:val="17"/>
          <w:szCs w:val="17"/>
        </w:rPr>
        <w:t xml:space="preserve"> is </w:t>
      </w:r>
      <w:r w:rsidR="00F754B9">
        <w:rPr>
          <w:rFonts w:eastAsia="Calibri"/>
          <w:sz w:val="17"/>
          <w:szCs w:val="17"/>
        </w:rPr>
        <w:t>evidence-based</w:t>
      </w:r>
      <w:r w:rsidRPr="008049BF">
        <w:rPr>
          <w:rFonts w:eastAsia="Calibri"/>
          <w:sz w:val="17"/>
          <w:szCs w:val="17"/>
        </w:rPr>
        <w:t>:</w:t>
      </w:r>
    </w:p>
    <w:p w14:paraId="2B820223" w14:textId="77777777" w:rsidR="007929E5" w:rsidRPr="00E20E4D" w:rsidRDefault="00085E5E" w:rsidP="0095364A">
      <w:pPr>
        <w:pStyle w:val="TSMtextbullets"/>
        <w:rPr>
          <w:rStyle w:val="Hyperlink"/>
        </w:rPr>
      </w:pPr>
      <w:hyperlink r:id="rId51">
        <w:r w:rsidR="007929E5" w:rsidRPr="00E20E4D">
          <w:rPr>
            <w:rStyle w:val="Hyperlink"/>
          </w:rPr>
          <w:t xml:space="preserve">Setting aside the </w:t>
        </w:r>
        <w:proofErr w:type="spellStart"/>
        <w:r w:rsidR="007929E5" w:rsidRPr="00E20E4D">
          <w:rPr>
            <w:rStyle w:val="Hyperlink"/>
          </w:rPr>
          <w:t>Moriori</w:t>
        </w:r>
        <w:proofErr w:type="spellEnd"/>
        <w:r w:rsidR="007929E5" w:rsidRPr="00E20E4D">
          <w:rPr>
            <w:rStyle w:val="Hyperlink"/>
          </w:rPr>
          <w:t xml:space="preserve"> myth</w:t>
        </w:r>
      </w:hyperlink>
    </w:p>
    <w:p w14:paraId="3598BCAD" w14:textId="77777777" w:rsidR="007929E5" w:rsidRPr="00E20E4D" w:rsidRDefault="00085E5E" w:rsidP="0095364A">
      <w:pPr>
        <w:pStyle w:val="TSMtextbullets"/>
        <w:rPr>
          <w:rStyle w:val="Hyperlink"/>
        </w:rPr>
      </w:pPr>
      <w:hyperlink r:id="rId52">
        <w:proofErr w:type="spellStart"/>
        <w:r w:rsidR="007929E5" w:rsidRPr="00E20E4D">
          <w:rPr>
            <w:rStyle w:val="Hyperlink"/>
          </w:rPr>
          <w:t>Moriori</w:t>
        </w:r>
        <w:proofErr w:type="spellEnd"/>
        <w:r w:rsidR="007929E5" w:rsidRPr="00E20E4D">
          <w:rPr>
            <w:rStyle w:val="Hyperlink"/>
          </w:rPr>
          <w:t>: Still setting the record straight</w:t>
        </w:r>
      </w:hyperlink>
    </w:p>
    <w:p w14:paraId="3F8B0905" w14:textId="77777777" w:rsidR="007929E5" w:rsidRPr="00E20E4D" w:rsidRDefault="00085E5E" w:rsidP="0095364A">
      <w:pPr>
        <w:pStyle w:val="TSMtextbullets"/>
        <w:rPr>
          <w:rStyle w:val="Hyperlink"/>
        </w:rPr>
      </w:pPr>
      <w:hyperlink r:id="rId53">
        <w:proofErr w:type="spellStart"/>
        <w:r w:rsidR="007929E5" w:rsidRPr="00E20E4D">
          <w:rPr>
            <w:rStyle w:val="Hyperlink"/>
          </w:rPr>
          <w:t>Moriori</w:t>
        </w:r>
        <w:proofErr w:type="spellEnd"/>
        <w:r w:rsidR="007929E5" w:rsidRPr="00E20E4D">
          <w:rPr>
            <w:rStyle w:val="Hyperlink"/>
          </w:rPr>
          <w:t xml:space="preserve"> Claims Settlement Bill 2020: Bills Digest 2634</w:t>
        </w:r>
      </w:hyperlink>
    </w:p>
    <w:p w14:paraId="53E5EC4B" w14:textId="4B457BA9" w:rsidR="007929E5" w:rsidRPr="008049BF" w:rsidRDefault="00085E5E" w:rsidP="0095364A">
      <w:pPr>
        <w:pStyle w:val="TSMtextbullets"/>
        <w:rPr>
          <w:rFonts w:eastAsia="Calibri"/>
          <w:color w:val="0070C0"/>
        </w:rPr>
      </w:pPr>
      <w:hyperlink r:id="rId54" w:history="1">
        <w:proofErr w:type="spellStart"/>
        <w:r w:rsidR="007929E5" w:rsidRPr="006B046C">
          <w:rPr>
            <w:rStyle w:val="Hyperlink"/>
            <w:szCs w:val="18"/>
          </w:rPr>
          <w:t>Hokotehi</w:t>
        </w:r>
        <w:proofErr w:type="spellEnd"/>
        <w:r w:rsidR="007929E5" w:rsidRPr="006B046C">
          <w:rPr>
            <w:rStyle w:val="Hyperlink"/>
            <w:szCs w:val="18"/>
          </w:rPr>
          <w:t xml:space="preserve">: </w:t>
        </w:r>
        <w:proofErr w:type="spellStart"/>
        <w:r w:rsidR="007929E5" w:rsidRPr="006B046C">
          <w:rPr>
            <w:rStyle w:val="Hyperlink"/>
            <w:szCs w:val="18"/>
          </w:rPr>
          <w:t>Moriori</w:t>
        </w:r>
        <w:proofErr w:type="spellEnd"/>
        <w:r w:rsidR="007929E5" w:rsidRPr="006B046C">
          <w:rPr>
            <w:rStyle w:val="Hyperlink"/>
            <w:szCs w:val="18"/>
          </w:rPr>
          <w:t xml:space="preserve"> unity and development</w:t>
        </w:r>
      </w:hyperlink>
    </w:p>
    <w:p w14:paraId="36A6CD2B" w14:textId="406F9E21" w:rsidR="007929E5" w:rsidRPr="00E20E4D" w:rsidRDefault="00085E5E" w:rsidP="0095364A">
      <w:pPr>
        <w:pStyle w:val="TSMtextbullets"/>
        <w:rPr>
          <w:rStyle w:val="Hyperlink"/>
        </w:rPr>
      </w:pPr>
      <w:hyperlink r:id="rId55">
        <w:r w:rsidR="007929E5" w:rsidRPr="00E20E4D">
          <w:rPr>
            <w:rStyle w:val="Hyperlink"/>
          </w:rPr>
          <w:t>Education</w:t>
        </w:r>
        <w:r w:rsidR="00E20E4D" w:rsidRPr="00E20E4D">
          <w:rPr>
            <w:rStyle w:val="Hyperlink"/>
          </w:rPr>
          <w:t xml:space="preserve"> </w:t>
        </w:r>
        <w:r w:rsidR="007929E5" w:rsidRPr="00E20E4D">
          <w:rPr>
            <w:rStyle w:val="Hyperlink"/>
          </w:rPr>
          <w:t>resources for unit plans, unit</w:t>
        </w:r>
        <w:r w:rsidR="00E20E4D" w:rsidRPr="00E20E4D">
          <w:rPr>
            <w:rStyle w:val="Hyperlink"/>
          </w:rPr>
          <w:t xml:space="preserve"> </w:t>
        </w:r>
        <w:r w:rsidR="007929E5" w:rsidRPr="00E20E4D">
          <w:rPr>
            <w:rStyle w:val="Hyperlink"/>
          </w:rPr>
          <w:t>plan templates</w:t>
        </w:r>
      </w:hyperlink>
    </w:p>
    <w:p w14:paraId="3819AEE2" w14:textId="77777777" w:rsidR="007929E5" w:rsidRPr="008049BF" w:rsidRDefault="00085E5E" w:rsidP="0095364A">
      <w:pPr>
        <w:pStyle w:val="TSMtextbullets"/>
        <w:rPr>
          <w:rFonts w:eastAsia="Calibri"/>
          <w:szCs w:val="17"/>
        </w:rPr>
      </w:pPr>
      <w:hyperlink r:id="rId56">
        <w:proofErr w:type="spellStart"/>
        <w:r w:rsidR="007929E5" w:rsidRPr="00E20E4D">
          <w:rPr>
            <w:rStyle w:val="Hyperlink"/>
          </w:rPr>
          <w:t>Moriori</w:t>
        </w:r>
        <w:proofErr w:type="spellEnd"/>
      </w:hyperlink>
      <w:r w:rsidR="007929E5" w:rsidRPr="008049BF">
        <w:rPr>
          <w:rFonts w:eastAsia="Calibri"/>
          <w:color w:val="0070C0"/>
          <w:szCs w:val="17"/>
        </w:rPr>
        <w:t xml:space="preserve"> </w:t>
      </w:r>
      <w:r w:rsidR="007929E5" w:rsidRPr="008049BF">
        <w:rPr>
          <w:rFonts w:eastAsia="Calibri"/>
          <w:szCs w:val="17"/>
        </w:rPr>
        <w:t>(</w:t>
      </w:r>
      <w:proofErr w:type="spellStart"/>
      <w:r w:rsidR="007929E5" w:rsidRPr="008049BF">
        <w:rPr>
          <w:rFonts w:eastAsia="Calibri"/>
          <w:szCs w:val="17"/>
        </w:rPr>
        <w:t>Moriori</w:t>
      </w:r>
      <w:proofErr w:type="spellEnd"/>
      <w:r w:rsidR="007929E5" w:rsidRPr="008049BF">
        <w:rPr>
          <w:rFonts w:eastAsia="Calibri"/>
          <w:szCs w:val="17"/>
        </w:rPr>
        <w:t xml:space="preserve"> YouTube channel)</w:t>
      </w:r>
    </w:p>
    <w:p w14:paraId="580F58C4" w14:textId="77777777" w:rsidR="00F754B9" w:rsidRDefault="00F754B9" w:rsidP="000072DD">
      <w:pPr>
        <w:pStyle w:val="Heading3"/>
        <w:spacing w:before="0"/>
      </w:pPr>
      <w:bookmarkStart w:id="1" w:name="_heading=h.h194bfxof02e" w:colFirst="0" w:colLast="0"/>
      <w:bookmarkEnd w:id="1"/>
    </w:p>
    <w:p w14:paraId="5CF66F24" w14:textId="77777777" w:rsidR="00F754B9" w:rsidRDefault="00F754B9" w:rsidP="000072DD">
      <w:pPr>
        <w:pStyle w:val="Heading3"/>
        <w:spacing w:before="0"/>
      </w:pPr>
    </w:p>
    <w:p w14:paraId="73EC9FB6" w14:textId="77777777" w:rsidR="00952E69" w:rsidRDefault="00952E69" w:rsidP="000072DD">
      <w:pPr>
        <w:pStyle w:val="Heading3"/>
        <w:spacing w:before="0"/>
      </w:pPr>
    </w:p>
    <w:p w14:paraId="4C56D9C9" w14:textId="281CCCE1" w:rsidR="007929E5" w:rsidRPr="008049BF" w:rsidRDefault="007929E5" w:rsidP="000072DD">
      <w:pPr>
        <w:pStyle w:val="Heading3"/>
        <w:spacing w:before="0"/>
      </w:pPr>
      <w:r w:rsidRPr="008049BF">
        <w:t>Reasons for and experiences of migration</w:t>
      </w:r>
    </w:p>
    <w:p w14:paraId="3AEDCB03" w14:textId="5D6B86B5" w:rsidR="007929E5" w:rsidRPr="008049BF" w:rsidRDefault="007929E5" w:rsidP="007929E5">
      <w:pPr>
        <w:tabs>
          <w:tab w:val="left" w:pos="1323"/>
        </w:tabs>
        <w:spacing w:after="120"/>
        <w:rPr>
          <w:rFonts w:eastAsia="Calibri"/>
          <w:sz w:val="17"/>
          <w:szCs w:val="17"/>
        </w:rPr>
      </w:pPr>
      <w:r w:rsidRPr="008049BF">
        <w:rPr>
          <w:rFonts w:eastAsia="Calibri"/>
          <w:sz w:val="17"/>
          <w:szCs w:val="17"/>
        </w:rPr>
        <w:t xml:space="preserve">In this activity, </w:t>
      </w:r>
      <w:r w:rsidR="00DB3B08">
        <w:rPr>
          <w:rFonts w:eastAsia="Calibri"/>
          <w:sz w:val="17"/>
          <w:szCs w:val="17"/>
        </w:rPr>
        <w:t>students</w:t>
      </w:r>
      <w:r w:rsidRPr="008049BF">
        <w:rPr>
          <w:rFonts w:eastAsia="Calibri"/>
          <w:sz w:val="17"/>
          <w:szCs w:val="17"/>
        </w:rPr>
        <w:t xml:space="preserve"> develop their understanding of the reasons why </w:t>
      </w:r>
      <w:proofErr w:type="spellStart"/>
      <w:r w:rsidRPr="008049BF">
        <w:rPr>
          <w:rFonts w:eastAsia="Calibri"/>
          <w:sz w:val="17"/>
          <w:szCs w:val="17"/>
        </w:rPr>
        <w:t>Ri‘i’s</w:t>
      </w:r>
      <w:proofErr w:type="spellEnd"/>
      <w:r w:rsidRPr="008049BF">
        <w:rPr>
          <w:rFonts w:eastAsia="Calibri"/>
          <w:sz w:val="17"/>
          <w:szCs w:val="17"/>
        </w:rPr>
        <w:t xml:space="preserve"> family left their homeland, and they use this to interpret how migration has influenced </w:t>
      </w:r>
      <w:proofErr w:type="spellStart"/>
      <w:r w:rsidRPr="008049BF">
        <w:rPr>
          <w:rFonts w:eastAsia="Calibri"/>
          <w:sz w:val="17"/>
          <w:szCs w:val="17"/>
        </w:rPr>
        <w:t>Moriori</w:t>
      </w:r>
      <w:proofErr w:type="spellEnd"/>
      <w:r w:rsidRPr="008049BF">
        <w:rPr>
          <w:rFonts w:eastAsia="Calibri"/>
          <w:sz w:val="17"/>
          <w:szCs w:val="17"/>
        </w:rPr>
        <w:t xml:space="preserve"> identity today.</w:t>
      </w:r>
    </w:p>
    <w:p w14:paraId="4F920782" w14:textId="7EBE3F58" w:rsidR="007929E5" w:rsidRPr="008049BF" w:rsidRDefault="007929E5" w:rsidP="007929E5">
      <w:pPr>
        <w:tabs>
          <w:tab w:val="left" w:pos="1323"/>
        </w:tabs>
        <w:spacing w:after="120"/>
        <w:rPr>
          <w:rFonts w:eastAsia="Calibri"/>
          <w:sz w:val="17"/>
          <w:szCs w:val="17"/>
        </w:rPr>
      </w:pPr>
      <w:r w:rsidRPr="008049BF">
        <w:rPr>
          <w:rFonts w:eastAsia="Calibri"/>
          <w:sz w:val="17"/>
          <w:szCs w:val="17"/>
        </w:rPr>
        <w:t xml:space="preserve">After reading the text, use a three-level guide like the one below to encourage </w:t>
      </w:r>
      <w:r w:rsidR="00DB3B08">
        <w:rPr>
          <w:rFonts w:eastAsia="Calibri"/>
          <w:sz w:val="17"/>
          <w:szCs w:val="17"/>
        </w:rPr>
        <w:t>students</w:t>
      </w:r>
      <w:r w:rsidRPr="008049BF">
        <w:rPr>
          <w:rFonts w:eastAsia="Calibri"/>
          <w:sz w:val="17"/>
          <w:szCs w:val="17"/>
        </w:rPr>
        <w:t xml:space="preserve"> to think about the reasons </w:t>
      </w:r>
      <w:proofErr w:type="spellStart"/>
      <w:r w:rsidRPr="008049BF">
        <w:rPr>
          <w:rFonts w:eastAsia="Calibri"/>
          <w:sz w:val="17"/>
          <w:szCs w:val="17"/>
        </w:rPr>
        <w:t>Ri‘i’s</w:t>
      </w:r>
      <w:proofErr w:type="spellEnd"/>
      <w:r w:rsidRPr="008049BF">
        <w:rPr>
          <w:rFonts w:eastAsia="Calibri"/>
          <w:sz w:val="17"/>
          <w:szCs w:val="17"/>
        </w:rPr>
        <w:t xml:space="preserve"> family left their homeland. </w:t>
      </w:r>
      <w:r w:rsidR="00DB3B08">
        <w:rPr>
          <w:rFonts w:eastAsia="Calibri"/>
          <w:sz w:val="17"/>
          <w:szCs w:val="17"/>
        </w:rPr>
        <w:t>Students</w:t>
      </w:r>
      <w:r w:rsidRPr="008049BF">
        <w:rPr>
          <w:rFonts w:eastAsia="Calibri"/>
          <w:sz w:val="17"/>
          <w:szCs w:val="17"/>
        </w:rPr>
        <w:t xml:space="preserve"> should decide whether each stateme</w:t>
      </w:r>
      <w:r w:rsidR="007E51DC">
        <w:rPr>
          <w:rFonts w:eastAsia="Calibri"/>
          <w:sz w:val="17"/>
          <w:szCs w:val="17"/>
        </w:rPr>
        <w:t>nt</w:t>
      </w:r>
      <w:r w:rsidR="00BA50D3">
        <w:rPr>
          <w:rFonts w:eastAsia="Calibri"/>
          <w:sz w:val="17"/>
          <w:szCs w:val="17"/>
        </w:rPr>
        <w:t xml:space="preserve"> </w:t>
      </w:r>
      <w:r w:rsidRPr="008049BF">
        <w:rPr>
          <w:rFonts w:eastAsia="Calibri"/>
          <w:sz w:val="17"/>
          <w:szCs w:val="17"/>
        </w:rPr>
        <w:t>is true or false</w:t>
      </w:r>
      <w:r w:rsidR="00BA50D3">
        <w:rPr>
          <w:rFonts w:eastAsia="Calibri"/>
          <w:sz w:val="17"/>
          <w:szCs w:val="17"/>
        </w:rPr>
        <w:t xml:space="preserve"> according to the story</w:t>
      </w:r>
      <w:r w:rsidR="00564595">
        <w:rPr>
          <w:rFonts w:eastAsia="Calibri"/>
          <w:sz w:val="17"/>
          <w:szCs w:val="17"/>
        </w:rPr>
        <w:t xml:space="preserve"> and use</w:t>
      </w:r>
      <w:r w:rsidRPr="008049BF">
        <w:rPr>
          <w:rFonts w:eastAsia="Calibri"/>
          <w:sz w:val="17"/>
          <w:szCs w:val="17"/>
        </w:rPr>
        <w:t xml:space="preserve"> evidence from the </w:t>
      </w:r>
      <w:r w:rsidR="007E51DC">
        <w:rPr>
          <w:rFonts w:eastAsia="Calibri"/>
          <w:sz w:val="17"/>
          <w:szCs w:val="17"/>
        </w:rPr>
        <w:t>text</w:t>
      </w:r>
      <w:r w:rsidRPr="008049BF">
        <w:rPr>
          <w:rFonts w:eastAsia="Calibri"/>
          <w:sz w:val="17"/>
          <w:szCs w:val="17"/>
        </w:rPr>
        <w:t xml:space="preserve"> to support their answers. Adapt the statements to suit the needs of your </w:t>
      </w:r>
      <w:r w:rsidR="001918D3">
        <w:rPr>
          <w:rFonts w:eastAsia="Calibri"/>
          <w:sz w:val="17"/>
          <w:szCs w:val="17"/>
        </w:rPr>
        <w:t>students</w:t>
      </w:r>
      <w:r w:rsidRPr="008049BF">
        <w:rPr>
          <w:rFonts w:eastAsia="Calibri"/>
          <w:sz w:val="17"/>
          <w:szCs w:val="17"/>
        </w:rPr>
        <w:t xml:space="preserve">. Have them share their responses in pairs or groups before discussing the answers as a class. </w:t>
      </w:r>
    </w:p>
    <w:p w14:paraId="3036E2C4" w14:textId="77777777" w:rsidR="007929E5" w:rsidRPr="008049BF" w:rsidRDefault="007929E5" w:rsidP="00B371EA">
      <w:pPr>
        <w:pStyle w:val="Heading4"/>
      </w:pPr>
      <w:r w:rsidRPr="008049BF">
        <w:t>Level 1: Literal understanding of what is happening</w:t>
      </w:r>
    </w:p>
    <w:p w14:paraId="44A63931" w14:textId="77777777" w:rsidR="007929E5" w:rsidRPr="008049BF" w:rsidRDefault="007929E5" w:rsidP="0095364A">
      <w:pPr>
        <w:pStyle w:val="TSMtextbullets"/>
      </w:pPr>
      <w:proofErr w:type="spellStart"/>
      <w:r w:rsidRPr="008049BF">
        <w:t>Ri‘i’s</w:t>
      </w:r>
      <w:proofErr w:type="spellEnd"/>
      <w:r w:rsidRPr="008049BF">
        <w:t xml:space="preserve"> family has been fighting with Moe’s family.</w:t>
      </w:r>
    </w:p>
    <w:p w14:paraId="37ECEB49" w14:textId="77777777" w:rsidR="007929E5" w:rsidRPr="008049BF" w:rsidRDefault="007929E5" w:rsidP="0095364A">
      <w:pPr>
        <w:pStyle w:val="TSMtextbullets"/>
      </w:pPr>
      <w:r w:rsidRPr="008049BF">
        <w:t xml:space="preserve">The fighting started when </w:t>
      </w:r>
      <w:proofErr w:type="spellStart"/>
      <w:r w:rsidRPr="008049BF">
        <w:t>Horopapa’s</w:t>
      </w:r>
      <w:proofErr w:type="spellEnd"/>
      <w:r w:rsidRPr="008049BF">
        <w:t xml:space="preserve"> daughter, </w:t>
      </w:r>
      <w:proofErr w:type="spellStart"/>
      <w:r w:rsidRPr="008049BF">
        <w:t>Pāpā</w:t>
      </w:r>
      <w:proofErr w:type="spellEnd"/>
      <w:r w:rsidRPr="008049BF">
        <w:t>, was killed.</w:t>
      </w:r>
    </w:p>
    <w:p w14:paraId="170B2B3C" w14:textId="77777777" w:rsidR="007929E5" w:rsidRPr="008049BF" w:rsidRDefault="007929E5" w:rsidP="0095364A">
      <w:pPr>
        <w:pStyle w:val="TSMtextbullets"/>
      </w:pPr>
      <w:proofErr w:type="spellStart"/>
      <w:r w:rsidRPr="008049BF">
        <w:t>Ri‘i’s</w:t>
      </w:r>
      <w:proofErr w:type="spellEnd"/>
      <w:r w:rsidRPr="008049BF">
        <w:t xml:space="preserve"> family doesn’t want Moe’s family to know they are leaving.</w:t>
      </w:r>
    </w:p>
    <w:p w14:paraId="22865CDD" w14:textId="77777777" w:rsidR="007929E5" w:rsidRPr="008049BF" w:rsidRDefault="007929E5" w:rsidP="0095364A">
      <w:pPr>
        <w:pStyle w:val="TSMtextbullets"/>
      </w:pPr>
      <w:proofErr w:type="spellStart"/>
      <w:r w:rsidRPr="008049BF">
        <w:t>Horopapa</w:t>
      </w:r>
      <w:proofErr w:type="spellEnd"/>
      <w:r w:rsidRPr="008049BF">
        <w:t xml:space="preserve"> wants the people on the island to return to the time of peace.</w:t>
      </w:r>
    </w:p>
    <w:p w14:paraId="17A54961" w14:textId="77777777" w:rsidR="007929E5" w:rsidRPr="008049BF" w:rsidRDefault="007929E5" w:rsidP="0095364A">
      <w:pPr>
        <w:pStyle w:val="TSMtextbullets"/>
      </w:pPr>
      <w:proofErr w:type="spellStart"/>
      <w:r w:rsidRPr="008049BF">
        <w:t>Pāpā</w:t>
      </w:r>
      <w:proofErr w:type="spellEnd"/>
      <w:r w:rsidRPr="008049BF">
        <w:t xml:space="preserve"> was killed when the sacred meeting house was burnt down.</w:t>
      </w:r>
    </w:p>
    <w:p w14:paraId="3AFCBF78" w14:textId="77777777" w:rsidR="007929E5" w:rsidRPr="008049BF" w:rsidRDefault="007929E5" w:rsidP="00B371EA">
      <w:pPr>
        <w:pStyle w:val="Heading4"/>
      </w:pPr>
      <w:r w:rsidRPr="008049BF">
        <w:t>Level 2: Inferring what is happening</w:t>
      </w:r>
    </w:p>
    <w:p w14:paraId="0D4A1F09" w14:textId="77777777" w:rsidR="007929E5" w:rsidRPr="008049BF" w:rsidRDefault="007929E5" w:rsidP="0095364A">
      <w:pPr>
        <w:pStyle w:val="TSMtextbullets"/>
      </w:pPr>
      <w:r w:rsidRPr="008049BF">
        <w:t>This story happened a long time ago.</w:t>
      </w:r>
    </w:p>
    <w:p w14:paraId="6F9557D6" w14:textId="77777777" w:rsidR="007929E5" w:rsidRPr="008049BF" w:rsidRDefault="007929E5" w:rsidP="0095364A">
      <w:pPr>
        <w:pStyle w:val="TSMtextbullets"/>
      </w:pPr>
      <w:r w:rsidRPr="008049BF">
        <w:t>The fighting on the island had been going on for a long time.</w:t>
      </w:r>
    </w:p>
    <w:p w14:paraId="4F579617" w14:textId="037AF37B" w:rsidR="007929E5" w:rsidRPr="008049BF" w:rsidRDefault="007929E5" w:rsidP="0095364A">
      <w:pPr>
        <w:pStyle w:val="TSMtextbullets"/>
      </w:pPr>
      <w:r w:rsidRPr="008049BF">
        <w:t>The preparations for the journey are guided by</w:t>
      </w:r>
      <w:r w:rsidR="002005D1">
        <w:t xml:space="preserve"> </w:t>
      </w:r>
      <w:proofErr w:type="spellStart"/>
      <w:r w:rsidRPr="008049BF">
        <w:t>tikane</w:t>
      </w:r>
      <w:proofErr w:type="spellEnd"/>
      <w:r w:rsidRPr="008049BF">
        <w:t>/tikanga.</w:t>
      </w:r>
    </w:p>
    <w:p w14:paraId="6E25D92D" w14:textId="77777777" w:rsidR="007929E5" w:rsidRPr="008049BF" w:rsidRDefault="007929E5" w:rsidP="0095364A">
      <w:pPr>
        <w:pStyle w:val="TSMtextbullets"/>
      </w:pPr>
      <w:proofErr w:type="spellStart"/>
      <w:r w:rsidRPr="008049BF">
        <w:t>Ri‘i</w:t>
      </w:r>
      <w:proofErr w:type="spellEnd"/>
      <w:r w:rsidRPr="008049BF">
        <w:t xml:space="preserve"> is concerned about leaving in secret and about leaving his best friend.</w:t>
      </w:r>
    </w:p>
    <w:p w14:paraId="3D0997F9" w14:textId="77777777" w:rsidR="007929E5" w:rsidRPr="008049BF" w:rsidRDefault="007929E5" w:rsidP="0095364A">
      <w:pPr>
        <w:pStyle w:val="TSMtextbullets"/>
      </w:pPr>
      <w:proofErr w:type="spellStart"/>
      <w:r w:rsidRPr="008049BF">
        <w:t>Horopapa</w:t>
      </w:r>
      <w:proofErr w:type="spellEnd"/>
      <w:r w:rsidRPr="008049BF">
        <w:t xml:space="preserve"> is too old to make the journey and wants to remain in his homeland.</w:t>
      </w:r>
    </w:p>
    <w:p w14:paraId="3417F26A" w14:textId="77777777" w:rsidR="007929E5" w:rsidRDefault="007929E5" w:rsidP="0095364A">
      <w:pPr>
        <w:pStyle w:val="TSMtextbullets"/>
      </w:pPr>
      <w:r w:rsidRPr="008049BF">
        <w:t>The villagers used to live peacefully together.</w:t>
      </w:r>
    </w:p>
    <w:p w14:paraId="3A67B43F" w14:textId="5C93185D" w:rsidR="0026408C" w:rsidRDefault="002C2205" w:rsidP="008D5799">
      <w:pPr>
        <w:pStyle w:val="Heading4"/>
        <w:spacing w:before="0"/>
      </w:pPr>
      <w:r>
        <w:br w:type="column"/>
      </w:r>
      <w:r w:rsidR="0026408C" w:rsidRPr="008049BF">
        <w:t>Level 3: Applying the information in the story</w:t>
      </w:r>
    </w:p>
    <w:p w14:paraId="75B7E11C" w14:textId="71CD5F70" w:rsidR="006279FE" w:rsidRPr="006279FE" w:rsidRDefault="006279FE" w:rsidP="002A0498">
      <w:pPr>
        <w:spacing w:before="40" w:after="40"/>
      </w:pPr>
      <w:r w:rsidRPr="008D39C6">
        <w:rPr>
          <w:rFonts w:eastAsia="Calibri" w:cs="Calibri"/>
          <w:sz w:val="17"/>
          <w:szCs w:val="17"/>
        </w:rPr>
        <w:t>There isn’t necessarily a right or wrong answer</w:t>
      </w:r>
      <w:r w:rsidR="008922F6">
        <w:rPr>
          <w:rFonts w:eastAsia="Calibri" w:cs="Calibri"/>
          <w:sz w:val="17"/>
          <w:szCs w:val="17"/>
        </w:rPr>
        <w:t xml:space="preserve"> for these statements</w:t>
      </w:r>
      <w:r w:rsidRPr="008D39C6">
        <w:rPr>
          <w:rFonts w:eastAsia="Calibri" w:cs="Calibri"/>
          <w:sz w:val="17"/>
          <w:szCs w:val="17"/>
        </w:rPr>
        <w:t xml:space="preserve"> – the point is to debate both sides.</w:t>
      </w:r>
    </w:p>
    <w:p w14:paraId="377A9E18" w14:textId="77777777" w:rsidR="0026408C" w:rsidRPr="008049BF" w:rsidRDefault="0026408C" w:rsidP="0095364A">
      <w:pPr>
        <w:pStyle w:val="TSMtextbullets"/>
      </w:pPr>
      <w:r w:rsidRPr="008049BF">
        <w:t>When people migrate, there are both push factors (reasons to leave a particular place) and pull factors (reasons to go to a particular place).</w:t>
      </w:r>
    </w:p>
    <w:p w14:paraId="760FC3F3" w14:textId="77777777" w:rsidR="0026408C" w:rsidRPr="008049BF" w:rsidRDefault="0026408C" w:rsidP="0095364A">
      <w:pPr>
        <w:pStyle w:val="TSMtextbullets"/>
      </w:pPr>
      <w:r w:rsidRPr="008049BF">
        <w:t xml:space="preserve">People migrating today often have similar attitudes and values to </w:t>
      </w:r>
      <w:proofErr w:type="spellStart"/>
      <w:r w:rsidRPr="008049BF">
        <w:t>Ri‘i’s</w:t>
      </w:r>
      <w:proofErr w:type="spellEnd"/>
      <w:r w:rsidRPr="008049BF">
        <w:t xml:space="preserve"> family.</w:t>
      </w:r>
    </w:p>
    <w:p w14:paraId="55DD3B2F" w14:textId="77777777" w:rsidR="0026408C" w:rsidRPr="008049BF" w:rsidRDefault="0026408C" w:rsidP="0095364A">
      <w:pPr>
        <w:pStyle w:val="TSMtextbullets"/>
      </w:pPr>
      <w:r w:rsidRPr="008049BF">
        <w:t>Resolving conflicts peacefully is only possible if everyone involved agrees.</w:t>
      </w:r>
    </w:p>
    <w:p w14:paraId="2334684C" w14:textId="77777777" w:rsidR="0026408C" w:rsidRPr="008049BF" w:rsidRDefault="0026408C" w:rsidP="0095364A">
      <w:pPr>
        <w:pStyle w:val="TSMtextbullets"/>
      </w:pPr>
      <w:r w:rsidRPr="008049BF">
        <w:t xml:space="preserve">Sharing stories about where we come from shapes our identities. </w:t>
      </w:r>
    </w:p>
    <w:p w14:paraId="2C91E681" w14:textId="77777777" w:rsidR="0026408C" w:rsidRPr="00E20E4D" w:rsidRDefault="0026408C" w:rsidP="0026408C">
      <w:pPr>
        <w:pStyle w:val="Heading4"/>
      </w:pPr>
      <w:r w:rsidRPr="00E20E4D">
        <w:t>Alternative statements for Level 3:</w:t>
      </w:r>
    </w:p>
    <w:p w14:paraId="7444B3DC" w14:textId="4EBAF12A" w:rsidR="0026408C" w:rsidRPr="008049BF" w:rsidRDefault="0026408C" w:rsidP="0095364A">
      <w:pPr>
        <w:pStyle w:val="TSMtextbullets"/>
      </w:pPr>
      <w:proofErr w:type="spellStart"/>
      <w:r w:rsidRPr="008049BF">
        <w:t>Ri‘i’s</w:t>
      </w:r>
      <w:proofErr w:type="spellEnd"/>
      <w:r w:rsidRPr="008049BF">
        <w:t xml:space="preserve"> family made </w:t>
      </w:r>
      <w:r w:rsidR="008F7677">
        <w:t>a good</w:t>
      </w:r>
      <w:r w:rsidRPr="008049BF">
        <w:t xml:space="preserve"> decision to leave in secret.</w:t>
      </w:r>
    </w:p>
    <w:p w14:paraId="0AB4E654" w14:textId="77777777" w:rsidR="0026408C" w:rsidRPr="008049BF" w:rsidRDefault="0026408C" w:rsidP="0095364A">
      <w:pPr>
        <w:pStyle w:val="TSMtextbullets"/>
      </w:pPr>
      <w:r w:rsidRPr="008049BF">
        <w:t xml:space="preserve">Moe and </w:t>
      </w:r>
      <w:proofErr w:type="spellStart"/>
      <w:r w:rsidRPr="008049BF">
        <w:t>Ri‘</w:t>
      </w:r>
      <w:r>
        <w:t>i</w:t>
      </w:r>
      <w:proofErr w:type="spellEnd"/>
      <w:r w:rsidRPr="008049BF">
        <w:t xml:space="preserve"> might see each other in the future.</w:t>
      </w:r>
    </w:p>
    <w:p w14:paraId="07A55497" w14:textId="1C76769D" w:rsidR="001E5D96" w:rsidRDefault="0026408C" w:rsidP="0095364A">
      <w:pPr>
        <w:pStyle w:val="TSMtextbullets"/>
      </w:pPr>
      <w:r w:rsidRPr="008049BF">
        <w:t xml:space="preserve">The story shows how important peace is to </w:t>
      </w:r>
      <w:proofErr w:type="spellStart"/>
      <w:r w:rsidRPr="008049BF">
        <w:t>Ri‘i’s</w:t>
      </w:r>
      <w:proofErr w:type="spellEnd"/>
      <w:r w:rsidRPr="008049BF">
        <w:t xml:space="preserve"> </w:t>
      </w:r>
      <w:proofErr w:type="spellStart"/>
      <w:r w:rsidRPr="008049BF">
        <w:t>whānau</w:t>
      </w:r>
      <w:proofErr w:type="spellEnd"/>
      <w:r w:rsidRPr="008049BF">
        <w:t>.</w:t>
      </w:r>
      <w:bookmarkStart w:id="2" w:name="_heading=h.uzepurrr3mav" w:colFirst="0" w:colLast="0"/>
      <w:bookmarkEnd w:id="2"/>
    </w:p>
    <w:p w14:paraId="6A1BDD54" w14:textId="1462752C" w:rsidR="007929E5" w:rsidRPr="008049BF" w:rsidRDefault="007929E5" w:rsidP="00380C15">
      <w:pPr>
        <w:pStyle w:val="Heading3"/>
        <w:rPr>
          <w:rFonts w:eastAsia="Arial"/>
          <w:highlight w:val="yellow"/>
        </w:rPr>
      </w:pPr>
      <w:r w:rsidRPr="008049BF">
        <w:t>Reasons for migration</w:t>
      </w:r>
    </w:p>
    <w:p w14:paraId="4A06D946" w14:textId="1FB5164A" w:rsidR="007929E5" w:rsidRPr="008049BF" w:rsidRDefault="007929E5" w:rsidP="007929E5">
      <w:pPr>
        <w:pBdr>
          <w:top w:val="nil"/>
          <w:left w:val="nil"/>
          <w:bottom w:val="nil"/>
          <w:right w:val="nil"/>
          <w:between w:val="nil"/>
        </w:pBdr>
        <w:tabs>
          <w:tab w:val="left" w:pos="1323"/>
        </w:tabs>
        <w:spacing w:after="120"/>
        <w:rPr>
          <w:rFonts w:eastAsia="Calibri"/>
          <w:sz w:val="17"/>
          <w:szCs w:val="17"/>
        </w:rPr>
      </w:pPr>
      <w:r w:rsidRPr="008049BF">
        <w:rPr>
          <w:rFonts w:eastAsia="Calibri"/>
          <w:sz w:val="17"/>
          <w:szCs w:val="17"/>
        </w:rPr>
        <w:t xml:space="preserve">In this activity, </w:t>
      </w:r>
      <w:r w:rsidR="00DB3B08">
        <w:rPr>
          <w:rFonts w:eastAsia="Calibri"/>
          <w:sz w:val="17"/>
          <w:szCs w:val="17"/>
        </w:rPr>
        <w:t>students</w:t>
      </w:r>
      <w:r w:rsidRPr="008049BF">
        <w:rPr>
          <w:rFonts w:eastAsia="Calibri"/>
          <w:sz w:val="17"/>
          <w:szCs w:val="17"/>
        </w:rPr>
        <w:t xml:space="preserve"> identify the reasons why </w:t>
      </w:r>
      <w:proofErr w:type="spellStart"/>
      <w:r w:rsidRPr="008049BF">
        <w:rPr>
          <w:rFonts w:eastAsia="Calibri"/>
          <w:sz w:val="17"/>
          <w:szCs w:val="17"/>
        </w:rPr>
        <w:t>Ri‘i’s</w:t>
      </w:r>
      <w:proofErr w:type="spellEnd"/>
      <w:r w:rsidRPr="008049BF">
        <w:rPr>
          <w:rFonts w:eastAsia="Calibri"/>
          <w:sz w:val="17"/>
          <w:szCs w:val="17"/>
        </w:rPr>
        <w:t xml:space="preserve"> family left their homeland in East Polynesia and travelled towards </w:t>
      </w:r>
      <w:proofErr w:type="spellStart"/>
      <w:r w:rsidRPr="008049BF">
        <w:rPr>
          <w:rFonts w:eastAsia="Calibri"/>
          <w:sz w:val="17"/>
          <w:szCs w:val="17"/>
        </w:rPr>
        <w:t>Rēkohu</w:t>
      </w:r>
      <w:proofErr w:type="spellEnd"/>
      <w:r w:rsidRPr="008049BF">
        <w:rPr>
          <w:rFonts w:eastAsia="Calibri"/>
          <w:sz w:val="17"/>
          <w:szCs w:val="17"/>
        </w:rPr>
        <w:t xml:space="preserve"> and interpret how these have shaped </w:t>
      </w:r>
      <w:proofErr w:type="spellStart"/>
      <w:r w:rsidRPr="008049BF">
        <w:rPr>
          <w:rFonts w:eastAsia="Calibri"/>
          <w:sz w:val="17"/>
          <w:szCs w:val="17"/>
        </w:rPr>
        <w:t>Moriori</w:t>
      </w:r>
      <w:proofErr w:type="spellEnd"/>
      <w:r w:rsidRPr="008049BF">
        <w:rPr>
          <w:rFonts w:eastAsia="Calibri"/>
          <w:sz w:val="17"/>
          <w:szCs w:val="17"/>
        </w:rPr>
        <w:t xml:space="preserve"> identity today.</w:t>
      </w:r>
    </w:p>
    <w:p w14:paraId="03CA32A4" w14:textId="397F1584" w:rsidR="007929E5" w:rsidRPr="008049BF" w:rsidRDefault="007929E5" w:rsidP="007929E5">
      <w:pPr>
        <w:pBdr>
          <w:top w:val="nil"/>
          <w:left w:val="nil"/>
          <w:bottom w:val="nil"/>
          <w:right w:val="nil"/>
          <w:between w:val="nil"/>
        </w:pBdr>
        <w:tabs>
          <w:tab w:val="left" w:pos="1323"/>
        </w:tabs>
        <w:spacing w:after="120"/>
        <w:rPr>
          <w:rFonts w:eastAsia="Arial"/>
          <w:sz w:val="17"/>
          <w:szCs w:val="17"/>
        </w:rPr>
      </w:pPr>
      <w:r w:rsidRPr="008049BF">
        <w:rPr>
          <w:rFonts w:eastAsia="Calibri"/>
          <w:sz w:val="17"/>
          <w:szCs w:val="17"/>
        </w:rPr>
        <w:t xml:space="preserve">Ask </w:t>
      </w:r>
      <w:r w:rsidR="00DB3B08">
        <w:rPr>
          <w:rFonts w:eastAsia="Calibri"/>
          <w:sz w:val="17"/>
          <w:szCs w:val="17"/>
        </w:rPr>
        <w:t>students</w:t>
      </w:r>
      <w:r w:rsidRPr="008049BF">
        <w:rPr>
          <w:rFonts w:eastAsia="Calibri"/>
          <w:sz w:val="17"/>
          <w:szCs w:val="17"/>
        </w:rPr>
        <w:t xml:space="preserve"> to reread the story to find out the reasons </w:t>
      </w:r>
      <w:proofErr w:type="spellStart"/>
      <w:r w:rsidRPr="008049BF">
        <w:rPr>
          <w:rFonts w:eastAsia="Calibri"/>
          <w:sz w:val="17"/>
          <w:szCs w:val="17"/>
        </w:rPr>
        <w:t>Ri‘i’s</w:t>
      </w:r>
      <w:proofErr w:type="spellEnd"/>
      <w:r w:rsidRPr="008049BF">
        <w:rPr>
          <w:rFonts w:eastAsia="Calibri"/>
          <w:sz w:val="17"/>
          <w:szCs w:val="17"/>
        </w:rPr>
        <w:t xml:space="preserve"> family left their homeland. When they have identified the fighting, deaths, and the burning of the sacred meeting house, use the “five whys” technique to identify potential causes of the departure. In “five whys”, the answer to each question forms the basis of the next question. This is repeated to give five questions starting with why – this allows </w:t>
      </w:r>
      <w:r w:rsidR="001918D3">
        <w:rPr>
          <w:rFonts w:eastAsia="Calibri"/>
          <w:sz w:val="17"/>
          <w:szCs w:val="17"/>
        </w:rPr>
        <w:t>students</w:t>
      </w:r>
      <w:r w:rsidRPr="008049BF">
        <w:rPr>
          <w:rFonts w:eastAsia="Calibri"/>
          <w:sz w:val="17"/>
          <w:szCs w:val="17"/>
        </w:rPr>
        <w:t xml:space="preserve"> to explore the deeper causes of an event.</w:t>
      </w:r>
    </w:p>
    <w:p w14:paraId="12C7CDD4" w14:textId="5939E013" w:rsidR="00C57E35" w:rsidRPr="00B371EA" w:rsidRDefault="007929E5" w:rsidP="00500539">
      <w:pPr>
        <w:tabs>
          <w:tab w:val="left" w:pos="1323"/>
        </w:tabs>
        <w:spacing w:after="120"/>
        <w:rPr>
          <w:b/>
          <w:noProof/>
          <w:sz w:val="28"/>
        </w:rPr>
      </w:pPr>
      <w:r w:rsidRPr="008049BF">
        <w:rPr>
          <w:rFonts w:eastAsia="Calibri"/>
          <w:sz w:val="17"/>
          <w:szCs w:val="17"/>
        </w:rPr>
        <w:t xml:space="preserve">Ask </w:t>
      </w:r>
      <w:r w:rsidR="00DB3B08">
        <w:rPr>
          <w:rFonts w:eastAsia="Calibri"/>
          <w:sz w:val="17"/>
          <w:szCs w:val="17"/>
        </w:rPr>
        <w:t>students</w:t>
      </w:r>
      <w:r w:rsidRPr="008049BF">
        <w:rPr>
          <w:rFonts w:eastAsia="Calibri"/>
          <w:sz w:val="17"/>
          <w:szCs w:val="17"/>
        </w:rPr>
        <w:t xml:space="preserve"> to reread page 3, where </w:t>
      </w:r>
      <w:proofErr w:type="spellStart"/>
      <w:r w:rsidRPr="008049BF">
        <w:rPr>
          <w:rFonts w:eastAsia="Calibri"/>
          <w:sz w:val="17"/>
          <w:szCs w:val="17"/>
        </w:rPr>
        <w:t>Horopapa’s</w:t>
      </w:r>
      <w:proofErr w:type="spellEnd"/>
      <w:r w:rsidRPr="008049BF">
        <w:rPr>
          <w:rFonts w:eastAsia="Calibri"/>
          <w:sz w:val="17"/>
          <w:szCs w:val="17"/>
        </w:rPr>
        <w:t xml:space="preserve"> dream is described. Discuss why large birds might be a factor that would entice </w:t>
      </w:r>
      <w:proofErr w:type="spellStart"/>
      <w:r w:rsidRPr="008049BF">
        <w:rPr>
          <w:rFonts w:eastAsia="Calibri"/>
          <w:sz w:val="17"/>
          <w:szCs w:val="17"/>
        </w:rPr>
        <w:t>Ri‘i’s</w:t>
      </w:r>
      <w:proofErr w:type="spellEnd"/>
      <w:r w:rsidRPr="008049BF">
        <w:rPr>
          <w:rFonts w:eastAsia="Calibri"/>
          <w:sz w:val="17"/>
          <w:szCs w:val="17"/>
        </w:rPr>
        <w:t xml:space="preserve"> family to move there.</w:t>
      </w:r>
    </w:p>
    <w:p w14:paraId="20CB87B1" w14:textId="77777777" w:rsidR="002C2205" w:rsidRDefault="002C2205">
      <w:pPr>
        <w:spacing w:before="0" w:line="240" w:lineRule="auto"/>
        <w:rPr>
          <w:b/>
          <w:sz w:val="28"/>
        </w:rPr>
      </w:pPr>
      <w:r>
        <w:br w:type="page"/>
      </w:r>
    </w:p>
    <w:tbl>
      <w:tblPr>
        <w:tblStyle w:val="TableGrid"/>
        <w:tblpPr w:leftFromText="181" w:rightFromText="181" w:bottomFromText="284" w:horzAnchor="margin" w:tblpYSpec="top"/>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bottom w:w="113" w:type="dxa"/>
        </w:tblCellMar>
        <w:tblLook w:val="04A0" w:firstRow="1" w:lastRow="0" w:firstColumn="1" w:lastColumn="0" w:noHBand="0" w:noVBand="1"/>
      </w:tblPr>
      <w:tblGrid>
        <w:gridCol w:w="15871"/>
      </w:tblGrid>
      <w:tr w:rsidR="002C2205" w:rsidRPr="00CC51C4" w14:paraId="03CA1BD9" w14:textId="77777777" w:rsidTr="00200926">
        <w:trPr>
          <w:trHeight w:val="711"/>
        </w:trPr>
        <w:tc>
          <w:tcPr>
            <w:tcW w:w="15871" w:type="dxa"/>
            <w:shd w:val="clear" w:color="auto" w:fill="A256AA"/>
          </w:tcPr>
          <w:p w14:paraId="669BD869" w14:textId="77777777" w:rsidR="002C2205" w:rsidRPr="00CC51C4" w:rsidRDefault="002C2205" w:rsidP="00200926">
            <w:pPr>
              <w:pStyle w:val="Heading2A"/>
            </w:pPr>
            <w:r>
              <w:rPr>
                <w:sz w:val="36"/>
                <w:szCs w:val="36"/>
              </w:rPr>
              <w:lastRenderedPageBreak/>
              <w:t>Beyond the Reef</w:t>
            </w:r>
            <w:r w:rsidRPr="00CC51C4">
              <w:t xml:space="preserve"> </w:t>
            </w:r>
          </w:p>
        </w:tc>
      </w:tr>
    </w:tbl>
    <w:p w14:paraId="0000007E" w14:textId="121A94CF" w:rsidR="00553E77" w:rsidRPr="0001544D" w:rsidRDefault="00616868" w:rsidP="008D5799">
      <w:pPr>
        <w:pStyle w:val="Heading3noparaspace"/>
      </w:pPr>
      <w:r>
        <w:t>A people of peace</w:t>
      </w:r>
    </w:p>
    <w:p w14:paraId="79A0E435" w14:textId="4F6B4895" w:rsidR="008F05A9" w:rsidRPr="008F05A9" w:rsidRDefault="008F05A9" w:rsidP="008F05A9">
      <w:pPr>
        <w:tabs>
          <w:tab w:val="left" w:pos="1323"/>
        </w:tabs>
        <w:spacing w:after="120"/>
        <w:rPr>
          <w:rFonts w:eastAsia="Calibri"/>
          <w:sz w:val="17"/>
          <w:szCs w:val="17"/>
        </w:rPr>
      </w:pPr>
      <w:r w:rsidRPr="008F05A9">
        <w:rPr>
          <w:rFonts w:eastAsia="Calibri"/>
          <w:sz w:val="17"/>
          <w:szCs w:val="17"/>
        </w:rPr>
        <w:t xml:space="preserve">In this activity, </w:t>
      </w:r>
      <w:r w:rsidR="009424AE">
        <w:rPr>
          <w:rFonts w:eastAsia="Calibri"/>
          <w:sz w:val="17"/>
          <w:szCs w:val="17"/>
        </w:rPr>
        <w:t>students</w:t>
      </w:r>
      <w:r w:rsidRPr="008F05A9">
        <w:rPr>
          <w:rFonts w:eastAsia="Calibri"/>
          <w:sz w:val="17"/>
          <w:szCs w:val="17"/>
        </w:rPr>
        <w:t xml:space="preserve"> use “five Rs of significance” to determine the significance of the events described in the story in relation to:</w:t>
      </w:r>
    </w:p>
    <w:p w14:paraId="2C5FC72E" w14:textId="77777777" w:rsidR="008F05A9" w:rsidRPr="008F05A9" w:rsidRDefault="008F05A9" w:rsidP="0095364A">
      <w:pPr>
        <w:pStyle w:val="TSMtextbullets"/>
      </w:pPr>
      <w:r w:rsidRPr="008F05A9">
        <w:t xml:space="preserve">how events in this story reflect potential origins of the </w:t>
      </w:r>
      <w:proofErr w:type="spellStart"/>
      <w:r w:rsidRPr="008F05A9">
        <w:t>Moriori</w:t>
      </w:r>
      <w:proofErr w:type="spellEnd"/>
      <w:r w:rsidRPr="008F05A9">
        <w:t xml:space="preserve"> pact to be peaceful</w:t>
      </w:r>
    </w:p>
    <w:p w14:paraId="71690859" w14:textId="77777777" w:rsidR="008F05A9" w:rsidRPr="008F05A9" w:rsidRDefault="008F05A9" w:rsidP="0095364A">
      <w:pPr>
        <w:pStyle w:val="TSMtextbullets"/>
        <w:rPr>
          <w:rFonts w:eastAsia="Arial"/>
        </w:rPr>
      </w:pPr>
      <w:r w:rsidRPr="008F05A9">
        <w:t xml:space="preserve">the role of </w:t>
      </w:r>
      <w:proofErr w:type="spellStart"/>
      <w:r w:rsidRPr="008F05A9">
        <w:t>Nunuku’s</w:t>
      </w:r>
      <w:proofErr w:type="spellEnd"/>
      <w:r w:rsidRPr="008F05A9">
        <w:t xml:space="preserve"> law in </w:t>
      </w:r>
      <w:proofErr w:type="spellStart"/>
      <w:r w:rsidRPr="008F05A9">
        <w:t>Moriori</w:t>
      </w:r>
      <w:proofErr w:type="spellEnd"/>
      <w:r w:rsidRPr="008F05A9">
        <w:t xml:space="preserve"> history and identity.</w:t>
      </w:r>
      <w:r w:rsidRPr="008F05A9">
        <w:rPr>
          <w:rFonts w:eastAsia="Arial"/>
        </w:rPr>
        <w:t xml:space="preserve"> </w:t>
      </w:r>
    </w:p>
    <w:p w14:paraId="767FE8A8" w14:textId="77777777" w:rsidR="00C04C3D" w:rsidRDefault="00C04C3D" w:rsidP="008F05A9">
      <w:pPr>
        <w:pStyle w:val="Heading3"/>
        <w:rPr>
          <w:sz w:val="17"/>
          <w:szCs w:val="17"/>
        </w:rPr>
      </w:pPr>
    </w:p>
    <w:p w14:paraId="346B4421" w14:textId="77777777" w:rsidR="00C04C3D" w:rsidRDefault="00C04C3D" w:rsidP="008F05A9">
      <w:pPr>
        <w:pStyle w:val="Heading3"/>
        <w:rPr>
          <w:sz w:val="17"/>
          <w:szCs w:val="17"/>
        </w:rPr>
      </w:pPr>
    </w:p>
    <w:p w14:paraId="657239F6" w14:textId="240D7C6E" w:rsidR="008F05A9" w:rsidRDefault="008F05A9" w:rsidP="00C04C3D">
      <w:pPr>
        <w:pStyle w:val="Heading3"/>
        <w:spacing w:before="0"/>
        <w:rPr>
          <w:sz w:val="17"/>
          <w:szCs w:val="17"/>
        </w:rPr>
      </w:pPr>
      <w:r w:rsidRPr="008F05A9">
        <w:rPr>
          <w:sz w:val="17"/>
          <w:szCs w:val="17"/>
        </w:rPr>
        <w:t>Display the “five Rs” of significance:</w:t>
      </w:r>
    </w:p>
    <w:p w14:paraId="6A26877A" w14:textId="77777777" w:rsidR="008F05A9" w:rsidRPr="008F05A9" w:rsidRDefault="008F05A9" w:rsidP="002C2205">
      <w:pPr>
        <w:numPr>
          <w:ilvl w:val="0"/>
          <w:numId w:val="34"/>
        </w:numPr>
        <w:tabs>
          <w:tab w:val="left" w:pos="1323"/>
        </w:tabs>
        <w:ind w:left="567" w:hanging="340"/>
        <w:rPr>
          <w:rFonts w:eastAsia="Calibri"/>
          <w:sz w:val="17"/>
          <w:szCs w:val="17"/>
        </w:rPr>
      </w:pPr>
      <w:r w:rsidRPr="008F05A9">
        <w:rPr>
          <w:rFonts w:eastAsia="Calibri"/>
          <w:sz w:val="17"/>
          <w:szCs w:val="17"/>
        </w:rPr>
        <w:t>Remembered: The event/development was important at some stage in history within the collective (shared) memory of a group or groups.</w:t>
      </w:r>
    </w:p>
    <w:p w14:paraId="63284FD9" w14:textId="77777777" w:rsidR="008F05A9" w:rsidRPr="008F05A9" w:rsidRDefault="008F05A9" w:rsidP="0093597C">
      <w:pPr>
        <w:numPr>
          <w:ilvl w:val="0"/>
          <w:numId w:val="34"/>
        </w:numPr>
        <w:tabs>
          <w:tab w:val="left" w:pos="1323"/>
        </w:tabs>
        <w:spacing w:before="0"/>
        <w:ind w:left="567" w:hanging="340"/>
        <w:rPr>
          <w:rFonts w:eastAsia="Calibri"/>
          <w:sz w:val="17"/>
          <w:szCs w:val="17"/>
        </w:rPr>
      </w:pPr>
      <w:r w:rsidRPr="008F05A9">
        <w:rPr>
          <w:rFonts w:eastAsia="Calibri"/>
          <w:sz w:val="17"/>
          <w:szCs w:val="17"/>
        </w:rPr>
        <w:t>Resulting in change: It had consequences for the future.</w:t>
      </w:r>
    </w:p>
    <w:p w14:paraId="1C8C33B1" w14:textId="77777777" w:rsidR="008F05A9" w:rsidRPr="008F05A9" w:rsidRDefault="008F05A9" w:rsidP="0093597C">
      <w:pPr>
        <w:numPr>
          <w:ilvl w:val="0"/>
          <w:numId w:val="34"/>
        </w:numPr>
        <w:tabs>
          <w:tab w:val="left" w:pos="1323"/>
        </w:tabs>
        <w:spacing w:before="0"/>
        <w:ind w:left="567" w:hanging="340"/>
        <w:rPr>
          <w:rFonts w:eastAsia="Calibri"/>
          <w:sz w:val="17"/>
          <w:szCs w:val="17"/>
        </w:rPr>
      </w:pPr>
      <w:r w:rsidRPr="008F05A9">
        <w:rPr>
          <w:rFonts w:eastAsia="Calibri"/>
          <w:sz w:val="17"/>
          <w:szCs w:val="17"/>
        </w:rPr>
        <w:t>Revealing: It reveals some other aspect of the past.</w:t>
      </w:r>
    </w:p>
    <w:p w14:paraId="49A7CA71" w14:textId="77777777" w:rsidR="008F05A9" w:rsidRPr="008F05A9" w:rsidRDefault="008F05A9" w:rsidP="0093597C">
      <w:pPr>
        <w:numPr>
          <w:ilvl w:val="0"/>
          <w:numId w:val="34"/>
        </w:numPr>
        <w:tabs>
          <w:tab w:val="left" w:pos="1323"/>
        </w:tabs>
        <w:spacing w:before="0"/>
        <w:ind w:left="567" w:hanging="340"/>
        <w:rPr>
          <w:rFonts w:eastAsia="Calibri"/>
          <w:sz w:val="17"/>
          <w:szCs w:val="17"/>
        </w:rPr>
      </w:pPr>
      <w:r w:rsidRPr="008F05A9">
        <w:rPr>
          <w:rFonts w:eastAsia="Calibri"/>
          <w:sz w:val="17"/>
          <w:szCs w:val="17"/>
        </w:rPr>
        <w:t>Remarkable: The event/development was remarked on by people at the time and/or since. It could also be unusual, beyond the realm of normal life, or unexpected.</w:t>
      </w:r>
    </w:p>
    <w:p w14:paraId="450E3348" w14:textId="77777777" w:rsidR="008F05A9" w:rsidRPr="008F05A9" w:rsidRDefault="008F05A9" w:rsidP="0093597C">
      <w:pPr>
        <w:numPr>
          <w:ilvl w:val="0"/>
          <w:numId w:val="34"/>
        </w:numPr>
        <w:tabs>
          <w:tab w:val="left" w:pos="1323"/>
        </w:tabs>
        <w:spacing w:before="0" w:after="120"/>
        <w:ind w:left="567" w:hanging="340"/>
        <w:rPr>
          <w:rFonts w:eastAsia="Calibri"/>
          <w:sz w:val="17"/>
          <w:szCs w:val="17"/>
        </w:rPr>
      </w:pPr>
      <w:r w:rsidRPr="008F05A9">
        <w:rPr>
          <w:rFonts w:eastAsia="Calibri"/>
          <w:sz w:val="17"/>
          <w:szCs w:val="17"/>
        </w:rPr>
        <w:t>Resonant: People like to make analogies with it; it is possible to connect with experiences, beliefs, or situations across time and space.</w:t>
      </w:r>
    </w:p>
    <w:p w14:paraId="4CD23004" w14:textId="1E5587C4" w:rsidR="008F05A9" w:rsidRPr="008F05A9" w:rsidRDefault="008F05A9" w:rsidP="008F05A9">
      <w:pPr>
        <w:tabs>
          <w:tab w:val="left" w:pos="1323"/>
        </w:tabs>
        <w:spacing w:after="120"/>
        <w:rPr>
          <w:rFonts w:eastAsia="Calibri"/>
          <w:sz w:val="17"/>
          <w:szCs w:val="17"/>
        </w:rPr>
      </w:pPr>
      <w:r w:rsidRPr="008F05A9">
        <w:rPr>
          <w:rFonts w:eastAsia="Calibri"/>
          <w:sz w:val="17"/>
          <w:szCs w:val="17"/>
        </w:rPr>
        <w:t xml:space="preserve">Discuss each of the “five Rs” and how </w:t>
      </w:r>
      <w:r w:rsidR="009424AE">
        <w:rPr>
          <w:rFonts w:eastAsia="Calibri"/>
          <w:sz w:val="17"/>
          <w:szCs w:val="17"/>
        </w:rPr>
        <w:t>students</w:t>
      </w:r>
      <w:r w:rsidRPr="008F05A9">
        <w:rPr>
          <w:rFonts w:eastAsia="Calibri"/>
          <w:sz w:val="17"/>
          <w:szCs w:val="17"/>
        </w:rPr>
        <w:t xml:space="preserve"> can investigate whether an event is remembered, resulted in change, revealing, remarkable, or resonant.</w:t>
      </w:r>
    </w:p>
    <w:p w14:paraId="3688E1A5" w14:textId="0467D77B" w:rsidR="008F05A9" w:rsidRPr="008F05A9" w:rsidRDefault="008F05A9" w:rsidP="008F05A9">
      <w:pPr>
        <w:tabs>
          <w:tab w:val="left" w:pos="1323"/>
        </w:tabs>
        <w:spacing w:after="120"/>
        <w:rPr>
          <w:rFonts w:eastAsia="Calibri"/>
          <w:sz w:val="17"/>
          <w:szCs w:val="17"/>
          <w:u w:val="single"/>
        </w:rPr>
      </w:pPr>
      <w:r w:rsidRPr="008F05A9">
        <w:rPr>
          <w:rFonts w:eastAsia="Calibri"/>
          <w:sz w:val="17"/>
          <w:szCs w:val="17"/>
        </w:rPr>
        <w:t xml:space="preserve">In small groups, </w:t>
      </w:r>
      <w:r w:rsidR="009424AE">
        <w:rPr>
          <w:rFonts w:eastAsia="Calibri"/>
          <w:sz w:val="17"/>
          <w:szCs w:val="17"/>
        </w:rPr>
        <w:t>students</w:t>
      </w:r>
      <w:r w:rsidRPr="008F05A9">
        <w:rPr>
          <w:rFonts w:eastAsia="Calibri"/>
          <w:sz w:val="17"/>
          <w:szCs w:val="17"/>
        </w:rPr>
        <w:t xml:space="preserve"> can research </w:t>
      </w:r>
      <w:proofErr w:type="spellStart"/>
      <w:r w:rsidRPr="008F05A9">
        <w:rPr>
          <w:rFonts w:eastAsia="Calibri"/>
          <w:sz w:val="17"/>
          <w:szCs w:val="17"/>
        </w:rPr>
        <w:t>Nunuku’s</w:t>
      </w:r>
      <w:proofErr w:type="spellEnd"/>
      <w:r w:rsidRPr="008F05A9">
        <w:rPr>
          <w:rFonts w:eastAsia="Calibri"/>
          <w:sz w:val="17"/>
          <w:szCs w:val="17"/>
        </w:rPr>
        <w:t xml:space="preserve"> law and choose one of the “five Rs” to determine how significant they think the events in the story are. </w:t>
      </w:r>
      <w:hyperlink r:id="rId57" w:history="1">
        <w:r w:rsidRPr="00483A8C">
          <w:rPr>
            <w:rStyle w:val="Hyperlink"/>
            <w:rFonts w:eastAsia="Calibri"/>
          </w:rPr>
          <w:t>This site</w:t>
        </w:r>
      </w:hyperlink>
      <w:r w:rsidRPr="008F05A9">
        <w:rPr>
          <w:rFonts w:eastAsia="Calibri"/>
          <w:sz w:val="17"/>
          <w:szCs w:val="17"/>
        </w:rPr>
        <w:t xml:space="preserve"> has a short video and written information that can guide </w:t>
      </w:r>
      <w:r w:rsidR="009424AE">
        <w:rPr>
          <w:rFonts w:eastAsia="Calibri"/>
          <w:sz w:val="17"/>
          <w:szCs w:val="17"/>
        </w:rPr>
        <w:t>students</w:t>
      </w:r>
      <w:r w:rsidRPr="008F05A9">
        <w:rPr>
          <w:rFonts w:eastAsia="Calibri"/>
          <w:sz w:val="17"/>
          <w:szCs w:val="17"/>
        </w:rPr>
        <w:t xml:space="preserve"> in their research</w:t>
      </w:r>
      <w:r w:rsidR="00483A8C">
        <w:rPr>
          <w:rFonts w:eastAsia="Calibri"/>
          <w:sz w:val="17"/>
          <w:szCs w:val="17"/>
        </w:rPr>
        <w:t>.</w:t>
      </w:r>
      <w:hyperlink r:id="rId58">
        <w:r w:rsidRPr="008F05A9">
          <w:rPr>
            <w:rFonts w:eastAsia="Calibri"/>
            <w:sz w:val="17"/>
            <w:szCs w:val="17"/>
          </w:rPr>
          <w:t xml:space="preserve"> </w:t>
        </w:r>
      </w:hyperlink>
      <w:r w:rsidR="00483A8C" w:rsidRPr="008F05A9">
        <w:rPr>
          <w:rFonts w:eastAsia="Calibri"/>
          <w:sz w:val="17"/>
          <w:szCs w:val="17"/>
          <w:u w:val="single"/>
        </w:rPr>
        <w:t xml:space="preserve"> </w:t>
      </w:r>
    </w:p>
    <w:p w14:paraId="4FE76F3B" w14:textId="4E598912" w:rsidR="006C27E3" w:rsidRDefault="008F05A9" w:rsidP="003B1EBF">
      <w:pPr>
        <w:tabs>
          <w:tab w:val="left" w:pos="1323"/>
        </w:tabs>
        <w:spacing w:after="120"/>
        <w:sectPr w:rsidR="006C27E3" w:rsidSect="006C27E3">
          <w:pgSz w:w="16840" w:h="11900" w:orient="landscape"/>
          <w:pgMar w:top="454" w:right="454" w:bottom="340" w:left="454" w:header="709" w:footer="227" w:gutter="0"/>
          <w:cols w:num="3" w:space="454"/>
          <w:docGrid w:linePitch="245"/>
        </w:sectPr>
      </w:pPr>
      <w:r w:rsidRPr="008F05A9">
        <w:rPr>
          <w:rFonts w:eastAsia="Calibri"/>
          <w:sz w:val="17"/>
          <w:szCs w:val="17"/>
        </w:rPr>
        <w:t>Groups can then share their findings and discuss the significance of these events as a class</w:t>
      </w:r>
      <w:r w:rsidRPr="00A773F9">
        <w:rPr>
          <w:rFonts w:eastAsia="Calibri" w:cs="Calibri"/>
          <w:szCs w:val="22"/>
        </w:rPr>
        <w:t>.</w:t>
      </w:r>
    </w:p>
    <w:p w14:paraId="3E133F8F" w14:textId="77777777" w:rsidR="00D87AA1" w:rsidRDefault="00D87AA1" w:rsidP="009F49D2">
      <w:pPr>
        <w:pStyle w:val="Heading2"/>
        <w:spacing w:before="0" w:after="120"/>
      </w:pPr>
    </w:p>
    <w:p w14:paraId="00CB38EE" w14:textId="77777777" w:rsidR="00D87AA1" w:rsidRDefault="00D87AA1">
      <w:pPr>
        <w:spacing w:before="0" w:line="240" w:lineRule="auto"/>
        <w:rPr>
          <w:b/>
          <w:bCs/>
          <w:color w:val="003450"/>
          <w:spacing w:val="-3"/>
          <w:position w:val="1"/>
          <w:sz w:val="36"/>
          <w:szCs w:val="30"/>
        </w:rPr>
      </w:pPr>
      <w:r>
        <w:br w:type="page"/>
      </w:r>
    </w:p>
    <w:tbl>
      <w:tblPr>
        <w:tblStyle w:val="TableGrid"/>
        <w:tblpPr w:leftFromText="181" w:rightFromText="181" w:bottomFromText="284" w:horzAnchor="margin" w:tblpYSpec="top"/>
        <w:tblOverlap w:val="never"/>
        <w:tblW w:w="15990"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left w:w="170" w:type="dxa"/>
          <w:bottom w:w="170" w:type="dxa"/>
          <w:right w:w="170" w:type="dxa"/>
        </w:tblCellMar>
        <w:tblLook w:val="04A0" w:firstRow="1" w:lastRow="0" w:firstColumn="1" w:lastColumn="0" w:noHBand="0" w:noVBand="1"/>
      </w:tblPr>
      <w:tblGrid>
        <w:gridCol w:w="5330"/>
        <w:gridCol w:w="5330"/>
        <w:gridCol w:w="5330"/>
      </w:tblGrid>
      <w:tr w:rsidR="00D87AA1" w:rsidRPr="007A22F5" w14:paraId="55A0E32F" w14:textId="77777777" w:rsidTr="00D2103B">
        <w:trPr>
          <w:trHeight w:val="899"/>
        </w:trPr>
        <w:tc>
          <w:tcPr>
            <w:tcW w:w="5330" w:type="dxa"/>
            <w:shd w:val="clear" w:color="auto" w:fill="A256AA"/>
          </w:tcPr>
          <w:p w14:paraId="386EE854" w14:textId="77777777" w:rsidR="00D87AA1" w:rsidRPr="00927510" w:rsidRDefault="00D87AA1" w:rsidP="00D2103B">
            <w:pPr>
              <w:pStyle w:val="Heading2A"/>
              <w:rPr>
                <w:sz w:val="28"/>
                <w:szCs w:val="28"/>
              </w:rPr>
            </w:pPr>
            <w:r w:rsidRPr="002146D5">
              <w:lastRenderedPageBreak/>
              <w:t xml:space="preserve">The Waka </w:t>
            </w:r>
            <w:proofErr w:type="spellStart"/>
            <w:r w:rsidRPr="00B00EF7">
              <w:rPr>
                <w:i/>
                <w:iCs/>
              </w:rPr>
              <w:t>Te</w:t>
            </w:r>
            <w:proofErr w:type="spellEnd"/>
            <w:r w:rsidRPr="00B00EF7">
              <w:rPr>
                <w:i/>
                <w:iCs/>
              </w:rPr>
              <w:t xml:space="preserve"> </w:t>
            </w:r>
            <w:proofErr w:type="spellStart"/>
            <w:r w:rsidRPr="00B00EF7">
              <w:rPr>
                <w:i/>
                <w:iCs/>
              </w:rPr>
              <w:t>Arawa</w:t>
            </w:r>
            <w:proofErr w:type="spellEnd"/>
            <w:r w:rsidRPr="002146D5">
              <w:t xml:space="preserve"> in Aotearoa</w:t>
            </w:r>
            <w:r w:rsidRPr="007A22F5">
              <w:t xml:space="preserve"> </w:t>
            </w:r>
            <w:r w:rsidRPr="007A22F5">
              <w:br/>
            </w:r>
            <w:r w:rsidRPr="00927510">
              <w:rPr>
                <w:sz w:val="28"/>
                <w:szCs w:val="28"/>
              </w:rPr>
              <w:t xml:space="preserve">(infographic) </w:t>
            </w:r>
          </w:p>
          <w:p w14:paraId="11D3A4BA" w14:textId="77777777" w:rsidR="00D87AA1" w:rsidRPr="007A22F5" w:rsidRDefault="00D87AA1" w:rsidP="00D2103B">
            <w:pPr>
              <w:pStyle w:val="Heading2A"/>
            </w:pPr>
          </w:p>
        </w:tc>
        <w:tc>
          <w:tcPr>
            <w:tcW w:w="5330" w:type="dxa"/>
            <w:shd w:val="clear" w:color="auto" w:fill="A256AA"/>
          </w:tcPr>
          <w:p w14:paraId="7F632E9C" w14:textId="77777777" w:rsidR="00D87AA1" w:rsidRPr="007A22F5" w:rsidRDefault="00D87AA1" w:rsidP="00D2103B">
            <w:pPr>
              <w:pStyle w:val="Heading3"/>
              <w:rPr>
                <w:color w:val="FFFFFF" w:themeColor="background1"/>
              </w:rPr>
            </w:pPr>
            <w:r>
              <w:rPr>
                <w:color w:val="FFFFFF" w:themeColor="background1"/>
              </w:rPr>
              <w:t>Key concepts</w:t>
            </w:r>
          </w:p>
          <w:p w14:paraId="1B001BF9" w14:textId="77777777" w:rsidR="00D87AA1" w:rsidRPr="007A22F5" w:rsidRDefault="00D87AA1" w:rsidP="00D2103B">
            <w:pPr>
              <w:rPr>
                <w:color w:val="FFFFFF" w:themeColor="background1"/>
              </w:rPr>
            </w:pPr>
            <w:r w:rsidRPr="00EB2768">
              <w:rPr>
                <w:color w:val="FFFFFF" w:themeColor="background1"/>
              </w:rPr>
              <w:t>The names of different waka play an important role in Māori stories of origin, arrival, and identity.</w:t>
            </w:r>
          </w:p>
        </w:tc>
        <w:tc>
          <w:tcPr>
            <w:tcW w:w="5330" w:type="dxa"/>
            <w:shd w:val="clear" w:color="auto" w:fill="A256AA"/>
          </w:tcPr>
          <w:p w14:paraId="6E3DD853" w14:textId="77777777" w:rsidR="00D87AA1" w:rsidRPr="007A22F5" w:rsidRDefault="00D87AA1" w:rsidP="00D2103B">
            <w:pPr>
              <w:pStyle w:val="Heading2A"/>
              <w:jc w:val="right"/>
            </w:pPr>
            <w:r>
              <w:rPr>
                <w:noProof/>
              </w:rPr>
              <w:drawing>
                <wp:inline distT="0" distB="0" distL="0" distR="0" wp14:anchorId="183865CE" wp14:editId="46A6609C">
                  <wp:extent cx="1670400" cy="1187331"/>
                  <wp:effectExtent l="0" t="0" r="0" b="0"/>
                  <wp:docPr id="9" name="Picture 9"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imeline&#10;&#10;Description automatically generated with medium confidence"/>
                          <pic:cNvPicPr/>
                        </pic:nvPicPr>
                        <pic:blipFill>
                          <a:blip r:embed="rId59" cstate="print">
                            <a:extLst>
                              <a:ext uri="{28A0092B-C50C-407E-A947-70E740481C1C}">
                                <a14:useLocalDpi xmlns:a14="http://schemas.microsoft.com/office/drawing/2010/main" val="0"/>
                              </a:ext>
                            </a:extLst>
                          </a:blip>
                          <a:stretch>
                            <a:fillRect/>
                          </a:stretch>
                        </pic:blipFill>
                        <pic:spPr>
                          <a:xfrm>
                            <a:off x="0" y="0"/>
                            <a:ext cx="1670400" cy="1187331"/>
                          </a:xfrm>
                          <a:prstGeom prst="rect">
                            <a:avLst/>
                          </a:prstGeom>
                        </pic:spPr>
                      </pic:pic>
                    </a:graphicData>
                  </a:graphic>
                </wp:inline>
              </w:drawing>
            </w:r>
          </w:p>
        </w:tc>
      </w:tr>
    </w:tbl>
    <w:p w14:paraId="0000009C" w14:textId="037A2ADE" w:rsidR="00553E77" w:rsidRPr="00500539" w:rsidRDefault="009F55BD" w:rsidP="009F49D2">
      <w:pPr>
        <w:pStyle w:val="Heading2"/>
        <w:spacing w:before="0" w:after="120"/>
      </w:pPr>
      <w:r w:rsidRPr="00500539">
        <w:t>Literacy demands of the text</w:t>
      </w:r>
    </w:p>
    <w:p w14:paraId="5B8BFE2F" w14:textId="62DDE725" w:rsidR="00633819" w:rsidRDefault="0097265A" w:rsidP="00E55D5E">
      <w:pPr>
        <w:spacing w:after="120"/>
        <w:rPr>
          <w:bCs/>
          <w:sz w:val="17"/>
          <w:szCs w:val="17"/>
        </w:rPr>
      </w:pPr>
      <w:r w:rsidRPr="0097265A">
        <w:rPr>
          <w:bCs/>
          <w:sz w:val="17"/>
          <w:szCs w:val="17"/>
        </w:rPr>
        <w:t>This text has links to the following aspects o</w:t>
      </w:r>
      <w:r w:rsidR="00731B02">
        <w:rPr>
          <w:bCs/>
          <w:sz w:val="17"/>
          <w:szCs w:val="17"/>
        </w:rPr>
        <w:t>f</w:t>
      </w:r>
      <w:r w:rsidR="007E4260">
        <w:rPr>
          <w:bCs/>
          <w:sz w:val="17"/>
          <w:szCs w:val="17"/>
        </w:rPr>
        <w:t xml:space="preserve"> the</w:t>
      </w:r>
      <w:hyperlink r:id="rId60">
        <w:r w:rsidRPr="0097265A">
          <w:rPr>
            <w:bCs/>
            <w:sz w:val="17"/>
            <w:szCs w:val="17"/>
          </w:rPr>
          <w:t xml:space="preserve"> </w:t>
        </w:r>
      </w:hyperlink>
      <w:hyperlink r:id="rId61">
        <w:r w:rsidRPr="00CD34CB">
          <w:rPr>
            <w:rStyle w:val="Hyperlink"/>
            <w:i/>
            <w:iCs/>
          </w:rPr>
          <w:t>Learning Progression Framework</w:t>
        </w:r>
      </w:hyperlink>
      <w:r w:rsidRPr="00CD34CB">
        <w:rPr>
          <w:rStyle w:val="Hyperlink"/>
          <w:i/>
          <w:iCs/>
        </w:rPr>
        <w:t>s</w:t>
      </w:r>
      <w:r w:rsidRPr="0097265A">
        <w:rPr>
          <w:bCs/>
          <w:i/>
          <w:sz w:val="17"/>
          <w:szCs w:val="17"/>
        </w:rPr>
        <w:t xml:space="preserve"> </w:t>
      </w:r>
      <w:r w:rsidRPr="0097265A">
        <w:rPr>
          <w:bCs/>
          <w:sz w:val="17"/>
          <w:szCs w:val="17"/>
        </w:rPr>
        <w:t xml:space="preserve">(Reading): </w:t>
      </w:r>
    </w:p>
    <w:p w14:paraId="3839D74A" w14:textId="4CC65394" w:rsidR="00E55D5E" w:rsidRDefault="00E55D5E" w:rsidP="0095364A">
      <w:pPr>
        <w:pStyle w:val="TSMtextbullets"/>
      </w:pPr>
      <w:r w:rsidRPr="0097265A">
        <w:t xml:space="preserve">Making sense of text: using knowledge of text structure and features </w:t>
      </w:r>
    </w:p>
    <w:p w14:paraId="082546C7" w14:textId="77777777" w:rsidR="00E55D5E" w:rsidRDefault="00E55D5E" w:rsidP="0095364A">
      <w:pPr>
        <w:pStyle w:val="TSMtextbullets"/>
      </w:pPr>
      <w:r w:rsidRPr="0097265A">
        <w:t>Making sense of text: reading critically</w:t>
      </w:r>
    </w:p>
    <w:p w14:paraId="0CAC8504" w14:textId="77777777" w:rsidR="00E55D5E" w:rsidRDefault="0097265A" w:rsidP="0095364A">
      <w:pPr>
        <w:pStyle w:val="TSMtextbullets"/>
      </w:pPr>
      <w:r w:rsidRPr="0097265A">
        <w:t>Reading to organise information and ideas for learning</w:t>
      </w:r>
    </w:p>
    <w:p w14:paraId="6BA55AD0" w14:textId="6F813891" w:rsidR="00633819" w:rsidRDefault="00E55D5E" w:rsidP="0095364A">
      <w:pPr>
        <w:pStyle w:val="TSMtextbullets"/>
      </w:pPr>
      <w:r w:rsidRPr="0097265A">
        <w:t>Acquiring and using information and ideas in informational texts</w:t>
      </w:r>
      <w:r w:rsidR="00040AA4">
        <w:t>.</w:t>
      </w:r>
    </w:p>
    <w:p w14:paraId="342F2D53" w14:textId="0DC44C0C" w:rsidR="00E55D5E" w:rsidRDefault="0097265A" w:rsidP="00E55D5E">
      <w:pPr>
        <w:rPr>
          <w:rFonts w:eastAsia="Calibri"/>
          <w:sz w:val="17"/>
          <w:szCs w:val="17"/>
        </w:rPr>
      </w:pPr>
      <w:r w:rsidRPr="0097265A">
        <w:rPr>
          <w:bCs/>
          <w:sz w:val="17"/>
          <w:szCs w:val="17"/>
        </w:rPr>
        <w:t xml:space="preserve">The signposts on each of these aspects provide detail about what to notice as your </w:t>
      </w:r>
      <w:proofErr w:type="spellStart"/>
      <w:r w:rsidRPr="0097265A">
        <w:rPr>
          <w:bCs/>
          <w:sz w:val="17"/>
          <w:szCs w:val="17"/>
        </w:rPr>
        <w:t>ākonga</w:t>
      </w:r>
      <w:proofErr w:type="spellEnd"/>
      <w:r w:rsidRPr="0097265A">
        <w:rPr>
          <w:bCs/>
          <w:sz w:val="17"/>
          <w:szCs w:val="17"/>
        </w:rPr>
        <w:t xml:space="preserve"> develop their literacy knowledge and skills for different purposes in different curriculum areas.</w:t>
      </w:r>
      <w:r w:rsidR="00DC180F">
        <w:rPr>
          <w:bCs/>
          <w:sz w:val="17"/>
          <w:szCs w:val="17"/>
        </w:rPr>
        <w:t xml:space="preserve"> </w:t>
      </w:r>
      <w:r w:rsidRPr="0097265A">
        <w:rPr>
          <w:rFonts w:eastAsia="Calibri"/>
          <w:sz w:val="17"/>
          <w:szCs w:val="17"/>
        </w:rPr>
        <w:t xml:space="preserve">The text also provides opportunities for </w:t>
      </w:r>
      <w:proofErr w:type="spellStart"/>
      <w:r w:rsidRPr="0097265A">
        <w:rPr>
          <w:rFonts w:eastAsia="Calibri"/>
          <w:sz w:val="17"/>
          <w:szCs w:val="17"/>
        </w:rPr>
        <w:t>ākonga</w:t>
      </w:r>
      <w:proofErr w:type="spellEnd"/>
      <w:r w:rsidRPr="0097265A">
        <w:rPr>
          <w:rFonts w:eastAsia="Calibri"/>
          <w:sz w:val="17"/>
          <w:szCs w:val="17"/>
        </w:rPr>
        <w:t xml:space="preserve"> to develop and use knowledge and skills outlined in</w:t>
      </w:r>
      <w:r w:rsidR="007E4260">
        <w:rPr>
          <w:rFonts w:eastAsia="Calibri"/>
          <w:sz w:val="17"/>
          <w:szCs w:val="17"/>
        </w:rPr>
        <w:t xml:space="preserve"> the</w:t>
      </w:r>
      <w:hyperlink r:id="rId62">
        <w:r w:rsidRPr="0097265A">
          <w:rPr>
            <w:rFonts w:eastAsia="Calibri"/>
            <w:sz w:val="17"/>
            <w:szCs w:val="17"/>
          </w:rPr>
          <w:t xml:space="preserve"> </w:t>
        </w:r>
      </w:hyperlink>
      <w:hyperlink r:id="rId63">
        <w:r w:rsidRPr="007E4260">
          <w:rPr>
            <w:rStyle w:val="Hyperlink"/>
            <w:i/>
            <w:iCs/>
          </w:rPr>
          <w:t>Literacy Learning Progressions</w:t>
        </w:r>
      </w:hyperlink>
      <w:hyperlink r:id="rId64">
        <w:r w:rsidRPr="00E1361E">
          <w:rPr>
            <w:rStyle w:val="Hyperlink"/>
          </w:rPr>
          <w:t xml:space="preserve"> “by the end of year 6</w:t>
        </w:r>
      </w:hyperlink>
      <w:r w:rsidRPr="00E1361E">
        <w:rPr>
          <w:rStyle w:val="Hyperlink"/>
        </w:rPr>
        <w:t>”</w:t>
      </w:r>
      <w:r w:rsidRPr="0097265A">
        <w:rPr>
          <w:rFonts w:eastAsia="Calibri"/>
          <w:sz w:val="17"/>
          <w:szCs w:val="17"/>
        </w:rPr>
        <w:t>.</w:t>
      </w:r>
    </w:p>
    <w:p w14:paraId="3DEBAA93" w14:textId="0437D527" w:rsidR="0097265A" w:rsidRPr="0097265A" w:rsidRDefault="0097265A" w:rsidP="0097265A">
      <w:pPr>
        <w:tabs>
          <w:tab w:val="left" w:pos="1323"/>
        </w:tabs>
        <w:spacing w:after="120"/>
        <w:rPr>
          <w:rFonts w:eastAsia="Calibri"/>
          <w:sz w:val="17"/>
          <w:szCs w:val="17"/>
        </w:rPr>
      </w:pPr>
      <w:r w:rsidRPr="0097265A">
        <w:rPr>
          <w:rFonts w:eastAsia="Calibri"/>
          <w:sz w:val="17"/>
          <w:szCs w:val="17"/>
        </w:rPr>
        <w:t xml:space="preserve">The presentation and organisation of the information in this infographic present the main literacy demands for </w:t>
      </w:r>
      <w:proofErr w:type="spellStart"/>
      <w:r w:rsidRPr="0097265A">
        <w:rPr>
          <w:rFonts w:eastAsia="Calibri"/>
          <w:sz w:val="17"/>
          <w:szCs w:val="17"/>
        </w:rPr>
        <w:t>ākonga</w:t>
      </w:r>
      <w:proofErr w:type="spellEnd"/>
      <w:r w:rsidRPr="0097265A">
        <w:rPr>
          <w:rFonts w:eastAsia="Calibri"/>
          <w:sz w:val="17"/>
          <w:szCs w:val="17"/>
        </w:rPr>
        <w:t xml:space="preserve">. They will need to recognise the progression of information </w:t>
      </w:r>
      <w:r w:rsidR="00234885">
        <w:rPr>
          <w:rFonts w:eastAsia="Calibri"/>
          <w:sz w:val="17"/>
          <w:szCs w:val="17"/>
        </w:rPr>
        <w:t>map</w:t>
      </w:r>
      <w:r w:rsidRPr="0097265A">
        <w:rPr>
          <w:rFonts w:eastAsia="Calibri"/>
          <w:sz w:val="17"/>
          <w:szCs w:val="17"/>
        </w:rPr>
        <w:t xml:space="preserve"> to understand where</w:t>
      </w:r>
      <w:r w:rsidR="002146D5">
        <w:rPr>
          <w:rFonts w:eastAsia="Calibri"/>
          <w:sz w:val="17"/>
          <w:szCs w:val="17"/>
        </w:rPr>
        <w:t xml:space="preserve"> the waka </w:t>
      </w:r>
      <w:proofErr w:type="spellStart"/>
      <w:r w:rsidRPr="0097265A">
        <w:rPr>
          <w:rFonts w:eastAsia="Calibri"/>
          <w:i/>
          <w:sz w:val="17"/>
          <w:szCs w:val="17"/>
        </w:rPr>
        <w:t>Te</w:t>
      </w:r>
      <w:proofErr w:type="spellEnd"/>
      <w:r w:rsidRPr="0097265A">
        <w:rPr>
          <w:rFonts w:eastAsia="Calibri"/>
          <w:i/>
          <w:sz w:val="17"/>
          <w:szCs w:val="17"/>
        </w:rPr>
        <w:t xml:space="preserve"> </w:t>
      </w:r>
      <w:proofErr w:type="spellStart"/>
      <w:r w:rsidRPr="0097265A">
        <w:rPr>
          <w:rFonts w:eastAsia="Calibri"/>
          <w:i/>
          <w:sz w:val="17"/>
          <w:szCs w:val="17"/>
        </w:rPr>
        <w:t>Arawa</w:t>
      </w:r>
      <w:proofErr w:type="spellEnd"/>
      <w:r w:rsidRPr="0097265A">
        <w:rPr>
          <w:rFonts w:eastAsia="Calibri"/>
          <w:sz w:val="17"/>
          <w:szCs w:val="17"/>
        </w:rPr>
        <w:t xml:space="preserve"> travelled once it arrived in Aotearoa New Zealand. They will also need to integrate information from the maps with the text boxes to understand more about which iwi they are associated with, and the key landing sites of </w:t>
      </w:r>
      <w:proofErr w:type="spellStart"/>
      <w:r w:rsidRPr="0097265A">
        <w:rPr>
          <w:rFonts w:eastAsia="Calibri"/>
          <w:i/>
          <w:sz w:val="17"/>
          <w:szCs w:val="17"/>
        </w:rPr>
        <w:t>Te</w:t>
      </w:r>
      <w:proofErr w:type="spellEnd"/>
      <w:r w:rsidRPr="0097265A">
        <w:rPr>
          <w:rFonts w:eastAsia="Calibri"/>
          <w:i/>
          <w:sz w:val="17"/>
          <w:szCs w:val="17"/>
        </w:rPr>
        <w:t xml:space="preserve"> </w:t>
      </w:r>
      <w:proofErr w:type="spellStart"/>
      <w:r w:rsidRPr="0097265A">
        <w:rPr>
          <w:rFonts w:eastAsia="Calibri"/>
          <w:i/>
          <w:sz w:val="17"/>
          <w:szCs w:val="17"/>
        </w:rPr>
        <w:t>Arawa</w:t>
      </w:r>
      <w:proofErr w:type="spellEnd"/>
      <w:r w:rsidRPr="0097265A">
        <w:rPr>
          <w:rFonts w:eastAsia="Calibri"/>
          <w:sz w:val="17"/>
          <w:szCs w:val="17"/>
        </w:rPr>
        <w:t xml:space="preserve">. It may be helpful to pose the following questions or have </w:t>
      </w:r>
      <w:proofErr w:type="spellStart"/>
      <w:r w:rsidRPr="0097265A">
        <w:rPr>
          <w:rFonts w:eastAsia="Calibri"/>
          <w:sz w:val="17"/>
          <w:szCs w:val="17"/>
        </w:rPr>
        <w:t>ākonga</w:t>
      </w:r>
      <w:proofErr w:type="spellEnd"/>
      <w:r w:rsidRPr="0097265A">
        <w:rPr>
          <w:rFonts w:eastAsia="Calibri"/>
          <w:sz w:val="17"/>
          <w:szCs w:val="17"/>
        </w:rPr>
        <w:t xml:space="preserve"> ask their own questions as they discuss and interpret the meaning of the infographic:</w:t>
      </w:r>
    </w:p>
    <w:p w14:paraId="14FBA052" w14:textId="77777777" w:rsidR="0097265A" w:rsidRPr="0097265A" w:rsidRDefault="0097265A" w:rsidP="0095364A">
      <w:pPr>
        <w:pStyle w:val="TSMtextbullets"/>
      </w:pPr>
      <w:r w:rsidRPr="0097265A">
        <w:t>What is the purpose of this infographic? What are the big ideas it is conveying? What helps you to know that?</w:t>
      </w:r>
    </w:p>
    <w:p w14:paraId="1442383E" w14:textId="77777777" w:rsidR="0097265A" w:rsidRPr="0097265A" w:rsidRDefault="0097265A" w:rsidP="0095364A">
      <w:pPr>
        <w:pStyle w:val="TSMtextbullets"/>
      </w:pPr>
      <w:r w:rsidRPr="0097265A">
        <w:t>Where do we start reading? Does it matter where we start?</w:t>
      </w:r>
    </w:p>
    <w:p w14:paraId="4B745CD1" w14:textId="77777777" w:rsidR="0097265A" w:rsidRPr="0097265A" w:rsidRDefault="0097265A" w:rsidP="0095364A">
      <w:pPr>
        <w:pStyle w:val="TSMtextbullets"/>
      </w:pPr>
      <w:r w:rsidRPr="0097265A">
        <w:t>What are the parts of the infographic? What information do they contain? How do they work together as a whole?</w:t>
      </w:r>
    </w:p>
    <w:p w14:paraId="4A19A3E7" w14:textId="77777777" w:rsidR="0097265A" w:rsidRPr="0097265A" w:rsidRDefault="0097265A" w:rsidP="0095364A">
      <w:pPr>
        <w:pStyle w:val="TSMtextbullets"/>
      </w:pPr>
      <w:r w:rsidRPr="0097265A">
        <w:t>What information has been left out? What doesn’t the infographic show?</w:t>
      </w:r>
    </w:p>
    <w:p w14:paraId="54B1B6EC" w14:textId="77777777" w:rsidR="0097265A" w:rsidRPr="0097265A" w:rsidRDefault="0097265A" w:rsidP="0095364A">
      <w:pPr>
        <w:pStyle w:val="TSMtextbullets"/>
      </w:pPr>
      <w:r w:rsidRPr="0097265A">
        <w:t>Who might have created this infographic and who was it created for?</w:t>
      </w:r>
    </w:p>
    <w:p w14:paraId="40C36C0D" w14:textId="77777777" w:rsidR="0097265A" w:rsidRPr="0097265A" w:rsidRDefault="0097265A" w:rsidP="0095364A">
      <w:pPr>
        <w:pStyle w:val="TSMtextbullets"/>
      </w:pPr>
      <w:r w:rsidRPr="0097265A">
        <w:t>Why do you think the information was presented this way? How effective is this way of presenting information?</w:t>
      </w:r>
    </w:p>
    <w:p w14:paraId="24151347" w14:textId="77777777" w:rsidR="0097265A" w:rsidRPr="0097265A" w:rsidRDefault="0097265A" w:rsidP="0095364A">
      <w:pPr>
        <w:pStyle w:val="TSMtextbullets"/>
      </w:pPr>
      <w:r w:rsidRPr="0097265A">
        <w:t xml:space="preserve">What can we learn about </w:t>
      </w:r>
      <w:proofErr w:type="spellStart"/>
      <w:r w:rsidRPr="0097265A">
        <w:rPr>
          <w:i/>
        </w:rPr>
        <w:t>Te</w:t>
      </w:r>
      <w:proofErr w:type="spellEnd"/>
      <w:r w:rsidRPr="0097265A">
        <w:rPr>
          <w:i/>
        </w:rPr>
        <w:t xml:space="preserve"> </w:t>
      </w:r>
      <w:proofErr w:type="spellStart"/>
      <w:r w:rsidRPr="0097265A">
        <w:rPr>
          <w:i/>
        </w:rPr>
        <w:t>Arawa</w:t>
      </w:r>
      <w:proofErr w:type="spellEnd"/>
      <w:r w:rsidRPr="0097265A">
        <w:t xml:space="preserve"> waka from this infographic?</w:t>
      </w:r>
    </w:p>
    <w:p w14:paraId="000000A9" w14:textId="61D2F473" w:rsidR="00553E77" w:rsidRPr="006C27E3" w:rsidRDefault="00451855" w:rsidP="001E5D96">
      <w:pPr>
        <w:pStyle w:val="Heading2"/>
      </w:pPr>
      <w:r w:rsidRPr="006C27E3">
        <w:t xml:space="preserve">Connecting </w:t>
      </w:r>
      <w:r w:rsidRPr="000F0616">
        <w:t>with</w:t>
      </w:r>
      <w:r w:rsidRPr="006C27E3">
        <w:t xml:space="preserve"> </w:t>
      </w:r>
      <w:r w:rsidRPr="001E5D96">
        <w:t>your</w:t>
      </w:r>
      <w:r w:rsidRPr="006C27E3">
        <w:t xml:space="preserve"> local histories</w:t>
      </w:r>
    </w:p>
    <w:p w14:paraId="44D2420C" w14:textId="77777777" w:rsidR="001B14F4" w:rsidRPr="00E20E4D" w:rsidRDefault="001B14F4" w:rsidP="00E20E4D">
      <w:pPr>
        <w:spacing w:after="120"/>
        <w:rPr>
          <w:sz w:val="17"/>
        </w:rPr>
      </w:pPr>
      <w:proofErr w:type="spellStart"/>
      <w:r w:rsidRPr="00E20E4D">
        <w:rPr>
          <w:sz w:val="17"/>
        </w:rPr>
        <w:t>Ākonga</w:t>
      </w:r>
      <w:proofErr w:type="spellEnd"/>
      <w:r w:rsidRPr="00E20E4D">
        <w:rPr>
          <w:sz w:val="17"/>
        </w:rPr>
        <w:t xml:space="preserve"> can explore local landing sites and find out which waka their local iwi and </w:t>
      </w:r>
      <w:proofErr w:type="spellStart"/>
      <w:r w:rsidRPr="00E20E4D">
        <w:rPr>
          <w:sz w:val="17"/>
        </w:rPr>
        <w:t>hapū</w:t>
      </w:r>
      <w:proofErr w:type="spellEnd"/>
      <w:r w:rsidRPr="00E20E4D">
        <w:rPr>
          <w:sz w:val="17"/>
        </w:rPr>
        <w:t xml:space="preserve"> descend from.</w:t>
      </w:r>
    </w:p>
    <w:p w14:paraId="000000AB" w14:textId="5CFF2F9B" w:rsidR="00553E77" w:rsidRPr="006C27E3" w:rsidRDefault="009F55BD" w:rsidP="00500539">
      <w:pPr>
        <w:pStyle w:val="Heading3"/>
      </w:pPr>
      <w:r w:rsidRPr="006C27E3">
        <w:t xml:space="preserve">Background information for </w:t>
      </w:r>
      <w:proofErr w:type="spellStart"/>
      <w:r w:rsidRPr="006C27E3">
        <w:t>kaiako</w:t>
      </w:r>
      <w:proofErr w:type="spellEnd"/>
    </w:p>
    <w:p w14:paraId="2A780194" w14:textId="40BA7487" w:rsidR="00D34371" w:rsidRPr="002146D5" w:rsidRDefault="00085E5E" w:rsidP="0095364A">
      <w:pPr>
        <w:pStyle w:val="TSMtextbullets"/>
        <w:rPr>
          <w:rStyle w:val="Hyperlink"/>
        </w:rPr>
      </w:pPr>
      <w:hyperlink r:id="rId65" w:history="1">
        <w:r w:rsidR="00D34371" w:rsidRPr="002146D5">
          <w:rPr>
            <w:rStyle w:val="Hyperlink"/>
          </w:rPr>
          <w:t xml:space="preserve">Waka landing places – </w:t>
        </w:r>
        <w:proofErr w:type="spellStart"/>
        <w:r w:rsidR="00D34371" w:rsidRPr="002146D5">
          <w:rPr>
            <w:rStyle w:val="Hyperlink"/>
          </w:rPr>
          <w:t>Ngā</w:t>
        </w:r>
        <w:proofErr w:type="spellEnd"/>
        <w:r w:rsidR="00D34371" w:rsidRPr="002146D5">
          <w:rPr>
            <w:rStyle w:val="Hyperlink"/>
          </w:rPr>
          <w:t xml:space="preserve"> </w:t>
        </w:r>
        <w:proofErr w:type="spellStart"/>
        <w:r w:rsidR="00D34371" w:rsidRPr="002146D5">
          <w:rPr>
            <w:rStyle w:val="Hyperlink"/>
          </w:rPr>
          <w:t>waewae</w:t>
        </w:r>
        <w:proofErr w:type="spellEnd"/>
        <w:r w:rsidR="00D34371" w:rsidRPr="002146D5">
          <w:rPr>
            <w:rStyle w:val="Hyperlink"/>
          </w:rPr>
          <w:t xml:space="preserve"> </w:t>
        </w:r>
        <w:proofErr w:type="spellStart"/>
        <w:r w:rsidR="00D34371" w:rsidRPr="002146D5">
          <w:rPr>
            <w:rStyle w:val="Hyperlink"/>
          </w:rPr>
          <w:t>tapu</w:t>
        </w:r>
        <w:proofErr w:type="spellEnd"/>
        <w:r w:rsidR="00D34371" w:rsidRPr="002146D5">
          <w:rPr>
            <w:rStyle w:val="Hyperlink"/>
          </w:rPr>
          <w:t xml:space="preserve"> – Māori exploration</w:t>
        </w:r>
      </w:hyperlink>
      <w:r w:rsidR="00D34371" w:rsidRPr="002146D5">
        <w:rPr>
          <w:rStyle w:val="Hyperlink"/>
        </w:rPr>
        <w:t xml:space="preserve"> </w:t>
      </w:r>
      <w:r w:rsidR="00D34371" w:rsidRPr="000D0476">
        <w:rPr>
          <w:rStyle w:val="Hyperlink"/>
          <w:u w:val="none"/>
        </w:rPr>
        <w:t xml:space="preserve">– </w:t>
      </w:r>
      <w:proofErr w:type="spellStart"/>
      <w:r w:rsidR="00D34371" w:rsidRPr="000D0476">
        <w:rPr>
          <w:rStyle w:val="Hyperlink"/>
          <w:u w:val="none"/>
        </w:rPr>
        <w:t>Te</w:t>
      </w:r>
      <w:proofErr w:type="spellEnd"/>
      <w:r w:rsidR="00D34371" w:rsidRPr="000D0476">
        <w:rPr>
          <w:rStyle w:val="Hyperlink"/>
          <w:u w:val="none"/>
        </w:rPr>
        <w:t xml:space="preserve"> Ara </w:t>
      </w:r>
      <w:proofErr w:type="spellStart"/>
      <w:r w:rsidR="00D34371" w:rsidRPr="000D0476">
        <w:rPr>
          <w:rStyle w:val="Hyperlink"/>
          <w:u w:val="none"/>
        </w:rPr>
        <w:t>Encyclopedia</w:t>
      </w:r>
      <w:proofErr w:type="spellEnd"/>
      <w:r w:rsidR="00D34371" w:rsidRPr="000D0476">
        <w:rPr>
          <w:rStyle w:val="Hyperlink"/>
          <w:u w:val="none"/>
        </w:rPr>
        <w:t xml:space="preserve"> of New Zealand</w:t>
      </w:r>
    </w:p>
    <w:p w14:paraId="58E145E2" w14:textId="43086928" w:rsidR="00D34371" w:rsidRPr="000D0476" w:rsidRDefault="00085E5E" w:rsidP="0095364A">
      <w:pPr>
        <w:pStyle w:val="TSMtextbullets"/>
        <w:rPr>
          <w:rStyle w:val="Hyperlink"/>
          <w:u w:val="none"/>
        </w:rPr>
      </w:pPr>
      <w:hyperlink r:id="rId66" w:history="1">
        <w:proofErr w:type="spellStart"/>
        <w:r w:rsidR="00D34371" w:rsidRPr="002146D5">
          <w:rPr>
            <w:rStyle w:val="Hyperlink"/>
          </w:rPr>
          <w:t>Ngā</w:t>
        </w:r>
        <w:proofErr w:type="spellEnd"/>
        <w:r w:rsidR="00D34371" w:rsidRPr="002146D5">
          <w:rPr>
            <w:rStyle w:val="Hyperlink"/>
          </w:rPr>
          <w:t xml:space="preserve"> </w:t>
        </w:r>
        <w:proofErr w:type="spellStart"/>
        <w:r w:rsidR="00D34371" w:rsidRPr="002146D5">
          <w:rPr>
            <w:rStyle w:val="Hyperlink"/>
          </w:rPr>
          <w:t>waewae</w:t>
        </w:r>
        <w:proofErr w:type="spellEnd"/>
        <w:r w:rsidR="00D34371" w:rsidRPr="002146D5">
          <w:rPr>
            <w:rStyle w:val="Hyperlink"/>
          </w:rPr>
          <w:t xml:space="preserve"> </w:t>
        </w:r>
        <w:proofErr w:type="spellStart"/>
        <w:r w:rsidR="00D34371" w:rsidRPr="002146D5">
          <w:rPr>
            <w:rStyle w:val="Hyperlink"/>
          </w:rPr>
          <w:t>tapu</w:t>
        </w:r>
        <w:proofErr w:type="spellEnd"/>
        <w:r w:rsidR="00D34371" w:rsidRPr="002146D5">
          <w:rPr>
            <w:rStyle w:val="Hyperlink"/>
          </w:rPr>
          <w:t xml:space="preserve"> – Māori exploration</w:t>
        </w:r>
      </w:hyperlink>
      <w:r w:rsidR="00D34371" w:rsidRPr="000D0476">
        <w:rPr>
          <w:rStyle w:val="Hyperlink"/>
          <w:u w:val="none"/>
        </w:rPr>
        <w:t xml:space="preserve"> – </w:t>
      </w:r>
      <w:proofErr w:type="spellStart"/>
      <w:r w:rsidR="00D34371" w:rsidRPr="000D0476">
        <w:rPr>
          <w:rStyle w:val="Hyperlink"/>
          <w:u w:val="none"/>
        </w:rPr>
        <w:t>Te</w:t>
      </w:r>
      <w:proofErr w:type="spellEnd"/>
      <w:r w:rsidR="00D34371" w:rsidRPr="000D0476">
        <w:rPr>
          <w:rStyle w:val="Hyperlink"/>
          <w:u w:val="none"/>
        </w:rPr>
        <w:t xml:space="preserve"> Ara </w:t>
      </w:r>
      <w:proofErr w:type="spellStart"/>
      <w:r w:rsidR="00D34371" w:rsidRPr="000D0476">
        <w:rPr>
          <w:rStyle w:val="Hyperlink"/>
          <w:u w:val="none"/>
        </w:rPr>
        <w:t>Encyclopedia</w:t>
      </w:r>
      <w:proofErr w:type="spellEnd"/>
      <w:r w:rsidR="00D34371" w:rsidRPr="000D0476">
        <w:rPr>
          <w:rStyle w:val="Hyperlink"/>
          <w:u w:val="none"/>
        </w:rPr>
        <w:t xml:space="preserve"> of New Zealand</w:t>
      </w:r>
    </w:p>
    <w:p w14:paraId="5400927E" w14:textId="62CF27F1" w:rsidR="00D34371" w:rsidRDefault="00085E5E" w:rsidP="0095364A">
      <w:pPr>
        <w:pStyle w:val="TSMtextbullets"/>
        <w:rPr>
          <w:rStyle w:val="Hyperlink"/>
        </w:rPr>
      </w:pPr>
      <w:hyperlink r:id="rId67" w:history="1">
        <w:proofErr w:type="spellStart"/>
        <w:r w:rsidR="00D34371" w:rsidRPr="002146D5">
          <w:rPr>
            <w:rStyle w:val="Hyperlink"/>
          </w:rPr>
          <w:t>Tupapa</w:t>
        </w:r>
        <w:proofErr w:type="spellEnd"/>
        <w:r w:rsidR="00D34371" w:rsidRPr="002146D5">
          <w:rPr>
            <w:rStyle w:val="Hyperlink"/>
          </w:rPr>
          <w:t>: Our stand, our story</w:t>
        </w:r>
      </w:hyperlink>
    </w:p>
    <w:p w14:paraId="3BE0488E" w14:textId="77777777" w:rsidR="00FD21D8" w:rsidRDefault="00FD21D8" w:rsidP="00FD21D8">
      <w:pPr>
        <w:pStyle w:val="TSMtextbullets"/>
        <w:numPr>
          <w:ilvl w:val="0"/>
          <w:numId w:val="0"/>
        </w:numPr>
        <w:ind w:left="397" w:hanging="227"/>
        <w:rPr>
          <w:rStyle w:val="Hyperlink"/>
        </w:rPr>
      </w:pPr>
    </w:p>
    <w:p w14:paraId="56B83722" w14:textId="77777777" w:rsidR="00FD21D8" w:rsidRDefault="00FD21D8" w:rsidP="00FD21D8">
      <w:pPr>
        <w:pStyle w:val="TSMtextbullets"/>
        <w:numPr>
          <w:ilvl w:val="0"/>
          <w:numId w:val="0"/>
        </w:numPr>
        <w:ind w:left="397" w:hanging="227"/>
        <w:rPr>
          <w:rStyle w:val="Hyperlink"/>
        </w:rPr>
      </w:pPr>
    </w:p>
    <w:p w14:paraId="3AD481B3" w14:textId="77777777" w:rsidR="00FD21D8" w:rsidRDefault="00FD21D8" w:rsidP="00FD21D8">
      <w:pPr>
        <w:pStyle w:val="TSMtextbullets"/>
        <w:numPr>
          <w:ilvl w:val="0"/>
          <w:numId w:val="0"/>
        </w:numPr>
        <w:ind w:left="397" w:hanging="227"/>
        <w:rPr>
          <w:rStyle w:val="Hyperlink"/>
        </w:rPr>
      </w:pPr>
    </w:p>
    <w:p w14:paraId="3583246E" w14:textId="77777777" w:rsidR="00934FC2" w:rsidRDefault="00934FC2" w:rsidP="00934FC2">
      <w:pPr>
        <w:rPr>
          <w:rStyle w:val="Hyperlink"/>
        </w:rPr>
      </w:pPr>
    </w:p>
    <w:p w14:paraId="01A367A6" w14:textId="77777777" w:rsidR="00934FC2" w:rsidRDefault="00934FC2" w:rsidP="00934FC2">
      <w:pPr>
        <w:rPr>
          <w:rStyle w:val="Hyperlink"/>
        </w:rPr>
      </w:pPr>
    </w:p>
    <w:p w14:paraId="4F95B75C" w14:textId="77777777" w:rsidR="00934FC2" w:rsidRDefault="00934FC2" w:rsidP="00934FC2">
      <w:pPr>
        <w:rPr>
          <w:rStyle w:val="Hyperlink"/>
        </w:rPr>
      </w:pPr>
    </w:p>
    <w:p w14:paraId="78EADBFD" w14:textId="77777777" w:rsidR="00934FC2" w:rsidRPr="002146D5" w:rsidRDefault="00934FC2" w:rsidP="00934FC2">
      <w:pPr>
        <w:rPr>
          <w:rStyle w:val="Hyperlink"/>
        </w:rPr>
      </w:pPr>
    </w:p>
    <w:p w14:paraId="000000B0" w14:textId="31054822" w:rsidR="00553E77" w:rsidRPr="006C27E3" w:rsidRDefault="00F74EE8" w:rsidP="009F49D2">
      <w:pPr>
        <w:pStyle w:val="Heading3"/>
        <w:spacing w:before="0"/>
      </w:pPr>
      <w:r>
        <w:t>Related texts</w:t>
      </w:r>
    </w:p>
    <w:p w14:paraId="49319B46" w14:textId="53FDF455" w:rsidR="008D1B1A" w:rsidRPr="008D1B1A" w:rsidRDefault="008D1B1A" w:rsidP="0095364A">
      <w:pPr>
        <w:pStyle w:val="TSMtextbullets"/>
        <w:rPr>
          <w:rFonts w:eastAsia="Calibri"/>
          <w:szCs w:val="17"/>
        </w:rPr>
      </w:pPr>
      <w:r w:rsidRPr="00CA7618">
        <w:rPr>
          <w:rStyle w:val="Hyperlink"/>
        </w:rPr>
        <w:t>“</w:t>
      </w:r>
      <w:hyperlink r:id="rId68">
        <w:r w:rsidRPr="00CA7618">
          <w:rPr>
            <w:rStyle w:val="Hyperlink"/>
          </w:rPr>
          <w:t>The Long Pause</w:t>
        </w:r>
      </w:hyperlink>
      <w:r w:rsidRPr="00CA7618">
        <w:rPr>
          <w:rStyle w:val="Hyperlink"/>
        </w:rPr>
        <w:t>”</w:t>
      </w:r>
      <w:r w:rsidRPr="008D1B1A">
        <w:rPr>
          <w:rFonts w:eastAsia="Calibri"/>
          <w:szCs w:val="17"/>
        </w:rPr>
        <w:t xml:space="preserve">, </w:t>
      </w:r>
      <w:r w:rsidRPr="008D1B1A">
        <w:rPr>
          <w:i/>
          <w:szCs w:val="17"/>
        </w:rPr>
        <w:t>Connected</w:t>
      </w:r>
      <w:r w:rsidRPr="008D1B1A">
        <w:rPr>
          <w:szCs w:val="17"/>
        </w:rPr>
        <w:t xml:space="preserve"> Level 3, 2019</w:t>
      </w:r>
      <w:r w:rsidRPr="008D1B1A">
        <w:rPr>
          <w:rFonts w:eastAsia="Calibri"/>
          <w:szCs w:val="17"/>
        </w:rPr>
        <w:t xml:space="preserve"> </w:t>
      </w:r>
    </w:p>
    <w:p w14:paraId="0F1E9F4E" w14:textId="77777777" w:rsidR="008D1B1A" w:rsidRPr="00CC193F" w:rsidRDefault="008D1B1A" w:rsidP="00CC193F">
      <w:pPr>
        <w:spacing w:before="0" w:after="120"/>
        <w:rPr>
          <w:rFonts w:eastAsia="Source Sans Pro"/>
          <w:sz w:val="17"/>
          <w:szCs w:val="17"/>
        </w:rPr>
      </w:pPr>
      <w:r w:rsidRPr="00CC193F">
        <w:rPr>
          <w:sz w:val="17"/>
          <w:szCs w:val="17"/>
        </w:rPr>
        <w:t>This article explores the mystery of the long pause between the two major periods of Pacific migration. It demonstrates how the science of archaeology can be used to explain and understand the world and how scientists provide evidence to support ideas.</w:t>
      </w:r>
    </w:p>
    <w:p w14:paraId="24D222C4" w14:textId="409FB276" w:rsidR="008D1B1A" w:rsidRPr="008D1B1A" w:rsidRDefault="008D1B1A" w:rsidP="0095364A">
      <w:pPr>
        <w:pStyle w:val="TSMtextbullets"/>
      </w:pPr>
      <w:r w:rsidRPr="00CA7618">
        <w:rPr>
          <w:rStyle w:val="Hyperlink"/>
        </w:rPr>
        <w:t>“</w:t>
      </w:r>
      <w:proofErr w:type="spellStart"/>
      <w:r w:rsidR="00085E5E">
        <w:fldChar w:fldCharType="begin"/>
      </w:r>
      <w:r w:rsidR="00085E5E">
        <w:instrText>HYPERLINK "https://instructionalseries.tki.org.nz/Instructional-Series/Connected/Connected-2020-Level-2-Digging-Deeper/Whakaotirangi-and-her-Kete-of-Kumara"</w:instrText>
      </w:r>
      <w:r w:rsidR="00085E5E">
        <w:fldChar w:fldCharType="separate"/>
      </w:r>
      <w:r w:rsidRPr="00CA7618">
        <w:rPr>
          <w:rStyle w:val="Hyperlink"/>
        </w:rPr>
        <w:t>Whakaotirangi</w:t>
      </w:r>
      <w:proofErr w:type="spellEnd"/>
      <w:r w:rsidRPr="00CA7618">
        <w:rPr>
          <w:rStyle w:val="Hyperlink"/>
        </w:rPr>
        <w:t xml:space="preserve"> and Her Kete of </w:t>
      </w:r>
      <w:proofErr w:type="spellStart"/>
      <w:r w:rsidRPr="00CA7618">
        <w:rPr>
          <w:rStyle w:val="Hyperlink"/>
        </w:rPr>
        <w:t>Kūmara</w:t>
      </w:r>
      <w:proofErr w:type="spellEnd"/>
      <w:r w:rsidR="00085E5E">
        <w:rPr>
          <w:rStyle w:val="Hyperlink"/>
        </w:rPr>
        <w:fldChar w:fldCharType="end"/>
      </w:r>
      <w:r w:rsidRPr="00CA7618">
        <w:rPr>
          <w:rStyle w:val="Hyperlink"/>
        </w:rPr>
        <w:t>”</w:t>
      </w:r>
      <w:r w:rsidRPr="008D1B1A">
        <w:t xml:space="preserve">, </w:t>
      </w:r>
      <w:r w:rsidRPr="008D1B1A">
        <w:rPr>
          <w:i/>
        </w:rPr>
        <w:t xml:space="preserve">Connected </w:t>
      </w:r>
      <w:r w:rsidRPr="008D1B1A">
        <w:t xml:space="preserve">Level 2, 2020 </w:t>
      </w:r>
    </w:p>
    <w:p w14:paraId="2C8C9238" w14:textId="77777777" w:rsidR="008D1B1A" w:rsidRPr="00CC193F" w:rsidRDefault="008D1B1A" w:rsidP="00CC193F">
      <w:pPr>
        <w:spacing w:before="0" w:after="120"/>
        <w:rPr>
          <w:rFonts w:eastAsia="Calibri"/>
          <w:sz w:val="17"/>
          <w:szCs w:val="17"/>
        </w:rPr>
      </w:pPr>
      <w:r w:rsidRPr="00CC193F">
        <w:rPr>
          <w:rFonts w:eastAsia="Calibri"/>
          <w:sz w:val="17"/>
          <w:szCs w:val="17"/>
        </w:rPr>
        <w:t xml:space="preserve">This article tells how </w:t>
      </w:r>
      <w:proofErr w:type="spellStart"/>
      <w:r w:rsidRPr="00CC193F">
        <w:rPr>
          <w:rFonts w:eastAsia="Calibri"/>
          <w:sz w:val="17"/>
          <w:szCs w:val="17"/>
        </w:rPr>
        <w:t>Whakaotirangi</w:t>
      </w:r>
      <w:proofErr w:type="spellEnd"/>
      <w:r w:rsidRPr="00CC193F">
        <w:rPr>
          <w:rFonts w:eastAsia="Calibri"/>
          <w:sz w:val="17"/>
          <w:szCs w:val="17"/>
        </w:rPr>
        <w:t xml:space="preserve"> brought </w:t>
      </w:r>
      <w:proofErr w:type="spellStart"/>
      <w:r w:rsidRPr="00CC193F">
        <w:rPr>
          <w:rFonts w:eastAsia="Calibri"/>
          <w:sz w:val="17"/>
          <w:szCs w:val="17"/>
        </w:rPr>
        <w:t>kūmara</w:t>
      </w:r>
      <w:proofErr w:type="spellEnd"/>
      <w:r w:rsidRPr="00CC193F">
        <w:rPr>
          <w:rFonts w:eastAsia="Calibri"/>
          <w:sz w:val="17"/>
          <w:szCs w:val="17"/>
        </w:rPr>
        <w:t xml:space="preserve"> and other plants to Aotearoa and describes the techniques she used to plant, grow, and store them. </w:t>
      </w:r>
    </w:p>
    <w:p w14:paraId="54DEE1F0" w14:textId="77777777" w:rsidR="00D1251C" w:rsidRDefault="00D1251C" w:rsidP="005B5C3B">
      <w:pPr>
        <w:pStyle w:val="Heading2"/>
      </w:pPr>
      <w:r>
        <w:t>Big ideas</w:t>
      </w:r>
    </w:p>
    <w:p w14:paraId="30DAA447" w14:textId="6DB7C093" w:rsidR="00CB285D" w:rsidRDefault="005F6ECD" w:rsidP="001A52E7">
      <w:pPr>
        <w:pStyle w:val="TSMTxt"/>
      </w:pPr>
      <w:r w:rsidRPr="00B15842">
        <w:t xml:space="preserve">The </w:t>
      </w:r>
      <w:r w:rsidR="003D26B3">
        <w:t>activities that follow all</w:t>
      </w:r>
      <w:r w:rsidRPr="00B15842">
        <w:t xml:space="preserve"> support understanding the four big ideas: Māori history, colonisation and settlement, the use of power, and </w:t>
      </w:r>
      <w:r w:rsidRPr="005F6ECD">
        <w:t>relationships</w:t>
      </w:r>
      <w:r w:rsidR="00C6222E">
        <w:t>.</w:t>
      </w:r>
      <w:r w:rsidR="006B107B">
        <w:t xml:space="preserve"> F</w:t>
      </w:r>
      <w:r w:rsidRPr="005F6ECD">
        <w:t>or example:</w:t>
      </w:r>
    </w:p>
    <w:p w14:paraId="2887259F" w14:textId="61304321" w:rsidR="00D40DE6" w:rsidRDefault="0004517F" w:rsidP="0095364A">
      <w:pPr>
        <w:pStyle w:val="TSMtextbullets"/>
      </w:pPr>
      <w:r>
        <w:t xml:space="preserve">The ancestors of </w:t>
      </w:r>
      <w:r w:rsidR="00260682">
        <w:t>Māori</w:t>
      </w:r>
      <w:r w:rsidR="00A04364" w:rsidRPr="000802FC">
        <w:t xml:space="preserve"> voyaged to Aotearoa New Zealand in several waves.</w:t>
      </w:r>
    </w:p>
    <w:p w14:paraId="6D03C318" w14:textId="734E3F1A" w:rsidR="00ED6FED" w:rsidRPr="000802FC" w:rsidRDefault="00260682" w:rsidP="0095364A">
      <w:pPr>
        <w:pStyle w:val="TSMtextbullets"/>
      </w:pPr>
      <w:r>
        <w:t xml:space="preserve">Iwi and </w:t>
      </w:r>
      <w:proofErr w:type="spellStart"/>
      <w:r>
        <w:t>hapū</w:t>
      </w:r>
      <w:proofErr w:type="spellEnd"/>
      <w:r>
        <w:t xml:space="preserve"> whakapapa to different waka, and many</w:t>
      </w:r>
      <w:r w:rsidR="00883553">
        <w:t xml:space="preserve"> iwi and </w:t>
      </w:r>
      <w:proofErr w:type="spellStart"/>
      <w:r w:rsidR="00883553">
        <w:t>hapu</w:t>
      </w:r>
      <w:proofErr w:type="spellEnd"/>
      <w:r>
        <w:t xml:space="preserve"> take their names from these waka or </w:t>
      </w:r>
      <w:proofErr w:type="spellStart"/>
      <w:r>
        <w:t>tūpuna</w:t>
      </w:r>
      <w:proofErr w:type="spellEnd"/>
      <w:r>
        <w:t xml:space="preserve"> who arrived on them.</w:t>
      </w:r>
    </w:p>
    <w:p w14:paraId="6F88107F" w14:textId="1140AAB3" w:rsidR="000802FC" w:rsidRPr="000802FC" w:rsidRDefault="000802FC" w:rsidP="0095364A">
      <w:pPr>
        <w:pStyle w:val="TSMtextbullets"/>
      </w:pPr>
      <w:r w:rsidRPr="000802FC">
        <w:t xml:space="preserve">Places in Aotearoa New Zealand </w:t>
      </w:r>
      <w:r>
        <w:t xml:space="preserve">have </w:t>
      </w:r>
      <w:r w:rsidR="000B5485">
        <w:t xml:space="preserve">names given by iwi and </w:t>
      </w:r>
      <w:proofErr w:type="spellStart"/>
      <w:r w:rsidR="000B5485">
        <w:t>hap</w:t>
      </w:r>
      <w:r w:rsidR="0088729F">
        <w:t>ū</w:t>
      </w:r>
      <w:proofErr w:type="spellEnd"/>
      <w:r w:rsidR="000B5485">
        <w:t xml:space="preserve"> and </w:t>
      </w:r>
      <w:r w:rsidR="00A34A68">
        <w:t xml:space="preserve">connected to </w:t>
      </w:r>
      <w:r w:rsidR="00E10058">
        <w:t xml:space="preserve">oral histories </w:t>
      </w:r>
      <w:r w:rsidR="00FE76BE">
        <w:t>about</w:t>
      </w:r>
      <w:r w:rsidR="00E315CC">
        <w:t xml:space="preserve"> various</w:t>
      </w:r>
      <w:r w:rsidR="006E1962">
        <w:t xml:space="preserve"> </w:t>
      </w:r>
      <w:proofErr w:type="spellStart"/>
      <w:r w:rsidR="006E1962">
        <w:t>tūpuna</w:t>
      </w:r>
      <w:proofErr w:type="spellEnd"/>
      <w:r w:rsidR="006E1962">
        <w:t>.</w:t>
      </w:r>
    </w:p>
    <w:p w14:paraId="68D8123F" w14:textId="3A2EB6F4" w:rsidR="00290F24" w:rsidRPr="000802FC" w:rsidRDefault="00C52818" w:rsidP="0095364A">
      <w:pPr>
        <w:pStyle w:val="TSMtextbullets"/>
      </w:pPr>
      <w:r>
        <w:t>C</w:t>
      </w:r>
      <w:r w:rsidR="000802FC" w:rsidRPr="000802FC">
        <w:t>ultures use naming to express identity, connection, and ownership. Names often link back to key people “at home” or aspects of the journey.</w:t>
      </w:r>
    </w:p>
    <w:p w14:paraId="09457ABF" w14:textId="77777777" w:rsidR="00F84C51" w:rsidRDefault="00F84C51" w:rsidP="00F84C51">
      <w:pPr>
        <w:pStyle w:val="Heading2"/>
        <w:spacing w:before="0"/>
      </w:pPr>
    </w:p>
    <w:p w14:paraId="4C18EF9D" w14:textId="568A0DEF" w:rsidR="00D1251C" w:rsidRPr="006C27E3" w:rsidRDefault="00D1251C" w:rsidP="00F84C51">
      <w:pPr>
        <w:pStyle w:val="Heading2"/>
        <w:spacing w:before="0"/>
      </w:pPr>
      <w:r w:rsidRPr="006C27E3">
        <w:lastRenderedPageBreak/>
        <w:t>Activities</w:t>
      </w:r>
    </w:p>
    <w:p w14:paraId="73AD4A6D" w14:textId="77777777" w:rsidR="00D1251C" w:rsidRPr="00A773F9" w:rsidRDefault="00D1251C" w:rsidP="00F84C51">
      <w:pPr>
        <w:pStyle w:val="Heading3"/>
        <w:spacing w:before="80"/>
        <w:rPr>
          <w:i/>
        </w:rPr>
      </w:pPr>
      <w:r w:rsidRPr="00A773F9">
        <w:t>Reading the infographic</w:t>
      </w:r>
    </w:p>
    <w:p w14:paraId="5A0D231E" w14:textId="77777777" w:rsidR="00D1251C" w:rsidRPr="00AD0E38" w:rsidRDefault="00D1251C" w:rsidP="00D1251C">
      <w:pPr>
        <w:spacing w:after="120"/>
        <w:rPr>
          <w:rFonts w:eastAsia="Calibri"/>
          <w:sz w:val="17"/>
          <w:szCs w:val="17"/>
        </w:rPr>
      </w:pPr>
      <w:r w:rsidRPr="00AD0E38">
        <w:rPr>
          <w:rFonts w:eastAsia="Calibri"/>
          <w:sz w:val="17"/>
          <w:szCs w:val="17"/>
        </w:rPr>
        <w:t>In this activity, the focus is on exploring the movements of the first people to come to Aotearoa New Zealand.</w:t>
      </w:r>
    </w:p>
    <w:p w14:paraId="450928EA" w14:textId="77777777" w:rsidR="00D1251C" w:rsidRPr="00AD0E38" w:rsidRDefault="00D1251C" w:rsidP="00A30BD5">
      <w:pPr>
        <w:spacing w:after="60"/>
        <w:rPr>
          <w:rFonts w:eastAsia="Calibri"/>
          <w:sz w:val="17"/>
          <w:szCs w:val="17"/>
        </w:rPr>
      </w:pPr>
      <w:r w:rsidRPr="00AD0E38">
        <w:rPr>
          <w:rFonts w:eastAsia="Calibri"/>
          <w:sz w:val="17"/>
          <w:szCs w:val="17"/>
        </w:rPr>
        <w:t xml:space="preserve">Show </w:t>
      </w:r>
      <w:proofErr w:type="spellStart"/>
      <w:r w:rsidRPr="00AD0E38">
        <w:rPr>
          <w:rFonts w:eastAsia="Calibri"/>
          <w:sz w:val="17"/>
          <w:szCs w:val="17"/>
        </w:rPr>
        <w:t>ākonga</w:t>
      </w:r>
      <w:proofErr w:type="spellEnd"/>
      <w:r w:rsidRPr="00AD0E38">
        <w:rPr>
          <w:rFonts w:eastAsia="Calibri"/>
          <w:sz w:val="17"/>
          <w:szCs w:val="17"/>
        </w:rPr>
        <w:t xml:space="preserve"> the </w:t>
      </w:r>
      <w:proofErr w:type="spellStart"/>
      <w:r w:rsidRPr="00AD0E38">
        <w:rPr>
          <w:rFonts w:eastAsia="Calibri"/>
          <w:i/>
          <w:sz w:val="17"/>
          <w:szCs w:val="17"/>
        </w:rPr>
        <w:t>Te</w:t>
      </w:r>
      <w:proofErr w:type="spellEnd"/>
      <w:r w:rsidRPr="00AD0E38">
        <w:rPr>
          <w:rFonts w:eastAsia="Calibri"/>
          <w:i/>
          <w:sz w:val="17"/>
          <w:szCs w:val="17"/>
        </w:rPr>
        <w:t xml:space="preserve"> </w:t>
      </w:r>
      <w:proofErr w:type="spellStart"/>
      <w:r w:rsidRPr="00AD0E38">
        <w:rPr>
          <w:rFonts w:eastAsia="Calibri"/>
          <w:i/>
          <w:sz w:val="17"/>
          <w:szCs w:val="17"/>
        </w:rPr>
        <w:t>Arawa</w:t>
      </w:r>
      <w:proofErr w:type="spellEnd"/>
      <w:r w:rsidRPr="00AD0E38">
        <w:rPr>
          <w:rFonts w:eastAsia="Calibri"/>
          <w:sz w:val="17"/>
          <w:szCs w:val="17"/>
        </w:rPr>
        <w:t xml:space="preserve"> waka landing sites infographic. Discuss the following as a class:</w:t>
      </w:r>
    </w:p>
    <w:p w14:paraId="0B736BE2" w14:textId="77777777" w:rsidR="00D1251C" w:rsidRPr="00AD0E38" w:rsidRDefault="00D1251C" w:rsidP="0095364A">
      <w:pPr>
        <w:pStyle w:val="TSMtextbullets"/>
      </w:pPr>
      <w:r w:rsidRPr="00AD0E38">
        <w:t xml:space="preserve">What parts of the motu did they land in? </w:t>
      </w:r>
    </w:p>
    <w:p w14:paraId="65FE6C87" w14:textId="77777777" w:rsidR="00D1251C" w:rsidRPr="00AD0E38" w:rsidRDefault="00D1251C" w:rsidP="0095364A">
      <w:pPr>
        <w:pStyle w:val="TSMtextbullets"/>
      </w:pPr>
      <w:r w:rsidRPr="00AD0E38">
        <w:t xml:space="preserve">Why do you they think they landed there? </w:t>
      </w:r>
    </w:p>
    <w:p w14:paraId="6C96766B" w14:textId="77777777" w:rsidR="00D1251C" w:rsidRPr="00AD0E38" w:rsidRDefault="00D1251C" w:rsidP="00D1251C">
      <w:pPr>
        <w:spacing w:after="120"/>
        <w:rPr>
          <w:rFonts w:eastAsia="Calibri"/>
          <w:sz w:val="17"/>
          <w:szCs w:val="17"/>
        </w:rPr>
      </w:pPr>
      <w:proofErr w:type="spellStart"/>
      <w:r w:rsidRPr="00AD0E38">
        <w:rPr>
          <w:rFonts w:eastAsia="Calibri"/>
          <w:sz w:val="17"/>
          <w:szCs w:val="17"/>
        </w:rPr>
        <w:t>Ākonga</w:t>
      </w:r>
      <w:proofErr w:type="spellEnd"/>
      <w:r w:rsidRPr="00AD0E38">
        <w:rPr>
          <w:rFonts w:eastAsia="Calibri"/>
          <w:sz w:val="17"/>
          <w:szCs w:val="17"/>
        </w:rPr>
        <w:t xml:space="preserve"> can look at the current names for the landing sites and compare these with the ones on the infographic, and they can look at the journey the waka took and infer where they think the waka may have come from.</w:t>
      </w:r>
      <w:bookmarkStart w:id="3" w:name="_heading=h.1x7kdkkf54bt" w:colFirst="0" w:colLast="0"/>
      <w:bookmarkEnd w:id="3"/>
    </w:p>
    <w:p w14:paraId="6349DEFB" w14:textId="77777777" w:rsidR="00D1251C" w:rsidRPr="00A773F9" w:rsidRDefault="00D1251C" w:rsidP="00D1251C">
      <w:pPr>
        <w:pStyle w:val="Heading3"/>
        <w:spacing w:before="0"/>
      </w:pPr>
      <w:r w:rsidRPr="00A773F9">
        <w:t>How many waka came from Hawaiki?</w:t>
      </w:r>
    </w:p>
    <w:p w14:paraId="23FC239E" w14:textId="77777777" w:rsidR="00D1251C" w:rsidRPr="00AD0E38" w:rsidRDefault="00D1251C" w:rsidP="00D1251C">
      <w:pPr>
        <w:spacing w:after="120"/>
        <w:rPr>
          <w:rFonts w:eastAsia="Calibri"/>
          <w:sz w:val="17"/>
          <w:szCs w:val="17"/>
        </w:rPr>
      </w:pPr>
      <w:r w:rsidRPr="00AD0E38">
        <w:rPr>
          <w:rFonts w:eastAsia="Calibri"/>
          <w:sz w:val="17"/>
          <w:szCs w:val="17"/>
        </w:rPr>
        <w:t xml:space="preserve">In this activity, </w:t>
      </w:r>
      <w:proofErr w:type="spellStart"/>
      <w:r w:rsidRPr="00AD0E38">
        <w:rPr>
          <w:rFonts w:eastAsia="Calibri"/>
          <w:sz w:val="17"/>
          <w:szCs w:val="17"/>
        </w:rPr>
        <w:t>ākonga</w:t>
      </w:r>
      <w:proofErr w:type="spellEnd"/>
      <w:r w:rsidRPr="00AD0E38">
        <w:rPr>
          <w:rFonts w:eastAsia="Calibri"/>
          <w:sz w:val="17"/>
          <w:szCs w:val="17"/>
        </w:rPr>
        <w:t xml:space="preserve"> think critically about the narratives that are told about the past by examining the once commonly held belief</w:t>
      </w:r>
      <w:r>
        <w:rPr>
          <w:rFonts w:eastAsia="Calibri"/>
          <w:sz w:val="17"/>
          <w:szCs w:val="17"/>
        </w:rPr>
        <w:t xml:space="preserve"> </w:t>
      </w:r>
      <w:r w:rsidRPr="00AD0E38">
        <w:rPr>
          <w:rFonts w:eastAsia="Calibri"/>
          <w:sz w:val="17"/>
          <w:szCs w:val="17"/>
        </w:rPr>
        <w:t>that there were only seven migratory waka and that these arrived together in a single great fleet.</w:t>
      </w:r>
    </w:p>
    <w:p w14:paraId="1AEF3579" w14:textId="4ABF7BF1" w:rsidR="00D1251C" w:rsidRPr="00AD0E38" w:rsidRDefault="00D1251C" w:rsidP="00D1251C">
      <w:pPr>
        <w:spacing w:after="120"/>
        <w:rPr>
          <w:rFonts w:eastAsia="Calibri"/>
          <w:sz w:val="17"/>
          <w:szCs w:val="17"/>
        </w:rPr>
      </w:pPr>
      <w:r w:rsidRPr="00AD0E38">
        <w:rPr>
          <w:rFonts w:eastAsia="Calibri"/>
          <w:sz w:val="17"/>
          <w:szCs w:val="17"/>
        </w:rPr>
        <w:t xml:space="preserve">Play </w:t>
      </w:r>
      <w:proofErr w:type="spellStart"/>
      <w:r w:rsidRPr="00AD0E38">
        <w:rPr>
          <w:rFonts w:eastAsia="Calibri"/>
          <w:sz w:val="17"/>
          <w:szCs w:val="17"/>
        </w:rPr>
        <w:t>ākonga</w:t>
      </w:r>
      <w:proofErr w:type="spellEnd"/>
      <w:r w:rsidRPr="00AD0E38">
        <w:rPr>
          <w:rFonts w:eastAsia="Calibri"/>
          <w:sz w:val="17"/>
          <w:szCs w:val="17"/>
        </w:rPr>
        <w:t xml:space="preserve"> the song “Nga Waka e </w:t>
      </w:r>
      <w:proofErr w:type="spellStart"/>
      <w:r w:rsidRPr="00AD0E38">
        <w:rPr>
          <w:rFonts w:eastAsia="Calibri"/>
          <w:sz w:val="17"/>
          <w:szCs w:val="17"/>
        </w:rPr>
        <w:t>Whitu</w:t>
      </w:r>
      <w:proofErr w:type="spellEnd"/>
      <w:r w:rsidRPr="00AD0E38">
        <w:rPr>
          <w:rFonts w:eastAsia="Calibri"/>
          <w:sz w:val="17"/>
          <w:szCs w:val="17"/>
        </w:rPr>
        <w:t xml:space="preserve">”, which can be found on </w:t>
      </w:r>
      <w:hyperlink r:id="rId69" w:history="1">
        <w:r w:rsidRPr="00A30BD5">
          <w:rPr>
            <w:rStyle w:val="Hyperlink"/>
            <w:rFonts w:eastAsia="Calibri"/>
          </w:rPr>
          <w:t>YouTube</w:t>
        </w:r>
      </w:hyperlink>
      <w:r w:rsidRPr="00AD0E38">
        <w:rPr>
          <w:rFonts w:eastAsia="Calibri"/>
          <w:sz w:val="17"/>
          <w:szCs w:val="17"/>
        </w:rPr>
        <w:t xml:space="preserve"> or </w:t>
      </w:r>
      <w:hyperlink r:id="rId70" w:history="1">
        <w:r w:rsidRPr="00A30BD5">
          <w:rPr>
            <w:rStyle w:val="Hyperlink"/>
            <w:rFonts w:eastAsia="Calibri"/>
          </w:rPr>
          <w:t>Spotify</w:t>
        </w:r>
      </w:hyperlink>
      <w:r w:rsidR="00A30BD5">
        <w:rPr>
          <w:rFonts w:eastAsia="Calibri"/>
          <w:sz w:val="17"/>
          <w:szCs w:val="17"/>
        </w:rPr>
        <w:t>.</w:t>
      </w:r>
    </w:p>
    <w:p w14:paraId="6BDF7311" w14:textId="77777777" w:rsidR="00D1251C" w:rsidRPr="00AD0E38" w:rsidRDefault="00D1251C" w:rsidP="00D1251C">
      <w:pPr>
        <w:spacing w:after="120"/>
        <w:rPr>
          <w:rFonts w:eastAsia="Calibri"/>
          <w:sz w:val="17"/>
          <w:szCs w:val="17"/>
        </w:rPr>
      </w:pPr>
      <w:r w:rsidRPr="00AD0E38">
        <w:rPr>
          <w:rFonts w:eastAsia="Calibri"/>
          <w:sz w:val="17"/>
          <w:szCs w:val="17"/>
        </w:rPr>
        <w:t xml:space="preserve">Explain that this song is from the 1960s but was still being used in schools up to the 1990s. </w:t>
      </w:r>
    </w:p>
    <w:p w14:paraId="764E3B53" w14:textId="77777777" w:rsidR="00D1251C" w:rsidRPr="00AD0E38" w:rsidRDefault="00D1251C" w:rsidP="00D1251C">
      <w:pPr>
        <w:spacing w:after="120"/>
        <w:rPr>
          <w:rFonts w:eastAsia="Calibri"/>
          <w:sz w:val="17"/>
          <w:szCs w:val="17"/>
        </w:rPr>
      </w:pPr>
      <w:r w:rsidRPr="00AD0E38">
        <w:rPr>
          <w:rFonts w:eastAsia="Calibri"/>
          <w:sz w:val="17"/>
          <w:szCs w:val="17"/>
        </w:rPr>
        <w:t xml:space="preserve">Ask </w:t>
      </w:r>
      <w:proofErr w:type="spellStart"/>
      <w:r w:rsidRPr="00AD0E38">
        <w:rPr>
          <w:rFonts w:eastAsia="Calibri"/>
          <w:sz w:val="17"/>
          <w:szCs w:val="17"/>
        </w:rPr>
        <w:t>ākonga</w:t>
      </w:r>
      <w:proofErr w:type="spellEnd"/>
      <w:r w:rsidRPr="00AD0E38">
        <w:rPr>
          <w:rFonts w:eastAsia="Calibri"/>
          <w:sz w:val="17"/>
          <w:szCs w:val="17"/>
        </w:rPr>
        <w:t xml:space="preserve"> to write down the names of the waka they hear in the song.</w:t>
      </w:r>
    </w:p>
    <w:p w14:paraId="3246CB93" w14:textId="77777777" w:rsidR="00D1251C" w:rsidRPr="00AD0E38" w:rsidRDefault="00D1251C" w:rsidP="00D1251C">
      <w:pPr>
        <w:spacing w:after="120"/>
        <w:rPr>
          <w:rFonts w:eastAsia="Calibri"/>
          <w:sz w:val="17"/>
          <w:szCs w:val="17"/>
        </w:rPr>
      </w:pPr>
      <w:r w:rsidRPr="00AD0E38">
        <w:rPr>
          <w:rFonts w:eastAsia="Calibri"/>
          <w:sz w:val="17"/>
          <w:szCs w:val="17"/>
        </w:rPr>
        <w:t xml:space="preserve"> </w:t>
      </w:r>
      <w:proofErr w:type="spellStart"/>
      <w:r w:rsidRPr="00AD0E38">
        <w:rPr>
          <w:rFonts w:eastAsia="Calibri"/>
          <w:sz w:val="17"/>
          <w:szCs w:val="17"/>
        </w:rPr>
        <w:t>Ākonga</w:t>
      </w:r>
      <w:proofErr w:type="spellEnd"/>
      <w:r w:rsidRPr="00AD0E38">
        <w:rPr>
          <w:rFonts w:eastAsia="Calibri"/>
          <w:sz w:val="17"/>
          <w:szCs w:val="17"/>
        </w:rPr>
        <w:t xml:space="preserve"> can then read the following pages to learn about the myth of the great fleet, how iwi oral histories tell us where different waka went, and why they think some stories are different from others.</w:t>
      </w:r>
    </w:p>
    <w:p w14:paraId="60FC99F2" w14:textId="77777777" w:rsidR="00D1251C" w:rsidRPr="00AD0E38" w:rsidRDefault="00085E5E" w:rsidP="0095364A">
      <w:pPr>
        <w:pStyle w:val="TSMtextbullets"/>
        <w:rPr>
          <w:szCs w:val="17"/>
        </w:rPr>
      </w:pPr>
      <w:hyperlink r:id="rId71" w:history="1">
        <w:r w:rsidR="00D1251C" w:rsidRPr="00CA7618">
          <w:rPr>
            <w:rStyle w:val="Hyperlink"/>
          </w:rPr>
          <w:t>Coastal explorers</w:t>
        </w:r>
      </w:hyperlink>
      <w:r w:rsidR="00D1251C" w:rsidRPr="00AD0E38">
        <w:rPr>
          <w:szCs w:val="17"/>
        </w:rPr>
        <w:t xml:space="preserve"> – </w:t>
      </w:r>
      <w:proofErr w:type="spellStart"/>
      <w:r w:rsidR="00D1251C" w:rsidRPr="00AD0E38">
        <w:rPr>
          <w:szCs w:val="17"/>
        </w:rPr>
        <w:t>Te</w:t>
      </w:r>
      <w:proofErr w:type="spellEnd"/>
      <w:r w:rsidR="00D1251C" w:rsidRPr="00AD0E38">
        <w:rPr>
          <w:szCs w:val="17"/>
        </w:rPr>
        <w:t xml:space="preserve"> Ara </w:t>
      </w:r>
      <w:proofErr w:type="spellStart"/>
      <w:r w:rsidR="00D1251C" w:rsidRPr="00AD0E38">
        <w:rPr>
          <w:szCs w:val="17"/>
        </w:rPr>
        <w:t>Encyclopedia</w:t>
      </w:r>
      <w:proofErr w:type="spellEnd"/>
      <w:r w:rsidR="00D1251C" w:rsidRPr="00AD0E38">
        <w:rPr>
          <w:szCs w:val="17"/>
        </w:rPr>
        <w:t xml:space="preserve"> of New Zealand</w:t>
      </w:r>
    </w:p>
    <w:p w14:paraId="55AAC70F" w14:textId="77777777" w:rsidR="00D1251C" w:rsidRPr="00AD0E38" w:rsidRDefault="00085E5E" w:rsidP="0095364A">
      <w:pPr>
        <w:pStyle w:val="TSMtextbullets"/>
        <w:rPr>
          <w:szCs w:val="17"/>
        </w:rPr>
      </w:pPr>
      <w:hyperlink r:id="rId72" w:history="1">
        <w:r w:rsidR="00D1251C" w:rsidRPr="00CA7618">
          <w:rPr>
            <w:rStyle w:val="Hyperlink"/>
          </w:rPr>
          <w:t>Canoe traditions</w:t>
        </w:r>
      </w:hyperlink>
      <w:r w:rsidR="00D1251C" w:rsidRPr="00AD0E38">
        <w:rPr>
          <w:szCs w:val="17"/>
        </w:rPr>
        <w:t xml:space="preserve"> </w:t>
      </w:r>
      <w:hyperlink r:id="rId73">
        <w:r w:rsidR="00D1251C" w:rsidRPr="00AD0E38">
          <w:rPr>
            <w:szCs w:val="17"/>
          </w:rPr>
          <w:t xml:space="preserve">– </w:t>
        </w:r>
      </w:hyperlink>
      <w:hyperlink r:id="rId74">
        <w:proofErr w:type="spellStart"/>
        <w:r w:rsidR="00D1251C" w:rsidRPr="00AD0E38">
          <w:rPr>
            <w:szCs w:val="17"/>
          </w:rPr>
          <w:t>Te</w:t>
        </w:r>
        <w:proofErr w:type="spellEnd"/>
        <w:r w:rsidR="00D1251C" w:rsidRPr="00AD0E38">
          <w:rPr>
            <w:szCs w:val="17"/>
          </w:rPr>
          <w:t xml:space="preserve"> Ara </w:t>
        </w:r>
        <w:proofErr w:type="spellStart"/>
        <w:r w:rsidR="00D1251C" w:rsidRPr="00AD0E38">
          <w:rPr>
            <w:szCs w:val="17"/>
          </w:rPr>
          <w:t>Encyclopedia</w:t>
        </w:r>
        <w:proofErr w:type="spellEnd"/>
        <w:r w:rsidR="00D1251C" w:rsidRPr="00AD0E38">
          <w:rPr>
            <w:szCs w:val="17"/>
          </w:rPr>
          <w:t xml:space="preserve"> of New Zealand</w:t>
        </w:r>
      </w:hyperlink>
    </w:p>
    <w:p w14:paraId="13A364BE" w14:textId="77777777" w:rsidR="00D1251C" w:rsidRPr="00AD0E38" w:rsidRDefault="00D1251C" w:rsidP="00D1251C">
      <w:pPr>
        <w:spacing w:after="120"/>
        <w:rPr>
          <w:rFonts w:eastAsia="Calibri"/>
          <w:sz w:val="17"/>
          <w:szCs w:val="17"/>
        </w:rPr>
      </w:pPr>
      <w:r w:rsidRPr="00AD0E38">
        <w:rPr>
          <w:rFonts w:eastAsia="Calibri"/>
          <w:sz w:val="17"/>
          <w:szCs w:val="17"/>
        </w:rPr>
        <w:t xml:space="preserve"> </w:t>
      </w:r>
      <w:proofErr w:type="spellStart"/>
      <w:r w:rsidRPr="00AD0E38">
        <w:rPr>
          <w:rFonts w:eastAsia="Calibri"/>
          <w:sz w:val="17"/>
          <w:szCs w:val="17"/>
        </w:rPr>
        <w:t>Ākonga</w:t>
      </w:r>
      <w:proofErr w:type="spellEnd"/>
      <w:r w:rsidRPr="00AD0E38">
        <w:rPr>
          <w:rFonts w:eastAsia="Calibri"/>
          <w:sz w:val="17"/>
          <w:szCs w:val="17"/>
        </w:rPr>
        <w:t xml:space="preserve"> could explore the waka connected to their local area.</w:t>
      </w:r>
      <w:bookmarkStart w:id="4" w:name="_heading=h.yya48owf6fqx" w:colFirst="0" w:colLast="0"/>
      <w:bookmarkEnd w:id="4"/>
    </w:p>
    <w:p w14:paraId="7E5C7BC6" w14:textId="6A5E9092" w:rsidR="00D1251C" w:rsidRPr="00A773F9" w:rsidRDefault="00F84C51" w:rsidP="00D1251C">
      <w:pPr>
        <w:pStyle w:val="Heading3"/>
        <w:spacing w:before="0"/>
        <w:rPr>
          <w:sz w:val="30"/>
          <w:szCs w:val="30"/>
        </w:rPr>
      </w:pPr>
      <w:r>
        <w:br w:type="column"/>
      </w:r>
      <w:r w:rsidR="00D1251C" w:rsidRPr="00A773F9">
        <w:t>What happened next?</w:t>
      </w:r>
    </w:p>
    <w:p w14:paraId="3D056852" w14:textId="77777777" w:rsidR="00D1251C" w:rsidRPr="00AD0E38" w:rsidRDefault="00D1251C" w:rsidP="00F84C51">
      <w:pPr>
        <w:spacing w:before="80" w:after="120"/>
        <w:rPr>
          <w:rFonts w:eastAsia="Calibri"/>
          <w:sz w:val="17"/>
          <w:szCs w:val="17"/>
        </w:rPr>
      </w:pPr>
      <w:r w:rsidRPr="00AD0E38">
        <w:rPr>
          <w:rFonts w:eastAsia="Calibri"/>
          <w:sz w:val="17"/>
          <w:szCs w:val="17"/>
        </w:rPr>
        <w:t xml:space="preserve">In this activity, the focus is on researching a group’s experiences and writing a creative text to describe an event from that group’s perspective. </w:t>
      </w:r>
    </w:p>
    <w:p w14:paraId="137FE257" w14:textId="77777777" w:rsidR="00D1251C" w:rsidRPr="00AD0E38" w:rsidRDefault="00D1251C" w:rsidP="00A30BD5">
      <w:pPr>
        <w:spacing w:after="60"/>
        <w:rPr>
          <w:rFonts w:eastAsia="Calibri"/>
          <w:sz w:val="17"/>
          <w:szCs w:val="17"/>
        </w:rPr>
      </w:pPr>
      <w:r w:rsidRPr="00AD0E38">
        <w:rPr>
          <w:rFonts w:eastAsia="Calibri"/>
          <w:sz w:val="17"/>
          <w:szCs w:val="17"/>
        </w:rPr>
        <w:t>Choose one waka and explore these questions:</w:t>
      </w:r>
    </w:p>
    <w:p w14:paraId="2C1AE133" w14:textId="77777777" w:rsidR="00D1251C" w:rsidRPr="00AD0E38" w:rsidRDefault="00D1251C" w:rsidP="0095364A">
      <w:pPr>
        <w:pStyle w:val="TSMtextbullets"/>
      </w:pPr>
      <w:r w:rsidRPr="00AD0E38">
        <w:t>Where did the waka land?</w:t>
      </w:r>
    </w:p>
    <w:p w14:paraId="1E3E20D8" w14:textId="77777777" w:rsidR="00D1251C" w:rsidRPr="00AD0E38" w:rsidRDefault="00D1251C" w:rsidP="0095364A">
      <w:pPr>
        <w:pStyle w:val="TSMtextbullets"/>
      </w:pPr>
      <w:r w:rsidRPr="00AD0E38">
        <w:t xml:space="preserve">Which iwi whakapapa to that waka? </w:t>
      </w:r>
    </w:p>
    <w:p w14:paraId="507EC49A" w14:textId="77777777" w:rsidR="00D1251C" w:rsidRPr="00AD0E38" w:rsidRDefault="00D1251C" w:rsidP="0095364A">
      <w:pPr>
        <w:pStyle w:val="TSMtextbullets"/>
      </w:pPr>
      <w:r w:rsidRPr="00AD0E38">
        <w:t xml:space="preserve">Where did the various iwi and </w:t>
      </w:r>
      <w:proofErr w:type="spellStart"/>
      <w:r w:rsidRPr="00AD0E38">
        <w:t>hapū</w:t>
      </w:r>
      <w:proofErr w:type="spellEnd"/>
      <w:r w:rsidRPr="00AD0E38">
        <w:t xml:space="preserve"> from that waka travel?</w:t>
      </w:r>
    </w:p>
    <w:p w14:paraId="2A492263" w14:textId="77777777" w:rsidR="00D1251C" w:rsidRPr="00AD0E38" w:rsidRDefault="00D1251C" w:rsidP="0095364A">
      <w:pPr>
        <w:pStyle w:val="TSMtextbullets"/>
      </w:pPr>
      <w:r w:rsidRPr="00AD0E38">
        <w:t>Why do you think they travelled away from the original landing site?</w:t>
      </w:r>
    </w:p>
    <w:p w14:paraId="52B8ECA8" w14:textId="34387F71" w:rsidR="00D1251C" w:rsidRPr="00AD0E38" w:rsidRDefault="00D1251C" w:rsidP="00D1251C">
      <w:pPr>
        <w:spacing w:after="120"/>
        <w:rPr>
          <w:rFonts w:eastAsia="Calibri"/>
          <w:sz w:val="17"/>
          <w:szCs w:val="17"/>
        </w:rPr>
      </w:pPr>
      <w:r w:rsidRPr="00AD0E38">
        <w:rPr>
          <w:rFonts w:eastAsia="Calibri"/>
          <w:sz w:val="17"/>
          <w:szCs w:val="17"/>
        </w:rPr>
        <w:t xml:space="preserve">Show the whakapapa of the </w:t>
      </w:r>
      <w:r w:rsidR="00CA0F25" w:rsidRPr="00AD0E38">
        <w:rPr>
          <w:rFonts w:eastAsia="Calibri"/>
          <w:sz w:val="17"/>
          <w:szCs w:val="17"/>
        </w:rPr>
        <w:t xml:space="preserve">waka </w:t>
      </w:r>
      <w:proofErr w:type="spellStart"/>
      <w:r w:rsidRPr="00AD0E38">
        <w:rPr>
          <w:rFonts w:eastAsia="Calibri"/>
          <w:i/>
          <w:sz w:val="17"/>
          <w:szCs w:val="17"/>
        </w:rPr>
        <w:t>Te</w:t>
      </w:r>
      <w:proofErr w:type="spellEnd"/>
      <w:r w:rsidRPr="00AD0E38">
        <w:rPr>
          <w:rFonts w:eastAsia="Calibri"/>
          <w:i/>
          <w:sz w:val="17"/>
          <w:szCs w:val="17"/>
        </w:rPr>
        <w:t xml:space="preserve"> </w:t>
      </w:r>
      <w:proofErr w:type="spellStart"/>
      <w:r w:rsidRPr="00AD0E38">
        <w:rPr>
          <w:rFonts w:eastAsia="Calibri"/>
          <w:i/>
          <w:sz w:val="17"/>
          <w:szCs w:val="17"/>
        </w:rPr>
        <w:t>Arawa</w:t>
      </w:r>
      <w:proofErr w:type="spellEnd"/>
      <w:r w:rsidRPr="00AD0E38">
        <w:rPr>
          <w:rFonts w:eastAsia="Calibri"/>
          <w:sz w:val="17"/>
          <w:szCs w:val="17"/>
        </w:rPr>
        <w:t xml:space="preserve"> to the class from this page: </w:t>
      </w:r>
      <w:hyperlink r:id="rId75" w:history="1">
        <w:r w:rsidRPr="00AD0E38">
          <w:rPr>
            <w:rStyle w:val="Hyperlink"/>
            <w:rFonts w:eastAsia="Calibri"/>
          </w:rPr>
          <w:t xml:space="preserve">Whakapapa from the </w:t>
        </w:r>
        <w:proofErr w:type="spellStart"/>
        <w:r w:rsidRPr="00AD0E38">
          <w:rPr>
            <w:rStyle w:val="Hyperlink"/>
            <w:rFonts w:eastAsia="Calibri"/>
            <w:i/>
          </w:rPr>
          <w:t>Te</w:t>
        </w:r>
        <w:proofErr w:type="spellEnd"/>
        <w:r w:rsidRPr="00AD0E38">
          <w:rPr>
            <w:rStyle w:val="Hyperlink"/>
            <w:rFonts w:eastAsia="Calibri"/>
            <w:i/>
          </w:rPr>
          <w:t xml:space="preserve"> </w:t>
        </w:r>
        <w:proofErr w:type="spellStart"/>
        <w:r w:rsidRPr="00AD0E38">
          <w:rPr>
            <w:rStyle w:val="Hyperlink"/>
            <w:rFonts w:eastAsia="Calibri"/>
            <w:i/>
          </w:rPr>
          <w:t>Arawa</w:t>
        </w:r>
        <w:proofErr w:type="spellEnd"/>
        <w:r w:rsidRPr="00AD0E38">
          <w:rPr>
            <w:rStyle w:val="Hyperlink"/>
            <w:rFonts w:eastAsia="Calibri"/>
            <w:i/>
          </w:rPr>
          <w:t xml:space="preserve"> </w:t>
        </w:r>
        <w:r w:rsidRPr="00AD0E38">
          <w:rPr>
            <w:rStyle w:val="Hyperlink"/>
            <w:rFonts w:eastAsia="Calibri"/>
          </w:rPr>
          <w:t>canoe – Tauranga Moana</w:t>
        </w:r>
      </w:hyperlink>
      <w:r w:rsidRPr="00AD0E38">
        <w:rPr>
          <w:rFonts w:eastAsia="Calibri"/>
          <w:sz w:val="17"/>
          <w:szCs w:val="17"/>
        </w:rPr>
        <w:t xml:space="preserve">. Ensure that </w:t>
      </w:r>
      <w:proofErr w:type="spellStart"/>
      <w:r w:rsidRPr="00AD0E38">
        <w:rPr>
          <w:rFonts w:eastAsia="Calibri"/>
          <w:sz w:val="17"/>
          <w:szCs w:val="17"/>
        </w:rPr>
        <w:t>ākonga</w:t>
      </w:r>
      <w:proofErr w:type="spellEnd"/>
      <w:r w:rsidRPr="00AD0E38">
        <w:rPr>
          <w:rFonts w:eastAsia="Calibri"/>
          <w:sz w:val="17"/>
          <w:szCs w:val="17"/>
        </w:rPr>
        <w:t xml:space="preserve"> know that many iwi were named after </w:t>
      </w:r>
      <w:proofErr w:type="spellStart"/>
      <w:r w:rsidRPr="00AD0E38">
        <w:rPr>
          <w:rFonts w:eastAsia="Calibri"/>
          <w:sz w:val="17"/>
          <w:szCs w:val="17"/>
        </w:rPr>
        <w:t>tūpuna</w:t>
      </w:r>
      <w:proofErr w:type="spellEnd"/>
      <w:r w:rsidRPr="00AD0E38">
        <w:rPr>
          <w:rFonts w:eastAsia="Calibri"/>
          <w:sz w:val="17"/>
          <w:szCs w:val="17"/>
        </w:rPr>
        <w:t xml:space="preserve">. Some of these </w:t>
      </w:r>
      <w:proofErr w:type="spellStart"/>
      <w:r w:rsidRPr="00AD0E38">
        <w:rPr>
          <w:rFonts w:eastAsia="Calibri"/>
          <w:sz w:val="17"/>
          <w:szCs w:val="17"/>
        </w:rPr>
        <w:t>tūpuna</w:t>
      </w:r>
      <w:proofErr w:type="spellEnd"/>
      <w:r w:rsidRPr="00AD0E38">
        <w:rPr>
          <w:rFonts w:eastAsia="Calibri"/>
          <w:sz w:val="17"/>
          <w:szCs w:val="17"/>
        </w:rPr>
        <w:t xml:space="preserve"> arrived on the waka, while some were descendants of people who arrived in the waka.</w:t>
      </w:r>
    </w:p>
    <w:p w14:paraId="1B5BC7D1" w14:textId="77777777" w:rsidR="00D1251C" w:rsidRPr="00AD0E38" w:rsidRDefault="00D1251C" w:rsidP="00D1251C">
      <w:pPr>
        <w:spacing w:after="120"/>
        <w:rPr>
          <w:rFonts w:eastAsia="Calibri"/>
          <w:sz w:val="17"/>
          <w:szCs w:val="17"/>
        </w:rPr>
      </w:pPr>
      <w:r w:rsidRPr="00AD0E38">
        <w:rPr>
          <w:rFonts w:eastAsia="Calibri"/>
          <w:sz w:val="17"/>
          <w:szCs w:val="17"/>
        </w:rPr>
        <w:t xml:space="preserve">In small groups, ask </w:t>
      </w:r>
      <w:proofErr w:type="spellStart"/>
      <w:r w:rsidRPr="00AD0E38">
        <w:rPr>
          <w:rFonts w:eastAsia="Calibri"/>
          <w:sz w:val="17"/>
          <w:szCs w:val="17"/>
        </w:rPr>
        <w:t>ākonga</w:t>
      </w:r>
      <w:proofErr w:type="spellEnd"/>
      <w:r w:rsidRPr="00AD0E38">
        <w:rPr>
          <w:rFonts w:eastAsia="Calibri"/>
          <w:sz w:val="17"/>
          <w:szCs w:val="17"/>
        </w:rPr>
        <w:t xml:space="preserve"> to choose a group of people from one waka and research what those people did after their waka arrived, including which iwi and </w:t>
      </w:r>
      <w:proofErr w:type="spellStart"/>
      <w:r w:rsidRPr="00AD0E38">
        <w:rPr>
          <w:rFonts w:eastAsia="Calibri"/>
          <w:sz w:val="17"/>
          <w:szCs w:val="17"/>
        </w:rPr>
        <w:t>hapū</w:t>
      </w:r>
      <w:proofErr w:type="spellEnd"/>
      <w:r w:rsidRPr="00AD0E38">
        <w:rPr>
          <w:rFonts w:eastAsia="Calibri"/>
          <w:sz w:val="17"/>
          <w:szCs w:val="17"/>
        </w:rPr>
        <w:t xml:space="preserve"> descend from that waka. </w:t>
      </w:r>
    </w:p>
    <w:p w14:paraId="653EC8F3" w14:textId="1A647ABA" w:rsidR="00CC193F" w:rsidRPr="00AD0E38" w:rsidRDefault="00D1251C" w:rsidP="00A30BD5">
      <w:pPr>
        <w:rPr>
          <w:rFonts w:eastAsia="Calibri"/>
          <w:sz w:val="17"/>
          <w:szCs w:val="17"/>
        </w:rPr>
      </w:pPr>
      <w:proofErr w:type="spellStart"/>
      <w:r w:rsidRPr="00AD0E38">
        <w:rPr>
          <w:sz w:val="17"/>
          <w:szCs w:val="17"/>
        </w:rPr>
        <w:t>Ākonga</w:t>
      </w:r>
      <w:proofErr w:type="spellEnd"/>
      <w:r w:rsidRPr="00AD0E38">
        <w:rPr>
          <w:sz w:val="17"/>
          <w:szCs w:val="17"/>
        </w:rPr>
        <w:t xml:space="preserve"> can then research a significant place from their </w:t>
      </w:r>
      <w:proofErr w:type="spellStart"/>
      <w:r w:rsidRPr="00AD0E38">
        <w:rPr>
          <w:sz w:val="17"/>
          <w:szCs w:val="17"/>
        </w:rPr>
        <w:t>rohe</w:t>
      </w:r>
      <w:proofErr w:type="spellEnd"/>
      <w:r w:rsidRPr="00AD0E38">
        <w:rPr>
          <w:sz w:val="17"/>
          <w:szCs w:val="17"/>
        </w:rPr>
        <w:t xml:space="preserve"> and retell the stories connected with that place.</w:t>
      </w:r>
      <w:r w:rsidR="009F49D2">
        <w:br w:type="column"/>
      </w:r>
    </w:p>
    <w:tbl>
      <w:tblPr>
        <w:tblStyle w:val="TableGrid"/>
        <w:tblpPr w:leftFromText="181" w:rightFromText="181" w:bottomFromText="284" w:horzAnchor="margin" w:tblpYSpec="top"/>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Look w:val="04A0" w:firstRow="1" w:lastRow="0" w:firstColumn="1" w:lastColumn="0" w:noHBand="0" w:noVBand="1"/>
      </w:tblPr>
      <w:tblGrid>
        <w:gridCol w:w="15871"/>
      </w:tblGrid>
      <w:tr w:rsidR="00CC193F" w:rsidRPr="00CC51C4" w14:paraId="5E665106" w14:textId="77777777" w:rsidTr="00A14AB3">
        <w:trPr>
          <w:trHeight w:val="711"/>
        </w:trPr>
        <w:tc>
          <w:tcPr>
            <w:tcW w:w="15871" w:type="dxa"/>
            <w:shd w:val="clear" w:color="auto" w:fill="A256AA"/>
          </w:tcPr>
          <w:p w14:paraId="34AFFC14" w14:textId="2748EB2F" w:rsidR="00CC193F" w:rsidRPr="00CC51C4" w:rsidRDefault="00CC193F" w:rsidP="005617D7">
            <w:pPr>
              <w:pStyle w:val="Heading2A"/>
            </w:pPr>
            <w:r w:rsidRPr="00CC193F">
              <w:rPr>
                <w:sz w:val="36"/>
                <w:szCs w:val="36"/>
              </w:rPr>
              <w:t xml:space="preserve">The Waka </w:t>
            </w:r>
            <w:proofErr w:type="spellStart"/>
            <w:r w:rsidRPr="00CC193F">
              <w:rPr>
                <w:i/>
                <w:iCs/>
                <w:sz w:val="36"/>
                <w:szCs w:val="36"/>
              </w:rPr>
              <w:t>Te</w:t>
            </w:r>
            <w:proofErr w:type="spellEnd"/>
            <w:r w:rsidRPr="00CC193F">
              <w:rPr>
                <w:i/>
                <w:iCs/>
                <w:sz w:val="36"/>
                <w:szCs w:val="36"/>
              </w:rPr>
              <w:t xml:space="preserve"> </w:t>
            </w:r>
            <w:proofErr w:type="spellStart"/>
            <w:r w:rsidRPr="00CC193F">
              <w:rPr>
                <w:i/>
                <w:iCs/>
                <w:sz w:val="36"/>
                <w:szCs w:val="36"/>
              </w:rPr>
              <w:t>Arawa</w:t>
            </w:r>
            <w:proofErr w:type="spellEnd"/>
            <w:r w:rsidRPr="00CC193F">
              <w:rPr>
                <w:sz w:val="36"/>
                <w:szCs w:val="36"/>
              </w:rPr>
              <w:t xml:space="preserve"> in Aotearoa</w:t>
            </w:r>
            <w:r w:rsidRPr="00C57E35">
              <w:rPr>
                <w:sz w:val="36"/>
                <w:szCs w:val="36"/>
              </w:rPr>
              <w:t xml:space="preserve"> </w:t>
            </w:r>
          </w:p>
        </w:tc>
      </w:tr>
    </w:tbl>
    <w:p w14:paraId="46925350" w14:textId="70C510DB" w:rsidR="00481AC5" w:rsidRDefault="00481AC5">
      <w:pPr>
        <w:spacing w:before="0" w:line="240" w:lineRule="auto"/>
      </w:pPr>
      <w:r>
        <w:br w:type="page"/>
      </w:r>
    </w:p>
    <w:p w14:paraId="532491CD" w14:textId="77777777" w:rsidR="00481AC5" w:rsidRPr="00481AC5" w:rsidRDefault="00481AC5" w:rsidP="00481AC5">
      <w:pPr>
        <w:sectPr w:rsidR="00481AC5" w:rsidRPr="00481AC5" w:rsidSect="00A05860">
          <w:type w:val="continuous"/>
          <w:pgSz w:w="16840" w:h="11900" w:orient="landscape"/>
          <w:pgMar w:top="454" w:right="454" w:bottom="340" w:left="454" w:header="709" w:footer="227" w:gutter="0"/>
          <w:cols w:num="3" w:space="454"/>
          <w:docGrid w:linePitch="245"/>
        </w:sectPr>
      </w:pPr>
    </w:p>
    <w:tbl>
      <w:tblPr>
        <w:tblStyle w:val="TableGrid"/>
        <w:tblpPr w:leftFromText="181" w:rightFromText="181" w:bottomFromText="284" w:horzAnchor="margin" w:tblpYSpec="top"/>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left w:w="170" w:type="dxa"/>
          <w:bottom w:w="170" w:type="dxa"/>
          <w:right w:w="170" w:type="dxa"/>
        </w:tblCellMar>
        <w:tblLook w:val="04A0" w:firstRow="1" w:lastRow="0" w:firstColumn="1" w:lastColumn="0" w:noHBand="0" w:noVBand="1"/>
      </w:tblPr>
      <w:tblGrid>
        <w:gridCol w:w="4253"/>
        <w:gridCol w:w="3682"/>
        <w:gridCol w:w="3968"/>
        <w:gridCol w:w="3968"/>
      </w:tblGrid>
      <w:tr w:rsidR="00CC51C4" w:rsidRPr="00CC51C4" w14:paraId="08BF7FFD" w14:textId="6901471D" w:rsidTr="007B26B7">
        <w:trPr>
          <w:trHeight w:val="899"/>
        </w:trPr>
        <w:tc>
          <w:tcPr>
            <w:tcW w:w="4253" w:type="dxa"/>
            <w:shd w:val="clear" w:color="auto" w:fill="A256AA"/>
          </w:tcPr>
          <w:p w14:paraId="60391FD4" w14:textId="70663D40" w:rsidR="008A13B9" w:rsidRDefault="008A13B9" w:rsidP="002146D5">
            <w:pPr>
              <w:pStyle w:val="Heading2A"/>
            </w:pPr>
            <w:proofErr w:type="spellStart"/>
            <w:r w:rsidRPr="008A13B9">
              <w:lastRenderedPageBreak/>
              <w:t>Te</w:t>
            </w:r>
            <w:proofErr w:type="spellEnd"/>
            <w:r w:rsidRPr="008A13B9">
              <w:t xml:space="preserve"> </w:t>
            </w:r>
            <w:proofErr w:type="spellStart"/>
            <w:r w:rsidRPr="008A13B9">
              <w:t>Pokohiwi</w:t>
            </w:r>
            <w:proofErr w:type="spellEnd"/>
            <w:r w:rsidRPr="008A13B9">
              <w:t>-</w:t>
            </w:r>
            <w:r w:rsidR="005D72EB">
              <w:br/>
            </w:r>
            <w:r w:rsidRPr="008A13B9">
              <w:t>o-Kupe:</w:t>
            </w:r>
            <w:r w:rsidR="00A60F1F">
              <w:t xml:space="preserve"> </w:t>
            </w:r>
            <w:r w:rsidRPr="008F5B0A">
              <w:rPr>
                <w:sz w:val="36"/>
                <w:szCs w:val="36"/>
              </w:rPr>
              <w:t>Aotearoa’s First Settlement</w:t>
            </w:r>
          </w:p>
          <w:p w14:paraId="01E18D6A" w14:textId="77777777" w:rsidR="00CC51C4" w:rsidRDefault="002B648E" w:rsidP="002B648E">
            <w:pPr>
              <w:rPr>
                <w:color w:val="FFFFFF" w:themeColor="background1"/>
              </w:rPr>
            </w:pPr>
            <w:r w:rsidRPr="002B648E">
              <w:rPr>
                <w:color w:val="FFFFFF" w:themeColor="background1"/>
              </w:rPr>
              <w:t xml:space="preserve">An interview with Dr Peter </w:t>
            </w:r>
            <w:proofErr w:type="spellStart"/>
            <w:r w:rsidRPr="002B648E">
              <w:rPr>
                <w:color w:val="FFFFFF" w:themeColor="background1"/>
              </w:rPr>
              <w:t>Meihana</w:t>
            </w:r>
            <w:proofErr w:type="spellEnd"/>
            <w:r w:rsidRPr="002B648E">
              <w:rPr>
                <w:color w:val="FFFFFF" w:themeColor="background1"/>
              </w:rPr>
              <w:t xml:space="preserve"> (</w:t>
            </w:r>
            <w:proofErr w:type="spellStart"/>
            <w:r w:rsidRPr="002B648E">
              <w:rPr>
                <w:color w:val="FFFFFF" w:themeColor="background1"/>
              </w:rPr>
              <w:t>Rangitāne</w:t>
            </w:r>
            <w:proofErr w:type="spellEnd"/>
            <w:r w:rsidRPr="002B648E">
              <w:rPr>
                <w:color w:val="FFFFFF" w:themeColor="background1"/>
              </w:rPr>
              <w:t xml:space="preserve">, </w:t>
            </w:r>
            <w:proofErr w:type="spellStart"/>
            <w:r w:rsidRPr="002B648E">
              <w:rPr>
                <w:color w:val="FFFFFF" w:themeColor="background1"/>
              </w:rPr>
              <w:t>Ngāti</w:t>
            </w:r>
            <w:proofErr w:type="spellEnd"/>
            <w:r w:rsidRPr="002B648E">
              <w:rPr>
                <w:color w:val="FFFFFF" w:themeColor="background1"/>
              </w:rPr>
              <w:t xml:space="preserve"> Kuia, </w:t>
            </w:r>
            <w:proofErr w:type="spellStart"/>
            <w:r w:rsidRPr="002B648E">
              <w:rPr>
                <w:color w:val="FFFFFF" w:themeColor="background1"/>
              </w:rPr>
              <w:t>Ngāti</w:t>
            </w:r>
            <w:proofErr w:type="spellEnd"/>
            <w:r w:rsidRPr="002B648E">
              <w:rPr>
                <w:color w:val="FFFFFF" w:themeColor="background1"/>
              </w:rPr>
              <w:t xml:space="preserve"> </w:t>
            </w:r>
            <w:proofErr w:type="spellStart"/>
            <w:r w:rsidRPr="002B648E">
              <w:rPr>
                <w:color w:val="FFFFFF" w:themeColor="background1"/>
              </w:rPr>
              <w:t>Apa</w:t>
            </w:r>
            <w:proofErr w:type="spellEnd"/>
            <w:r w:rsidRPr="002B648E">
              <w:rPr>
                <w:color w:val="FFFFFF" w:themeColor="background1"/>
              </w:rPr>
              <w:t xml:space="preserve">, </w:t>
            </w:r>
            <w:proofErr w:type="spellStart"/>
            <w:r w:rsidRPr="002B648E">
              <w:rPr>
                <w:color w:val="FFFFFF" w:themeColor="background1"/>
              </w:rPr>
              <w:t>Ngāi</w:t>
            </w:r>
            <w:proofErr w:type="spellEnd"/>
            <w:r w:rsidRPr="002B648E">
              <w:rPr>
                <w:color w:val="FFFFFF" w:themeColor="background1"/>
              </w:rPr>
              <w:t xml:space="preserve"> </w:t>
            </w:r>
            <w:proofErr w:type="spellStart"/>
            <w:r w:rsidRPr="002B648E">
              <w:rPr>
                <w:color w:val="FFFFFF" w:themeColor="background1"/>
              </w:rPr>
              <w:t>Tahu</w:t>
            </w:r>
            <w:proofErr w:type="spellEnd"/>
            <w:r w:rsidRPr="002B648E">
              <w:rPr>
                <w:color w:val="FFFFFF" w:themeColor="background1"/>
              </w:rPr>
              <w:t xml:space="preserve">) by Isaac </w:t>
            </w:r>
            <w:proofErr w:type="spellStart"/>
            <w:r w:rsidRPr="002B648E">
              <w:rPr>
                <w:color w:val="FFFFFF" w:themeColor="background1"/>
              </w:rPr>
              <w:t>Snoswell</w:t>
            </w:r>
            <w:proofErr w:type="spellEnd"/>
          </w:p>
          <w:p w14:paraId="53AF71C9" w14:textId="05B50085" w:rsidR="007B26B7" w:rsidRPr="00A00FAA" w:rsidRDefault="007B26B7" w:rsidP="00A00FAA">
            <w:pPr>
              <w:pStyle w:val="TSMTxt"/>
              <w:rPr>
                <w:color w:val="FFFFFF" w:themeColor="background1"/>
                <w:sz w:val="18"/>
              </w:rPr>
            </w:pPr>
            <w:r w:rsidRPr="00A00FAA">
              <w:rPr>
                <w:color w:val="FFFFFF" w:themeColor="background1"/>
                <w:sz w:val="18"/>
              </w:rPr>
              <w:t xml:space="preserve">The Google Slides version of this article has additional digital content to extend </w:t>
            </w:r>
            <w:proofErr w:type="spellStart"/>
            <w:r w:rsidRPr="00A00FAA">
              <w:rPr>
                <w:color w:val="FFFFFF" w:themeColor="background1"/>
                <w:sz w:val="18"/>
              </w:rPr>
              <w:t>ākonga</w:t>
            </w:r>
            <w:proofErr w:type="spellEnd"/>
            <w:r w:rsidRPr="00A00FAA">
              <w:rPr>
                <w:color w:val="FFFFFF" w:themeColor="background1"/>
                <w:sz w:val="18"/>
              </w:rPr>
              <w:t xml:space="preserve"> learning.</w:t>
            </w:r>
          </w:p>
        </w:tc>
        <w:tc>
          <w:tcPr>
            <w:tcW w:w="3682" w:type="dxa"/>
            <w:shd w:val="clear" w:color="auto" w:fill="A256AA"/>
          </w:tcPr>
          <w:p w14:paraId="32BE0294" w14:textId="739D6A16" w:rsidR="00735552" w:rsidRPr="00CC51C4" w:rsidRDefault="00C91187" w:rsidP="00735552">
            <w:pPr>
              <w:pStyle w:val="Heading3"/>
              <w:rPr>
                <w:color w:val="FFFFFF" w:themeColor="background1"/>
              </w:rPr>
            </w:pPr>
            <w:r>
              <w:rPr>
                <w:color w:val="FFFFFF" w:themeColor="background1"/>
              </w:rPr>
              <w:t>Key concepts</w:t>
            </w:r>
          </w:p>
          <w:p w14:paraId="0CAD07A9" w14:textId="2E32285A" w:rsidR="00CC51C4" w:rsidRPr="00CC51C4" w:rsidRDefault="006D5CD4" w:rsidP="00735552">
            <w:pPr>
              <w:rPr>
                <w:color w:val="FFFFFF" w:themeColor="background1"/>
              </w:rPr>
            </w:pPr>
            <w:r w:rsidRPr="006D5CD4">
              <w:rPr>
                <w:color w:val="FFFFFF" w:themeColor="background1"/>
              </w:rPr>
              <w:t xml:space="preserve">Māori voyaging through the Pacific was deliberate and skilful and brought with it Pacific whakapapa and cultural identities. These identities were transformed over the centuries through adaptations to and relationships with the environment. Traditional Māori economies were finely tuned to the resources within each </w:t>
            </w:r>
            <w:proofErr w:type="spellStart"/>
            <w:r w:rsidRPr="006D5CD4">
              <w:rPr>
                <w:color w:val="FFFFFF" w:themeColor="background1"/>
              </w:rPr>
              <w:t>rohe</w:t>
            </w:r>
            <w:proofErr w:type="spellEnd"/>
            <w:r w:rsidRPr="006D5CD4">
              <w:rPr>
                <w:color w:val="FFFFFF" w:themeColor="background1"/>
              </w:rPr>
              <w:t>.</w:t>
            </w:r>
          </w:p>
        </w:tc>
        <w:tc>
          <w:tcPr>
            <w:tcW w:w="3968" w:type="dxa"/>
            <w:shd w:val="clear" w:color="auto" w:fill="A256AA"/>
          </w:tcPr>
          <w:p w14:paraId="4B1E1AA6" w14:textId="77777777" w:rsidR="00735552" w:rsidRPr="00CC51C4" w:rsidRDefault="00735552" w:rsidP="00735552">
            <w:pPr>
              <w:pStyle w:val="Heading3"/>
              <w:rPr>
                <w:color w:val="FFFFFF" w:themeColor="background1"/>
              </w:rPr>
            </w:pPr>
            <w:r w:rsidRPr="00CC51C4">
              <w:rPr>
                <w:color w:val="FFFFFF" w:themeColor="background1"/>
              </w:rPr>
              <w:t>Author biography</w:t>
            </w:r>
          </w:p>
          <w:p w14:paraId="650B977D" w14:textId="47BE8499" w:rsidR="00735552" w:rsidRPr="00735552" w:rsidRDefault="00206373" w:rsidP="00735552">
            <w:pPr>
              <w:rPr>
                <w:color w:val="FFFFFF" w:themeColor="background1"/>
              </w:rPr>
            </w:pPr>
            <w:r w:rsidRPr="00206373">
              <w:rPr>
                <w:color w:val="FFFFFF" w:themeColor="background1"/>
              </w:rPr>
              <w:t xml:space="preserve">Dr Peter </w:t>
            </w:r>
            <w:proofErr w:type="spellStart"/>
            <w:r w:rsidRPr="00206373">
              <w:rPr>
                <w:color w:val="FFFFFF" w:themeColor="background1"/>
              </w:rPr>
              <w:t>Meihana</w:t>
            </w:r>
            <w:proofErr w:type="spellEnd"/>
            <w:r w:rsidRPr="00206373">
              <w:rPr>
                <w:color w:val="FFFFFF" w:themeColor="background1"/>
              </w:rPr>
              <w:t xml:space="preserve"> (</w:t>
            </w:r>
            <w:proofErr w:type="spellStart"/>
            <w:r w:rsidRPr="00206373">
              <w:rPr>
                <w:color w:val="FFFFFF" w:themeColor="background1"/>
              </w:rPr>
              <w:t>Ngāti</w:t>
            </w:r>
            <w:proofErr w:type="spellEnd"/>
            <w:r w:rsidRPr="00206373">
              <w:rPr>
                <w:color w:val="FFFFFF" w:themeColor="background1"/>
              </w:rPr>
              <w:t xml:space="preserve"> Kuia, </w:t>
            </w:r>
            <w:proofErr w:type="spellStart"/>
            <w:r w:rsidRPr="00206373">
              <w:rPr>
                <w:color w:val="FFFFFF" w:themeColor="background1"/>
              </w:rPr>
              <w:t>Rangitāne</w:t>
            </w:r>
            <w:proofErr w:type="spellEnd"/>
            <w:r w:rsidRPr="00206373">
              <w:rPr>
                <w:color w:val="FFFFFF" w:themeColor="background1"/>
              </w:rPr>
              <w:t xml:space="preserve">, </w:t>
            </w:r>
            <w:proofErr w:type="spellStart"/>
            <w:r w:rsidRPr="00206373">
              <w:rPr>
                <w:color w:val="FFFFFF" w:themeColor="background1"/>
              </w:rPr>
              <w:t>Ngāti</w:t>
            </w:r>
            <w:proofErr w:type="spellEnd"/>
            <w:r w:rsidRPr="00206373">
              <w:rPr>
                <w:color w:val="FFFFFF" w:themeColor="background1"/>
              </w:rPr>
              <w:t xml:space="preserve"> </w:t>
            </w:r>
            <w:proofErr w:type="spellStart"/>
            <w:r w:rsidRPr="00206373">
              <w:rPr>
                <w:color w:val="FFFFFF" w:themeColor="background1"/>
              </w:rPr>
              <w:t>Apa</w:t>
            </w:r>
            <w:proofErr w:type="spellEnd"/>
            <w:r w:rsidRPr="00206373">
              <w:rPr>
                <w:color w:val="FFFFFF" w:themeColor="background1"/>
              </w:rPr>
              <w:t xml:space="preserve">, </w:t>
            </w:r>
            <w:proofErr w:type="spellStart"/>
            <w:r w:rsidRPr="00206373">
              <w:rPr>
                <w:color w:val="FFFFFF" w:themeColor="background1"/>
              </w:rPr>
              <w:t>Ngāi</w:t>
            </w:r>
            <w:proofErr w:type="spellEnd"/>
            <w:r w:rsidRPr="00206373">
              <w:rPr>
                <w:color w:val="FFFFFF" w:themeColor="background1"/>
              </w:rPr>
              <w:t xml:space="preserve"> </w:t>
            </w:r>
            <w:proofErr w:type="spellStart"/>
            <w:r w:rsidRPr="00206373">
              <w:rPr>
                <w:color w:val="FFFFFF" w:themeColor="background1"/>
              </w:rPr>
              <w:t>Tahu</w:t>
            </w:r>
            <w:proofErr w:type="spellEnd"/>
            <w:r w:rsidRPr="00206373">
              <w:rPr>
                <w:color w:val="FFFFFF" w:themeColor="background1"/>
              </w:rPr>
              <w:t xml:space="preserve">) is a senior lecturer in Māori history at Massey University. He is also a trustee of </w:t>
            </w:r>
            <w:proofErr w:type="spellStart"/>
            <w:r w:rsidRPr="00206373">
              <w:rPr>
                <w:color w:val="FFFFFF" w:themeColor="background1"/>
              </w:rPr>
              <w:t>Te</w:t>
            </w:r>
            <w:proofErr w:type="spellEnd"/>
            <w:r w:rsidRPr="00206373">
              <w:rPr>
                <w:color w:val="FFFFFF" w:themeColor="background1"/>
              </w:rPr>
              <w:t xml:space="preserve"> </w:t>
            </w:r>
            <w:proofErr w:type="spellStart"/>
            <w:r w:rsidRPr="00206373">
              <w:rPr>
                <w:color w:val="FFFFFF" w:themeColor="background1"/>
              </w:rPr>
              <w:t>Rūnanga</w:t>
            </w:r>
            <w:proofErr w:type="spellEnd"/>
            <w:r w:rsidRPr="00206373">
              <w:rPr>
                <w:color w:val="FFFFFF" w:themeColor="background1"/>
              </w:rPr>
              <w:t xml:space="preserve"> a </w:t>
            </w:r>
            <w:proofErr w:type="spellStart"/>
            <w:r w:rsidRPr="00206373">
              <w:rPr>
                <w:color w:val="FFFFFF" w:themeColor="background1"/>
              </w:rPr>
              <w:t>Rangitāne</w:t>
            </w:r>
            <w:proofErr w:type="spellEnd"/>
            <w:r w:rsidRPr="00206373">
              <w:rPr>
                <w:color w:val="FFFFFF" w:themeColor="background1"/>
              </w:rPr>
              <w:t xml:space="preserve"> o Wairau.</w:t>
            </w:r>
          </w:p>
        </w:tc>
        <w:tc>
          <w:tcPr>
            <w:tcW w:w="3968" w:type="dxa"/>
            <w:shd w:val="clear" w:color="auto" w:fill="A256AA"/>
          </w:tcPr>
          <w:p w14:paraId="71120E01" w14:textId="7982FE55" w:rsidR="00CC51C4" w:rsidRPr="00CC51C4" w:rsidRDefault="000F0616" w:rsidP="000F0616">
            <w:pPr>
              <w:pStyle w:val="Heading2A"/>
              <w:jc w:val="right"/>
            </w:pPr>
            <w:r>
              <w:rPr>
                <w:noProof/>
              </w:rPr>
              <w:drawing>
                <wp:inline distT="0" distB="0" distL="0" distR="0" wp14:anchorId="3163F466" wp14:editId="1B5FF7EA">
                  <wp:extent cx="2128573" cy="1513004"/>
                  <wp:effectExtent l="0" t="0" r="508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2021-L2_English-12.jpg"/>
                          <pic:cNvPicPr/>
                        </pic:nvPicPr>
                        <pic:blipFill>
                          <a:blip r:embed="rId76" cstate="print">
                            <a:extLst>
                              <a:ext uri="{28A0092B-C50C-407E-A947-70E740481C1C}">
                                <a14:useLocalDpi xmlns:a14="http://schemas.microsoft.com/office/drawing/2010/main" val="0"/>
                              </a:ext>
                            </a:extLst>
                          </a:blip>
                          <a:stretch>
                            <a:fillRect/>
                          </a:stretch>
                        </pic:blipFill>
                        <pic:spPr>
                          <a:xfrm>
                            <a:off x="0" y="0"/>
                            <a:ext cx="2163258" cy="1537658"/>
                          </a:xfrm>
                          <a:prstGeom prst="rect">
                            <a:avLst/>
                          </a:prstGeom>
                        </pic:spPr>
                      </pic:pic>
                    </a:graphicData>
                  </a:graphic>
                </wp:inline>
              </w:drawing>
            </w:r>
          </w:p>
        </w:tc>
      </w:tr>
    </w:tbl>
    <w:p w14:paraId="000000DB" w14:textId="77777777" w:rsidR="00553E77" w:rsidRPr="00093288" w:rsidRDefault="009F55BD" w:rsidP="005A7ECA">
      <w:pPr>
        <w:pStyle w:val="Heading2"/>
        <w:spacing w:before="0" w:after="120"/>
      </w:pPr>
      <w:r w:rsidRPr="00093288">
        <w:t xml:space="preserve">Literacy demands </w:t>
      </w:r>
      <w:r w:rsidRPr="005A7ECA">
        <w:t>of</w:t>
      </w:r>
      <w:r w:rsidRPr="00093288">
        <w:t xml:space="preserve"> the text</w:t>
      </w:r>
    </w:p>
    <w:p w14:paraId="7BE77E1E" w14:textId="05D3ED45" w:rsidR="00E55D5E" w:rsidRDefault="00293146" w:rsidP="00293146">
      <w:pPr>
        <w:tabs>
          <w:tab w:val="left" w:pos="1323"/>
        </w:tabs>
        <w:spacing w:after="120"/>
        <w:rPr>
          <w:rFonts w:eastAsia="Calibri" w:cs="Calibri"/>
          <w:sz w:val="17"/>
          <w:szCs w:val="17"/>
        </w:rPr>
      </w:pPr>
      <w:bookmarkStart w:id="5" w:name="_Hlk103241499"/>
      <w:r w:rsidRPr="00293146">
        <w:rPr>
          <w:rFonts w:eastAsia="Calibri" w:cs="Calibri"/>
          <w:sz w:val="17"/>
          <w:szCs w:val="17"/>
        </w:rPr>
        <w:t>This text has links to the following aspects o</w:t>
      </w:r>
      <w:r w:rsidR="00731B02">
        <w:rPr>
          <w:rFonts w:eastAsia="Calibri" w:cs="Calibri"/>
          <w:sz w:val="17"/>
          <w:szCs w:val="17"/>
        </w:rPr>
        <w:t>f</w:t>
      </w:r>
      <w:r w:rsidR="00D866E2">
        <w:rPr>
          <w:rFonts w:eastAsia="Calibri" w:cs="Calibri"/>
          <w:sz w:val="17"/>
          <w:szCs w:val="17"/>
        </w:rPr>
        <w:t xml:space="preserve"> the </w:t>
      </w:r>
      <w:hyperlink r:id="rId77">
        <w:r w:rsidRPr="00CD34CB">
          <w:rPr>
            <w:rStyle w:val="Hyperlink"/>
            <w:i/>
            <w:iCs/>
          </w:rPr>
          <w:t>Learning Progression Framework</w:t>
        </w:r>
      </w:hyperlink>
      <w:r w:rsidRPr="00CD34CB">
        <w:rPr>
          <w:rStyle w:val="Hyperlink"/>
          <w:i/>
          <w:iCs/>
        </w:rPr>
        <w:t>s</w:t>
      </w:r>
      <w:r w:rsidRPr="00293146">
        <w:rPr>
          <w:rFonts w:eastAsia="Calibri" w:cs="Calibri"/>
          <w:color w:val="0070C0"/>
          <w:sz w:val="17"/>
          <w:szCs w:val="17"/>
        </w:rPr>
        <w:t xml:space="preserve"> </w:t>
      </w:r>
      <w:r w:rsidRPr="00293146">
        <w:rPr>
          <w:rFonts w:eastAsia="Calibri" w:cs="Calibri"/>
          <w:i/>
          <w:iCs/>
          <w:sz w:val="17"/>
          <w:szCs w:val="17"/>
        </w:rPr>
        <w:t>(Reading)</w:t>
      </w:r>
      <w:r w:rsidRPr="00E55D5E">
        <w:rPr>
          <w:rFonts w:eastAsia="Calibri" w:cs="Calibri"/>
          <w:sz w:val="17"/>
          <w:szCs w:val="17"/>
        </w:rPr>
        <w:t>:</w:t>
      </w:r>
      <w:r w:rsidRPr="00293146">
        <w:rPr>
          <w:rFonts w:eastAsia="Calibri" w:cs="Calibri"/>
          <w:sz w:val="17"/>
          <w:szCs w:val="17"/>
        </w:rPr>
        <w:t xml:space="preserve"> </w:t>
      </w:r>
    </w:p>
    <w:p w14:paraId="76CAC720" w14:textId="77777777" w:rsidR="00E55D5E" w:rsidRDefault="00293146" w:rsidP="0095364A">
      <w:pPr>
        <w:pStyle w:val="TSMtextbullets"/>
      </w:pPr>
      <w:r w:rsidRPr="00293146">
        <w:t>Acquiring and using information and ideas from informational texts</w:t>
      </w:r>
    </w:p>
    <w:p w14:paraId="51E7A1E8" w14:textId="77777777" w:rsidR="00E55D5E" w:rsidRDefault="00293146" w:rsidP="0095364A">
      <w:pPr>
        <w:pStyle w:val="TSMtextbullets"/>
      </w:pPr>
      <w:r w:rsidRPr="00293146">
        <w:t>Making sense of text: vocabulary knowledge</w:t>
      </w:r>
    </w:p>
    <w:p w14:paraId="63967EB6" w14:textId="1F87F4CB" w:rsidR="00E55D5E" w:rsidRDefault="00293146" w:rsidP="0095364A">
      <w:pPr>
        <w:pStyle w:val="TSMtextbullets"/>
      </w:pPr>
      <w:r w:rsidRPr="00293146">
        <w:t xml:space="preserve">Making sense of text: using knowledge of text structure and features. </w:t>
      </w:r>
    </w:p>
    <w:p w14:paraId="6DB6162C" w14:textId="6458C62C" w:rsidR="00293146" w:rsidRPr="00293146" w:rsidRDefault="00293146" w:rsidP="00293146">
      <w:pPr>
        <w:tabs>
          <w:tab w:val="left" w:pos="1323"/>
        </w:tabs>
        <w:spacing w:after="120"/>
        <w:rPr>
          <w:rFonts w:eastAsia="Calibri" w:cs="Calibri"/>
          <w:sz w:val="17"/>
          <w:szCs w:val="17"/>
        </w:rPr>
      </w:pPr>
      <w:r w:rsidRPr="00293146">
        <w:rPr>
          <w:rFonts w:eastAsia="Calibri" w:cs="Calibri"/>
          <w:sz w:val="17"/>
          <w:szCs w:val="17"/>
        </w:rPr>
        <w:t xml:space="preserve">The signposts on each of these aspects provide detail about what to notice as your </w:t>
      </w:r>
      <w:proofErr w:type="spellStart"/>
      <w:r w:rsidRPr="00293146">
        <w:rPr>
          <w:rFonts w:eastAsia="Calibri" w:cs="Calibri"/>
          <w:sz w:val="17"/>
          <w:szCs w:val="17"/>
        </w:rPr>
        <w:t>ākonga</w:t>
      </w:r>
      <w:proofErr w:type="spellEnd"/>
      <w:r w:rsidRPr="00293146">
        <w:rPr>
          <w:rFonts w:eastAsia="Calibri" w:cs="Calibri"/>
          <w:sz w:val="17"/>
          <w:szCs w:val="17"/>
        </w:rPr>
        <w:t xml:space="preserve"> develop their literacy knowledge and skills for different purposes in different curriculum areas. The text also provides opportunities for </w:t>
      </w:r>
      <w:proofErr w:type="spellStart"/>
      <w:r w:rsidRPr="00293146">
        <w:rPr>
          <w:rFonts w:eastAsia="Calibri" w:cs="Calibri"/>
          <w:sz w:val="17"/>
          <w:szCs w:val="17"/>
        </w:rPr>
        <w:t>ākonga</w:t>
      </w:r>
      <w:proofErr w:type="spellEnd"/>
      <w:r w:rsidRPr="00293146">
        <w:rPr>
          <w:rFonts w:eastAsia="Calibri" w:cs="Calibri"/>
          <w:sz w:val="17"/>
          <w:szCs w:val="17"/>
        </w:rPr>
        <w:t xml:space="preserve"> to develop and use knowledge and skills outlined in</w:t>
      </w:r>
      <w:r w:rsidR="00D866E2">
        <w:rPr>
          <w:rFonts w:eastAsia="Calibri" w:cs="Calibri"/>
          <w:sz w:val="17"/>
          <w:szCs w:val="17"/>
        </w:rPr>
        <w:t xml:space="preserve"> the</w:t>
      </w:r>
      <w:hyperlink r:id="rId78">
        <w:r w:rsidR="00D866E2">
          <w:t xml:space="preserve"> </w:t>
        </w:r>
        <w:r w:rsidRPr="00CD34CB">
          <w:rPr>
            <w:rStyle w:val="Hyperlink"/>
            <w:i/>
            <w:iCs/>
          </w:rPr>
          <w:t>Literacy Learning Progressions “by the end of year 6</w:t>
        </w:r>
      </w:hyperlink>
      <w:r w:rsidRPr="00CD34CB">
        <w:rPr>
          <w:rStyle w:val="Hyperlink"/>
          <w:i/>
          <w:iCs/>
        </w:rPr>
        <w:t>”</w:t>
      </w:r>
      <w:r w:rsidRPr="00293146">
        <w:rPr>
          <w:rFonts w:eastAsia="Calibri" w:cs="Calibri"/>
          <w:sz w:val="17"/>
          <w:szCs w:val="17"/>
        </w:rPr>
        <w:t xml:space="preserve">. </w:t>
      </w:r>
    </w:p>
    <w:p w14:paraId="7D7D889F" w14:textId="15184174" w:rsidR="00293146" w:rsidRPr="00293146" w:rsidRDefault="00293146" w:rsidP="00293146">
      <w:pPr>
        <w:tabs>
          <w:tab w:val="left" w:pos="1323"/>
        </w:tabs>
        <w:spacing w:after="120"/>
        <w:rPr>
          <w:rFonts w:eastAsia="Calibri" w:cs="Calibri"/>
          <w:sz w:val="17"/>
          <w:szCs w:val="17"/>
        </w:rPr>
      </w:pPr>
      <w:r w:rsidRPr="00293146">
        <w:rPr>
          <w:rFonts w:eastAsia="Calibri" w:cs="Calibri"/>
          <w:sz w:val="17"/>
          <w:szCs w:val="17"/>
        </w:rPr>
        <w:t>The main literacy demands of</w:t>
      </w:r>
      <w:r w:rsidR="009D4B68">
        <w:rPr>
          <w:rFonts w:eastAsia="Calibri" w:cs="Calibri"/>
          <w:sz w:val="17"/>
          <w:szCs w:val="17"/>
        </w:rPr>
        <w:t xml:space="preserve"> this</w:t>
      </w:r>
      <w:r w:rsidRPr="00293146">
        <w:rPr>
          <w:rFonts w:eastAsia="Calibri" w:cs="Calibri"/>
          <w:sz w:val="17"/>
          <w:szCs w:val="17"/>
        </w:rPr>
        <w:t xml:space="preserve"> </w:t>
      </w:r>
      <w:r w:rsidR="003172E6">
        <w:rPr>
          <w:rFonts w:eastAsia="Calibri" w:cs="Calibri"/>
          <w:sz w:val="17"/>
          <w:szCs w:val="17"/>
        </w:rPr>
        <w:t xml:space="preserve">text </w:t>
      </w:r>
      <w:r w:rsidRPr="00293146">
        <w:rPr>
          <w:rFonts w:eastAsia="Calibri" w:cs="Calibri"/>
          <w:sz w:val="17"/>
          <w:szCs w:val="17"/>
        </w:rPr>
        <w:t>are found in the history-related language</w:t>
      </w:r>
      <w:r w:rsidR="003172E6">
        <w:rPr>
          <w:rFonts w:eastAsia="Calibri" w:cs="Calibri"/>
          <w:sz w:val="17"/>
          <w:szCs w:val="17"/>
        </w:rPr>
        <w:t xml:space="preserve"> Dr </w:t>
      </w:r>
      <w:proofErr w:type="spellStart"/>
      <w:r w:rsidR="003172E6">
        <w:rPr>
          <w:rFonts w:eastAsia="Calibri" w:cs="Calibri"/>
          <w:sz w:val="17"/>
          <w:szCs w:val="17"/>
        </w:rPr>
        <w:t>Meihana</w:t>
      </w:r>
      <w:proofErr w:type="spellEnd"/>
      <w:r w:rsidR="003172E6">
        <w:rPr>
          <w:rFonts w:eastAsia="Calibri" w:cs="Calibri"/>
          <w:sz w:val="17"/>
          <w:szCs w:val="17"/>
        </w:rPr>
        <w:t xml:space="preserve"> uses </w:t>
      </w:r>
      <w:r w:rsidRPr="00293146">
        <w:rPr>
          <w:rFonts w:eastAsia="Calibri" w:cs="Calibri"/>
          <w:sz w:val="17"/>
          <w:szCs w:val="17"/>
        </w:rPr>
        <w:t xml:space="preserve">to interpret </w:t>
      </w:r>
      <w:r w:rsidR="00294756">
        <w:rPr>
          <w:rFonts w:eastAsia="Calibri" w:cs="Calibri"/>
          <w:sz w:val="17"/>
          <w:szCs w:val="17"/>
        </w:rPr>
        <w:t xml:space="preserve">archaeological </w:t>
      </w:r>
      <w:r w:rsidRPr="00293146">
        <w:rPr>
          <w:rFonts w:eastAsia="Calibri" w:cs="Calibri"/>
          <w:sz w:val="17"/>
          <w:szCs w:val="17"/>
        </w:rPr>
        <w:t>evidence.</w:t>
      </w:r>
      <w:r w:rsidR="002E00E7">
        <w:rPr>
          <w:rFonts w:eastAsia="Calibri" w:cs="Calibri"/>
          <w:sz w:val="17"/>
          <w:szCs w:val="17"/>
        </w:rPr>
        <w:t xml:space="preserve"> This language and most </w:t>
      </w:r>
      <w:proofErr w:type="spellStart"/>
      <w:r w:rsidR="00203727">
        <w:rPr>
          <w:rFonts w:eastAsia="Calibri" w:cs="Calibri"/>
          <w:sz w:val="17"/>
          <w:szCs w:val="17"/>
        </w:rPr>
        <w:t>t</w:t>
      </w:r>
      <w:r w:rsidR="002E00E7">
        <w:rPr>
          <w:rFonts w:eastAsia="Calibri" w:cs="Calibri"/>
          <w:sz w:val="17"/>
          <w:szCs w:val="17"/>
        </w:rPr>
        <w:t>e</w:t>
      </w:r>
      <w:proofErr w:type="spellEnd"/>
      <w:r w:rsidR="002E00E7">
        <w:rPr>
          <w:rFonts w:eastAsia="Calibri" w:cs="Calibri"/>
          <w:sz w:val="17"/>
          <w:szCs w:val="17"/>
        </w:rPr>
        <w:t xml:space="preserve"> </w:t>
      </w:r>
      <w:proofErr w:type="spellStart"/>
      <w:r w:rsidR="002E00E7">
        <w:rPr>
          <w:rFonts w:eastAsia="Calibri" w:cs="Calibri"/>
          <w:sz w:val="17"/>
          <w:szCs w:val="17"/>
        </w:rPr>
        <w:t>reo</w:t>
      </w:r>
      <w:proofErr w:type="spellEnd"/>
      <w:r w:rsidR="002E00E7">
        <w:rPr>
          <w:rFonts w:eastAsia="Calibri" w:cs="Calibri"/>
          <w:sz w:val="17"/>
          <w:szCs w:val="17"/>
        </w:rPr>
        <w:t xml:space="preserve"> Māori words are glossed, while the meanings of others can be inferred or predicted through word knowledge and context. </w:t>
      </w:r>
    </w:p>
    <w:p w14:paraId="53EF38AB" w14:textId="5B4C992E" w:rsidR="00293146" w:rsidRPr="0097799D" w:rsidRDefault="00293146" w:rsidP="0097799D">
      <w:pPr>
        <w:spacing w:after="120"/>
        <w:rPr>
          <w:sz w:val="17"/>
        </w:rPr>
      </w:pPr>
      <w:proofErr w:type="spellStart"/>
      <w:r w:rsidRPr="0097799D">
        <w:rPr>
          <w:sz w:val="17"/>
        </w:rPr>
        <w:t>Ākonga</w:t>
      </w:r>
      <w:proofErr w:type="spellEnd"/>
      <w:r w:rsidRPr="0097799D">
        <w:rPr>
          <w:sz w:val="17"/>
        </w:rPr>
        <w:t xml:space="preserve"> will need to keep track of the detail and explanations</w:t>
      </w:r>
      <w:r w:rsidR="0066278C" w:rsidRPr="0097799D">
        <w:rPr>
          <w:sz w:val="17"/>
        </w:rPr>
        <w:t xml:space="preserve"> Dr </w:t>
      </w:r>
      <w:proofErr w:type="spellStart"/>
      <w:r w:rsidR="0066278C" w:rsidRPr="0097799D">
        <w:rPr>
          <w:sz w:val="17"/>
        </w:rPr>
        <w:t>Meihana</w:t>
      </w:r>
      <w:proofErr w:type="spellEnd"/>
      <w:r w:rsidR="0066278C" w:rsidRPr="0097799D">
        <w:rPr>
          <w:sz w:val="17"/>
        </w:rPr>
        <w:t xml:space="preserve"> provides</w:t>
      </w:r>
      <w:r w:rsidRPr="0097799D">
        <w:rPr>
          <w:sz w:val="17"/>
        </w:rPr>
        <w:t>.</w:t>
      </w:r>
      <w:r w:rsidR="0066278C" w:rsidRPr="0097799D">
        <w:rPr>
          <w:sz w:val="17"/>
        </w:rPr>
        <w:t xml:space="preserve"> T</w:t>
      </w:r>
      <w:r w:rsidRPr="0097799D">
        <w:rPr>
          <w:sz w:val="17"/>
        </w:rPr>
        <w:t>he question</w:t>
      </w:r>
      <w:r w:rsidR="0097799D" w:rsidRPr="0097799D">
        <w:rPr>
          <w:sz w:val="17"/>
        </w:rPr>
        <w:t>s as</w:t>
      </w:r>
      <w:r w:rsidRPr="0097799D">
        <w:rPr>
          <w:sz w:val="17"/>
        </w:rPr>
        <w:t xml:space="preserve"> headings provide a focus for reading</w:t>
      </w:r>
      <w:r w:rsidR="002E00E7" w:rsidRPr="0097799D">
        <w:rPr>
          <w:sz w:val="17"/>
        </w:rPr>
        <w:t>,</w:t>
      </w:r>
      <w:r w:rsidR="00CE72B9" w:rsidRPr="0097799D">
        <w:rPr>
          <w:sz w:val="17"/>
        </w:rPr>
        <w:t xml:space="preserve"> </w:t>
      </w:r>
      <w:r w:rsidRPr="0097799D">
        <w:rPr>
          <w:sz w:val="17"/>
        </w:rPr>
        <w:t>and connecting phrases help link ideas and explanations. The use of radiocarbon dating and DNA to link artefacts with Pacific Islands may be conceptually</w:t>
      </w:r>
      <w:r w:rsidR="002E00E7" w:rsidRPr="0097799D">
        <w:rPr>
          <w:sz w:val="17"/>
        </w:rPr>
        <w:t xml:space="preserve"> </w:t>
      </w:r>
      <w:r w:rsidRPr="0097799D">
        <w:rPr>
          <w:sz w:val="17"/>
        </w:rPr>
        <w:t xml:space="preserve">challenging for some </w:t>
      </w:r>
      <w:proofErr w:type="spellStart"/>
      <w:r w:rsidRPr="0097799D">
        <w:rPr>
          <w:sz w:val="17"/>
        </w:rPr>
        <w:t>ākonga</w:t>
      </w:r>
      <w:proofErr w:type="spellEnd"/>
      <w:r w:rsidRPr="0097799D">
        <w:rPr>
          <w:sz w:val="17"/>
        </w:rPr>
        <w:t>.</w:t>
      </w:r>
      <w:r w:rsidR="00530284" w:rsidRPr="0097799D">
        <w:rPr>
          <w:sz w:val="17"/>
        </w:rPr>
        <w:t xml:space="preserve"> They </w:t>
      </w:r>
      <w:r w:rsidRPr="0097799D">
        <w:rPr>
          <w:sz w:val="17"/>
        </w:rPr>
        <w:t>could work in pairs to further explore these concepts.</w:t>
      </w:r>
    </w:p>
    <w:bookmarkEnd w:id="5"/>
    <w:p w14:paraId="000000DF" w14:textId="784E6EF2" w:rsidR="00553E77" w:rsidRPr="00093288" w:rsidRDefault="00451855" w:rsidP="00A14AB3">
      <w:pPr>
        <w:pStyle w:val="Heading2"/>
        <w:spacing w:before="0" w:after="120"/>
      </w:pPr>
      <w:r w:rsidRPr="00093288">
        <w:t>Connecting with your local histories</w:t>
      </w:r>
    </w:p>
    <w:p w14:paraId="700DD588" w14:textId="322BB95D" w:rsidR="00E00FBF" w:rsidRPr="00E00FBF" w:rsidRDefault="00E00FBF" w:rsidP="00E00FBF">
      <w:pPr>
        <w:pBdr>
          <w:top w:val="nil"/>
          <w:left w:val="nil"/>
          <w:bottom w:val="nil"/>
          <w:right w:val="nil"/>
          <w:between w:val="nil"/>
        </w:pBdr>
        <w:tabs>
          <w:tab w:val="left" w:pos="1323"/>
        </w:tabs>
        <w:spacing w:after="120"/>
        <w:rPr>
          <w:rFonts w:eastAsia="Calibri" w:cs="Calibri"/>
          <w:b/>
          <w:sz w:val="17"/>
          <w:szCs w:val="17"/>
        </w:rPr>
      </w:pPr>
      <w:bookmarkStart w:id="6" w:name="_Hlk103241545"/>
      <w:proofErr w:type="spellStart"/>
      <w:r w:rsidRPr="00E00FBF">
        <w:rPr>
          <w:rFonts w:eastAsia="Calibri" w:cs="Calibri"/>
          <w:sz w:val="17"/>
          <w:szCs w:val="17"/>
        </w:rPr>
        <w:t>Ākonga</w:t>
      </w:r>
      <w:proofErr w:type="spellEnd"/>
      <w:r w:rsidRPr="00E00FBF">
        <w:rPr>
          <w:rFonts w:eastAsia="Calibri" w:cs="Calibri"/>
          <w:sz w:val="17"/>
          <w:szCs w:val="17"/>
        </w:rPr>
        <w:t xml:space="preserve"> can explore archaeological sites in their </w:t>
      </w:r>
      <w:proofErr w:type="spellStart"/>
      <w:r w:rsidRPr="00E00FBF">
        <w:rPr>
          <w:rFonts w:eastAsia="Calibri" w:cs="Calibri"/>
          <w:sz w:val="17"/>
          <w:szCs w:val="17"/>
        </w:rPr>
        <w:t>rohe</w:t>
      </w:r>
      <w:proofErr w:type="spellEnd"/>
      <w:r w:rsidRPr="00E00FBF">
        <w:rPr>
          <w:rFonts w:eastAsia="Calibri" w:cs="Calibri"/>
          <w:sz w:val="17"/>
          <w:szCs w:val="17"/>
        </w:rPr>
        <w:t xml:space="preserve"> and find out how taonga from their area are cared for. See </w:t>
      </w:r>
      <w:hyperlink r:id="rId79" w:history="1">
        <w:r w:rsidR="0073527B">
          <w:rPr>
            <w:rStyle w:val="Hyperlink"/>
            <w:rFonts w:eastAsia="Calibri" w:cs="Calibri"/>
          </w:rPr>
          <w:t>Teaching tips: Engaging with the GLAM sector</w:t>
        </w:r>
      </w:hyperlink>
      <w:r w:rsidRPr="00E00FBF">
        <w:rPr>
          <w:rFonts w:eastAsia="Calibri" w:cs="Calibri"/>
          <w:sz w:val="17"/>
          <w:szCs w:val="17"/>
        </w:rPr>
        <w:t xml:space="preserve"> (Galleries, Libraries, and Museums) for more suggestions.</w:t>
      </w:r>
    </w:p>
    <w:bookmarkEnd w:id="6"/>
    <w:p w14:paraId="000000E1" w14:textId="77777777" w:rsidR="00553E77" w:rsidRPr="00424294" w:rsidRDefault="009F55BD" w:rsidP="00904F34">
      <w:pPr>
        <w:pStyle w:val="Heading3"/>
      </w:pPr>
      <w:r w:rsidRPr="00424294">
        <w:t xml:space="preserve">Background information for </w:t>
      </w:r>
      <w:proofErr w:type="spellStart"/>
      <w:r w:rsidRPr="00424294">
        <w:t>kaiako</w:t>
      </w:r>
      <w:proofErr w:type="spellEnd"/>
    </w:p>
    <w:bookmarkStart w:id="7" w:name="_Hlk103241580"/>
    <w:p w14:paraId="67930162" w14:textId="46FC4CF3" w:rsidR="00F7786C" w:rsidRPr="00E20E4D" w:rsidRDefault="00F7786C" w:rsidP="0095364A">
      <w:pPr>
        <w:pStyle w:val="TSMtextbullets"/>
        <w:rPr>
          <w:rStyle w:val="Hyperlink"/>
        </w:rPr>
      </w:pPr>
      <w:r w:rsidRPr="00E20E4D">
        <w:rPr>
          <w:rStyle w:val="Hyperlink"/>
        </w:rPr>
        <w:fldChar w:fldCharType="begin"/>
      </w:r>
      <w:r w:rsidRPr="00E20E4D">
        <w:rPr>
          <w:rStyle w:val="Hyperlink"/>
        </w:rPr>
        <w:instrText xml:space="preserve"> HYPERLINK "https://mch.govt.nz/wairau-rich-histories-confirm-connections-between-māori-and-pacific-tupuna" </w:instrText>
      </w:r>
      <w:r w:rsidRPr="00E20E4D">
        <w:rPr>
          <w:rStyle w:val="Hyperlink"/>
        </w:rPr>
      </w:r>
      <w:r w:rsidRPr="00E20E4D">
        <w:rPr>
          <w:rStyle w:val="Hyperlink"/>
        </w:rPr>
        <w:fldChar w:fldCharType="separate"/>
      </w:r>
      <w:r w:rsidRPr="00E20E4D">
        <w:rPr>
          <w:rStyle w:val="Hyperlink"/>
        </w:rPr>
        <w:t xml:space="preserve">Wairau rich in histories that confirm connections between Māori and Pacific </w:t>
      </w:r>
      <w:proofErr w:type="spellStart"/>
      <w:r w:rsidRPr="00E20E4D">
        <w:rPr>
          <w:rStyle w:val="Hyperlink"/>
        </w:rPr>
        <w:t>tūpuna</w:t>
      </w:r>
      <w:proofErr w:type="spellEnd"/>
      <w:r w:rsidRPr="00E20E4D">
        <w:rPr>
          <w:rStyle w:val="Hyperlink"/>
        </w:rPr>
        <w:fldChar w:fldCharType="end"/>
      </w:r>
      <w:r w:rsidR="00A31E1F">
        <w:rPr>
          <w:rStyle w:val="Hyperlink"/>
        </w:rPr>
        <w:t xml:space="preserve"> </w:t>
      </w:r>
      <w:r w:rsidR="00A31E1F" w:rsidRPr="00A31E1F">
        <w:rPr>
          <w:rStyle w:val="Hyperlink"/>
          <w:u w:val="none"/>
        </w:rPr>
        <w:t xml:space="preserve">– </w:t>
      </w:r>
      <w:proofErr w:type="spellStart"/>
      <w:r w:rsidR="00A31E1F" w:rsidRPr="00A31E1F">
        <w:rPr>
          <w:rStyle w:val="Hyperlink"/>
          <w:szCs w:val="18"/>
          <w:u w:val="none"/>
        </w:rPr>
        <w:t>Manatū</w:t>
      </w:r>
      <w:proofErr w:type="spellEnd"/>
      <w:r w:rsidR="00A31E1F" w:rsidRPr="00A31E1F">
        <w:rPr>
          <w:rStyle w:val="Hyperlink"/>
          <w:szCs w:val="18"/>
          <w:u w:val="none"/>
        </w:rPr>
        <w:t xml:space="preserve"> Taonga</w:t>
      </w:r>
    </w:p>
    <w:p w14:paraId="0DA8F08F" w14:textId="593EE57E" w:rsidR="00F7786C" w:rsidRPr="00A31E1F" w:rsidRDefault="00085E5E" w:rsidP="0095364A">
      <w:pPr>
        <w:pStyle w:val="TSMtextbullets"/>
        <w:rPr>
          <w:rStyle w:val="Hyperlink"/>
          <w:u w:val="none"/>
        </w:rPr>
      </w:pPr>
      <w:hyperlink r:id="rId80">
        <w:r w:rsidR="00F7786C" w:rsidRPr="00E20E4D">
          <w:rPr>
            <w:rStyle w:val="Hyperlink"/>
          </w:rPr>
          <w:t>Wairau Bar: How it all began</w:t>
        </w:r>
      </w:hyperlink>
      <w:r w:rsidR="00A31E1F" w:rsidRPr="00A31E1F">
        <w:rPr>
          <w:rStyle w:val="Hyperlink"/>
          <w:u w:val="none"/>
        </w:rPr>
        <w:t xml:space="preserve"> – RNZ</w:t>
      </w:r>
    </w:p>
    <w:p w14:paraId="25215D44" w14:textId="77777777" w:rsidR="00F7786C" w:rsidRPr="00E20E4D" w:rsidRDefault="00085E5E" w:rsidP="0095364A">
      <w:pPr>
        <w:pStyle w:val="TSMtextbullets"/>
        <w:rPr>
          <w:rStyle w:val="Hyperlink"/>
        </w:rPr>
      </w:pPr>
      <w:hyperlink r:id="rId81">
        <w:r w:rsidR="00F7786C" w:rsidRPr="00E20E4D">
          <w:rPr>
            <w:rStyle w:val="Hyperlink"/>
          </w:rPr>
          <w:t>Light cast on lifestyle and diet of first New Zealanders</w:t>
        </w:r>
      </w:hyperlink>
    </w:p>
    <w:p w14:paraId="0C03BFD7" w14:textId="775825BD" w:rsidR="00F7786C" w:rsidRPr="00E20E4D" w:rsidRDefault="00085E5E" w:rsidP="0095364A">
      <w:pPr>
        <w:pStyle w:val="TSMtextbullets"/>
        <w:rPr>
          <w:rStyle w:val="Hyperlink"/>
        </w:rPr>
      </w:pPr>
      <w:hyperlink r:id="rId82">
        <w:r w:rsidR="00F7786C" w:rsidRPr="00E20E4D">
          <w:rPr>
            <w:rStyle w:val="Hyperlink"/>
          </w:rPr>
          <w:t xml:space="preserve">Myth of </w:t>
        </w:r>
        <w:proofErr w:type="spellStart"/>
        <w:r w:rsidR="00F7786C" w:rsidRPr="00E20E4D">
          <w:rPr>
            <w:rStyle w:val="Hyperlink"/>
          </w:rPr>
          <w:t>Mangahawea</w:t>
        </w:r>
        <w:proofErr w:type="spellEnd"/>
        <w:r w:rsidR="00F7786C" w:rsidRPr="00E20E4D">
          <w:rPr>
            <w:rStyle w:val="Hyperlink"/>
          </w:rPr>
          <w:t>: How scientists uncovered the home of our earliest Polynesian arrivals</w:t>
        </w:r>
      </w:hyperlink>
      <w:r w:rsidR="00F7786C" w:rsidRPr="000450A5">
        <w:rPr>
          <w:rStyle w:val="Hyperlink"/>
          <w:u w:val="none"/>
        </w:rPr>
        <w:t xml:space="preserve"> </w:t>
      </w:r>
      <w:r w:rsidR="000450A5" w:rsidRPr="000450A5">
        <w:rPr>
          <w:rStyle w:val="Hyperlink"/>
          <w:u w:val="none"/>
        </w:rPr>
        <w:t>– NZ Herald</w:t>
      </w:r>
    </w:p>
    <w:bookmarkEnd w:id="7"/>
    <w:p w14:paraId="000000F5" w14:textId="2888DC83" w:rsidR="00553E77" w:rsidRPr="00424294" w:rsidRDefault="00F74EE8" w:rsidP="00904F34">
      <w:pPr>
        <w:pStyle w:val="Heading3"/>
        <w:rPr>
          <w:szCs w:val="28"/>
        </w:rPr>
      </w:pPr>
      <w:r>
        <w:t>Related texts</w:t>
      </w:r>
    </w:p>
    <w:bookmarkStart w:id="8" w:name="_Hlk103241603"/>
    <w:p w14:paraId="42090633" w14:textId="75B2E4B8" w:rsidR="00E1199D" w:rsidRPr="00E20E4D" w:rsidRDefault="007B5A7B" w:rsidP="0095364A">
      <w:pPr>
        <w:pStyle w:val="TSMtextbullets"/>
      </w:pPr>
      <w:r>
        <w:fldChar w:fldCharType="begin"/>
      </w:r>
      <w:r>
        <w:instrText>HYPERLINK "https://instructionalseries.tki.org.nz/Instructional-Series/School-Journal/School-Journal-Level-3-May-2016/The-Past-Beneath-Our-Feet"</w:instrText>
      </w:r>
      <w:r>
        <w:fldChar w:fldCharType="separate"/>
      </w:r>
      <w:r w:rsidR="00E1199D" w:rsidRPr="00E20E4D">
        <w:rPr>
          <w:rStyle w:val="Hyperlink"/>
        </w:rPr>
        <w:t>“The Past Beneath Our Feet”</w:t>
      </w:r>
      <w:r>
        <w:rPr>
          <w:rStyle w:val="Hyperlink"/>
        </w:rPr>
        <w:fldChar w:fldCharType="end"/>
      </w:r>
      <w:r w:rsidR="00E1199D" w:rsidRPr="00E20E4D">
        <w:t xml:space="preserve"> – </w:t>
      </w:r>
      <w:r w:rsidR="00E1199D" w:rsidRPr="002577BE">
        <w:rPr>
          <w:i/>
          <w:iCs/>
        </w:rPr>
        <w:t>School Journal</w:t>
      </w:r>
      <w:r w:rsidR="00E1199D" w:rsidRPr="00E20E4D">
        <w:t xml:space="preserve"> Level 3, May 2016</w:t>
      </w:r>
    </w:p>
    <w:p w14:paraId="6F3F98E2" w14:textId="38087988" w:rsidR="00E1199D" w:rsidRPr="00F709E7" w:rsidRDefault="00085E5E" w:rsidP="0095364A">
      <w:pPr>
        <w:pStyle w:val="TSMtextbullets"/>
        <w:rPr>
          <w:rFonts w:eastAsia="Calibri" w:cs="Calibri"/>
          <w:color w:val="0070C0"/>
          <w:szCs w:val="17"/>
        </w:rPr>
      </w:pPr>
      <w:hyperlink r:id="rId83" w:history="1">
        <w:r w:rsidR="00E1199D" w:rsidRPr="00CD34CB">
          <w:rPr>
            <w:rStyle w:val="Hyperlink"/>
          </w:rPr>
          <w:t>“</w:t>
        </w:r>
        <w:proofErr w:type="spellStart"/>
        <w:r w:rsidR="00E1199D" w:rsidRPr="00CD34CB">
          <w:rPr>
            <w:rStyle w:val="Hyperlink"/>
          </w:rPr>
          <w:t>Puawai</w:t>
        </w:r>
        <w:proofErr w:type="spellEnd"/>
        <w:r w:rsidR="00E1199D" w:rsidRPr="00CD34CB">
          <w:rPr>
            <w:rStyle w:val="Hyperlink"/>
          </w:rPr>
          <w:t xml:space="preserve"> Cairns: </w:t>
        </w:r>
        <w:proofErr w:type="spellStart"/>
        <w:r w:rsidR="00E1199D" w:rsidRPr="00CD34CB">
          <w:rPr>
            <w:rStyle w:val="Hyperlink"/>
          </w:rPr>
          <w:t>Te</w:t>
        </w:r>
        <w:proofErr w:type="spellEnd"/>
        <w:r w:rsidR="00E1199D" w:rsidRPr="00CD34CB">
          <w:rPr>
            <w:rStyle w:val="Hyperlink"/>
          </w:rPr>
          <w:t xml:space="preserve"> Papa Detective”</w:t>
        </w:r>
      </w:hyperlink>
      <w:r w:rsidR="00E1199D" w:rsidRPr="00E1199D">
        <w:rPr>
          <w:rFonts w:eastAsia="Calibri" w:cs="Calibri"/>
          <w:color w:val="0070C0"/>
          <w:szCs w:val="17"/>
        </w:rPr>
        <w:t xml:space="preserve"> </w:t>
      </w:r>
      <w:r w:rsidR="00E1199D" w:rsidRPr="00E1199D">
        <w:rPr>
          <w:rFonts w:eastAsia="Calibri" w:cs="Calibri"/>
          <w:szCs w:val="17"/>
        </w:rPr>
        <w:t xml:space="preserve">– </w:t>
      </w:r>
      <w:r w:rsidR="00E1199D" w:rsidRPr="00E1199D">
        <w:rPr>
          <w:rFonts w:eastAsia="Calibri" w:cs="Calibri"/>
          <w:i/>
          <w:iCs/>
          <w:szCs w:val="17"/>
        </w:rPr>
        <w:t>School Journal</w:t>
      </w:r>
      <w:r w:rsidR="00E1199D" w:rsidRPr="00E1199D">
        <w:rPr>
          <w:rFonts w:eastAsia="Calibri" w:cs="Calibri"/>
          <w:szCs w:val="17"/>
        </w:rPr>
        <w:t xml:space="preserve"> Level 3, November 2016</w:t>
      </w:r>
    </w:p>
    <w:p w14:paraId="5C7BA186" w14:textId="77777777" w:rsidR="00F709E7" w:rsidRDefault="00F709E7" w:rsidP="0095364A">
      <w:pPr>
        <w:pStyle w:val="TSMtextbullets"/>
        <w:numPr>
          <w:ilvl w:val="0"/>
          <w:numId w:val="0"/>
        </w:numPr>
      </w:pPr>
    </w:p>
    <w:p w14:paraId="7DB3C693" w14:textId="3CAE1D71" w:rsidR="00A66E7F" w:rsidRDefault="00A66E7F" w:rsidP="0095364A">
      <w:pPr>
        <w:pStyle w:val="TSMtextbullets"/>
        <w:numPr>
          <w:ilvl w:val="0"/>
          <w:numId w:val="0"/>
        </w:numPr>
      </w:pPr>
    </w:p>
    <w:p w14:paraId="37884728" w14:textId="77777777" w:rsidR="003C496A" w:rsidRPr="00E1199D" w:rsidRDefault="003C496A" w:rsidP="0095364A">
      <w:pPr>
        <w:pStyle w:val="TSMtextbullets"/>
        <w:numPr>
          <w:ilvl w:val="0"/>
          <w:numId w:val="0"/>
        </w:numPr>
      </w:pPr>
    </w:p>
    <w:bookmarkEnd w:id="8"/>
    <w:p w14:paraId="45781BFD" w14:textId="5EA3EEAA" w:rsidR="00ED5026" w:rsidRPr="008478F6" w:rsidRDefault="00ED5026" w:rsidP="00D85F21">
      <w:pPr>
        <w:pStyle w:val="Heading2"/>
        <w:spacing w:before="0" w:after="120"/>
      </w:pPr>
      <w:r w:rsidRPr="008478F6">
        <w:t>Big ideas</w:t>
      </w:r>
    </w:p>
    <w:p w14:paraId="6AA56F0D" w14:textId="11266E19" w:rsidR="005F6ECD" w:rsidRDefault="005F6ECD" w:rsidP="001A52E7">
      <w:pPr>
        <w:pStyle w:val="TSMTxt"/>
      </w:pPr>
      <w:r w:rsidRPr="00B15842">
        <w:t>The activities</w:t>
      </w:r>
      <w:r w:rsidR="006F3B2D">
        <w:t xml:space="preserve"> that follow</w:t>
      </w:r>
      <w:r w:rsidRPr="00B15842">
        <w:t xml:space="preserve"> all support understanding the four big ideas: Māori history, colonisation and settlement, the use of power, and </w:t>
      </w:r>
      <w:r w:rsidRPr="005F6ECD">
        <w:t>relationships</w:t>
      </w:r>
      <w:r w:rsidR="00FB2040">
        <w:t>. F</w:t>
      </w:r>
      <w:r w:rsidRPr="005F6ECD">
        <w:t>or example:</w:t>
      </w:r>
    </w:p>
    <w:p w14:paraId="41268210" w14:textId="6D9990E2" w:rsidR="00395E36" w:rsidRDefault="00395E36" w:rsidP="0095364A">
      <w:pPr>
        <w:pStyle w:val="TSMtextbullets"/>
      </w:pPr>
      <w:r>
        <w:t>Māori were the first people in Aotearoa New Zealand</w:t>
      </w:r>
      <w:r w:rsidR="004A6D57">
        <w:t>.</w:t>
      </w:r>
    </w:p>
    <w:p w14:paraId="63B95324" w14:textId="2B416C18" w:rsidR="00CF5DDC" w:rsidRDefault="004A6D57" w:rsidP="0095364A">
      <w:pPr>
        <w:pStyle w:val="TSMtextbullets"/>
      </w:pPr>
      <w:r>
        <w:t xml:space="preserve">The </w:t>
      </w:r>
      <w:proofErr w:type="spellStart"/>
      <w:r w:rsidR="00CF5DDC">
        <w:t>tūpuna</w:t>
      </w:r>
      <w:proofErr w:type="spellEnd"/>
      <w:r>
        <w:t xml:space="preserve"> of Māori came to Aotearoa New Zealand in different groups at different times. Their attitudes and values differed from group to group. </w:t>
      </w:r>
    </w:p>
    <w:p w14:paraId="5C9FFD54" w14:textId="77777777" w:rsidR="008B35CF" w:rsidRDefault="008B35CF" w:rsidP="0095364A">
      <w:pPr>
        <w:pStyle w:val="TSMtextbullets"/>
      </w:pPr>
      <w:proofErr w:type="spellStart"/>
      <w:r w:rsidRPr="00833F08">
        <w:t>Te</w:t>
      </w:r>
      <w:proofErr w:type="spellEnd"/>
      <w:r w:rsidRPr="00833F08">
        <w:t xml:space="preserve"> </w:t>
      </w:r>
      <w:proofErr w:type="spellStart"/>
      <w:r w:rsidRPr="00833F08">
        <w:t>Pokohiwi</w:t>
      </w:r>
      <w:proofErr w:type="spellEnd"/>
      <w:r w:rsidRPr="00833F08">
        <w:t xml:space="preserve"> was one of the earliest Māori settlement sites in Aotearoa New Zealand.</w:t>
      </w:r>
    </w:p>
    <w:p w14:paraId="19654A3C" w14:textId="6652412B" w:rsidR="008B35CF" w:rsidRDefault="008B35CF" w:rsidP="0095364A">
      <w:pPr>
        <w:pStyle w:val="TSMtextbullets"/>
      </w:pPr>
      <w:r>
        <w:t xml:space="preserve">Those living at </w:t>
      </w:r>
      <w:proofErr w:type="spellStart"/>
      <w:r>
        <w:t>Te</w:t>
      </w:r>
      <w:proofErr w:type="spellEnd"/>
      <w:r>
        <w:t xml:space="preserve"> </w:t>
      </w:r>
      <w:proofErr w:type="spellStart"/>
      <w:r>
        <w:t>Pokohiwi</w:t>
      </w:r>
      <w:proofErr w:type="spellEnd"/>
      <w:r w:rsidR="007638A8">
        <w:t xml:space="preserve"> </w:t>
      </w:r>
      <w:r w:rsidR="0016137C">
        <w:t>made use of local resources and developed a rich</w:t>
      </w:r>
      <w:r w:rsidR="001D58C3">
        <w:t xml:space="preserve"> social, spiritual, and</w:t>
      </w:r>
      <w:r w:rsidR="0016137C">
        <w:t xml:space="preserve"> material culture.</w:t>
      </w:r>
      <w:r w:rsidR="001D58C3">
        <w:t xml:space="preserve"> </w:t>
      </w:r>
      <w:r w:rsidR="00133CCD">
        <w:t>Evidence suggests they</w:t>
      </w:r>
      <w:r w:rsidR="001D58C3">
        <w:t xml:space="preserve"> traded taonga </w:t>
      </w:r>
      <w:r w:rsidR="00133CCD">
        <w:t xml:space="preserve">up and down the motu. </w:t>
      </w:r>
    </w:p>
    <w:p w14:paraId="142420A2" w14:textId="4EE8BA83" w:rsidR="009068AA" w:rsidRDefault="009068AA" w:rsidP="0095364A">
      <w:pPr>
        <w:pStyle w:val="TSMtextbullets"/>
      </w:pPr>
      <w:r>
        <w:t xml:space="preserve">The population of </w:t>
      </w:r>
      <w:proofErr w:type="spellStart"/>
      <w:r>
        <w:t>Te</w:t>
      </w:r>
      <w:proofErr w:type="spellEnd"/>
      <w:r>
        <w:t xml:space="preserve"> </w:t>
      </w:r>
      <w:proofErr w:type="spellStart"/>
      <w:r>
        <w:t>Pokohiwi</w:t>
      </w:r>
      <w:proofErr w:type="spellEnd"/>
      <w:r>
        <w:t xml:space="preserve"> varied according to resources available and relationships with other iwi and </w:t>
      </w:r>
      <w:proofErr w:type="spellStart"/>
      <w:r>
        <w:t>hapū</w:t>
      </w:r>
      <w:proofErr w:type="spellEnd"/>
      <w:r>
        <w:t>.</w:t>
      </w:r>
    </w:p>
    <w:p w14:paraId="598D5642" w14:textId="2D7F5F78" w:rsidR="00CF5DDC" w:rsidRDefault="00CF5DDC" w:rsidP="0095364A">
      <w:pPr>
        <w:pStyle w:val="TSMtextbullets"/>
      </w:pPr>
      <w:r>
        <w:t>Māori culture and identity has adapted</w:t>
      </w:r>
      <w:r w:rsidR="005B5A43">
        <w:t xml:space="preserve"> and</w:t>
      </w:r>
      <w:r>
        <w:t xml:space="preserve"> changed since the arrival of these </w:t>
      </w:r>
      <w:proofErr w:type="spellStart"/>
      <w:r>
        <w:t>tūpuna</w:t>
      </w:r>
      <w:proofErr w:type="spellEnd"/>
      <w:r>
        <w:t>.</w:t>
      </w:r>
    </w:p>
    <w:p w14:paraId="53386BDA" w14:textId="325FF604" w:rsidR="00901796" w:rsidRDefault="008376F1" w:rsidP="0095364A">
      <w:pPr>
        <w:pStyle w:val="TSMtextbullets"/>
      </w:pPr>
      <w:r>
        <w:t>For decades, a</w:t>
      </w:r>
      <w:r w:rsidR="00971C5E">
        <w:t>rtefacts</w:t>
      </w:r>
      <w:r w:rsidR="00901796">
        <w:t xml:space="preserve"> and </w:t>
      </w:r>
      <w:r w:rsidR="00BB0C11">
        <w:t>ancestral remains</w:t>
      </w:r>
      <w:r w:rsidR="00971C5E">
        <w:t xml:space="preserve"> </w:t>
      </w:r>
      <w:r w:rsidR="008C0328">
        <w:t xml:space="preserve">were taken from </w:t>
      </w:r>
      <w:proofErr w:type="spellStart"/>
      <w:r w:rsidR="008C0328">
        <w:t>Te</w:t>
      </w:r>
      <w:proofErr w:type="spellEnd"/>
      <w:r w:rsidR="008C0328">
        <w:t xml:space="preserve"> </w:t>
      </w:r>
      <w:proofErr w:type="spellStart"/>
      <w:r w:rsidR="008C0328">
        <w:t>Pokohiwi</w:t>
      </w:r>
      <w:proofErr w:type="spellEnd"/>
      <w:r w:rsidR="008C0328">
        <w:t xml:space="preserve"> by </w:t>
      </w:r>
      <w:r w:rsidR="005B5A43">
        <w:t>people</w:t>
      </w:r>
      <w:r w:rsidR="008C0328">
        <w:t xml:space="preserve"> who </w:t>
      </w:r>
      <w:r w:rsidR="0003724B">
        <w:t>didn’t thi</w:t>
      </w:r>
      <w:r w:rsidR="00F31B18">
        <w:t xml:space="preserve">nk it was important to consult </w:t>
      </w:r>
      <w:proofErr w:type="spellStart"/>
      <w:r w:rsidR="00F31B18">
        <w:t>Rangitāne</w:t>
      </w:r>
      <w:proofErr w:type="spellEnd"/>
      <w:r w:rsidR="0038049B">
        <w:t xml:space="preserve"> about their removal.</w:t>
      </w:r>
      <w:r w:rsidR="00A23D35">
        <w:t xml:space="preserve"> </w:t>
      </w:r>
    </w:p>
    <w:p w14:paraId="5D12E505" w14:textId="245F8C51" w:rsidR="006444CF" w:rsidRDefault="005B5A43" w:rsidP="0095364A">
      <w:pPr>
        <w:pStyle w:val="TSMtextbullets"/>
      </w:pPr>
      <w:r>
        <w:t>Some</w:t>
      </w:r>
      <w:r w:rsidR="00CD679F">
        <w:t xml:space="preserve"> historians and scientists believed they had the right to take artefacts </w:t>
      </w:r>
      <w:r w:rsidR="00824191">
        <w:t xml:space="preserve">from other cultures and study and display them. </w:t>
      </w:r>
    </w:p>
    <w:p w14:paraId="4EAE67A1" w14:textId="48A89505" w:rsidR="00C546BB" w:rsidRPr="00ED5026" w:rsidRDefault="0038049B" w:rsidP="0095364A">
      <w:pPr>
        <w:pStyle w:val="TSMtextbullets"/>
      </w:pPr>
      <w:r>
        <w:t>Many people now believe</w:t>
      </w:r>
      <w:r w:rsidR="00B85D01">
        <w:t xml:space="preserve"> that iwi should </w:t>
      </w:r>
      <w:r w:rsidR="00901796">
        <w:t>control what happens to artefacts and ancestral remains.</w:t>
      </w:r>
    </w:p>
    <w:tbl>
      <w:tblPr>
        <w:tblStyle w:val="TableGrid"/>
        <w:tblpPr w:leftFromText="181" w:rightFromText="181" w:bottomFromText="284" w:vertAnchor="page" w:horzAnchor="margin" w:tblpY="401"/>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Look w:val="04A0" w:firstRow="1" w:lastRow="0" w:firstColumn="1" w:lastColumn="0" w:noHBand="0" w:noVBand="1"/>
      </w:tblPr>
      <w:tblGrid>
        <w:gridCol w:w="15871"/>
      </w:tblGrid>
      <w:tr w:rsidR="005D72EB" w:rsidRPr="00CC51C4" w14:paraId="6C3AEBDD" w14:textId="77777777" w:rsidTr="005D72EB">
        <w:trPr>
          <w:trHeight w:val="711"/>
        </w:trPr>
        <w:tc>
          <w:tcPr>
            <w:tcW w:w="15871" w:type="dxa"/>
            <w:shd w:val="clear" w:color="auto" w:fill="A256AA"/>
          </w:tcPr>
          <w:p w14:paraId="5BDA9960" w14:textId="77777777" w:rsidR="005D72EB" w:rsidRPr="00CC51C4" w:rsidRDefault="005D72EB" w:rsidP="005D72EB">
            <w:pPr>
              <w:pStyle w:val="Heading2A"/>
              <w:spacing w:before="120"/>
            </w:pPr>
            <w:proofErr w:type="spellStart"/>
            <w:r w:rsidRPr="00DF62FA">
              <w:rPr>
                <w:sz w:val="36"/>
                <w:szCs w:val="36"/>
              </w:rPr>
              <w:lastRenderedPageBreak/>
              <w:t>Te</w:t>
            </w:r>
            <w:proofErr w:type="spellEnd"/>
            <w:r w:rsidRPr="00DF62FA">
              <w:rPr>
                <w:sz w:val="36"/>
                <w:szCs w:val="36"/>
              </w:rPr>
              <w:t xml:space="preserve"> </w:t>
            </w:r>
            <w:proofErr w:type="spellStart"/>
            <w:r w:rsidRPr="00DF62FA">
              <w:rPr>
                <w:sz w:val="36"/>
                <w:szCs w:val="36"/>
              </w:rPr>
              <w:t>Pokohiwi</w:t>
            </w:r>
            <w:proofErr w:type="spellEnd"/>
            <w:r w:rsidRPr="00DF62FA">
              <w:rPr>
                <w:sz w:val="36"/>
                <w:szCs w:val="36"/>
              </w:rPr>
              <w:t>-o-Kupe: Aotearoa’s First Settlement</w:t>
            </w:r>
            <w:r w:rsidRPr="00C57E35">
              <w:rPr>
                <w:sz w:val="36"/>
                <w:szCs w:val="36"/>
              </w:rPr>
              <w:t xml:space="preserve"> </w:t>
            </w:r>
          </w:p>
        </w:tc>
      </w:tr>
    </w:tbl>
    <w:p w14:paraId="35DF78D4" w14:textId="0144BFA0" w:rsidR="00904F34" w:rsidRPr="00424294" w:rsidRDefault="00904F34" w:rsidP="000869C4">
      <w:pPr>
        <w:pStyle w:val="Heading2"/>
        <w:spacing w:before="0" w:after="120"/>
        <w:rPr>
          <w:rFonts w:ascii="Source Sans Pro" w:eastAsia="Source Sans Pro" w:hAnsi="Source Sans Pro" w:cs="Source Sans Pro"/>
          <w:sz w:val="22"/>
          <w:szCs w:val="22"/>
        </w:rPr>
      </w:pPr>
      <w:r w:rsidRPr="001E5D96">
        <w:t>Activities</w:t>
      </w:r>
    </w:p>
    <w:p w14:paraId="592B37FA" w14:textId="77777777" w:rsidR="00904F34" w:rsidRPr="00A773F9" w:rsidRDefault="00904F34" w:rsidP="005D72EB">
      <w:pPr>
        <w:pStyle w:val="Heading3"/>
        <w:spacing w:before="80"/>
      </w:pPr>
      <w:r w:rsidRPr="00A773F9">
        <w:t xml:space="preserve">Sequencing </w:t>
      </w:r>
      <w:r w:rsidRPr="001E5D96">
        <w:t>the</w:t>
      </w:r>
      <w:r w:rsidRPr="00A773F9">
        <w:t xml:space="preserve"> text</w:t>
      </w:r>
    </w:p>
    <w:p w14:paraId="6A0F5F4A" w14:textId="1E4CF350" w:rsidR="00904F34" w:rsidRPr="006528AA" w:rsidRDefault="00904F34" w:rsidP="00904F34">
      <w:pPr>
        <w:spacing w:after="120"/>
        <w:rPr>
          <w:rFonts w:eastAsia="Calibri" w:cs="Calibri"/>
          <w:sz w:val="17"/>
          <w:szCs w:val="17"/>
        </w:rPr>
      </w:pPr>
      <w:r w:rsidRPr="006528AA">
        <w:rPr>
          <w:rFonts w:eastAsia="Calibri" w:cs="Calibri"/>
          <w:sz w:val="17"/>
          <w:szCs w:val="17"/>
        </w:rPr>
        <w:t xml:space="preserve">In this activity, </w:t>
      </w:r>
      <w:proofErr w:type="spellStart"/>
      <w:r w:rsidRPr="006528AA">
        <w:rPr>
          <w:rFonts w:eastAsia="Calibri" w:cs="Calibri"/>
          <w:sz w:val="17"/>
          <w:szCs w:val="17"/>
        </w:rPr>
        <w:t>ākonga</w:t>
      </w:r>
      <w:proofErr w:type="spellEnd"/>
      <w:r w:rsidRPr="006528AA">
        <w:rPr>
          <w:rFonts w:eastAsia="Calibri" w:cs="Calibri"/>
          <w:sz w:val="17"/>
          <w:szCs w:val="17"/>
        </w:rPr>
        <w:t xml:space="preserve"> deepen their understanding of Māori history by putting the events in this text in order and predicting how each </w:t>
      </w:r>
      <w:r w:rsidR="00235055">
        <w:rPr>
          <w:rFonts w:eastAsia="Calibri" w:cs="Calibri"/>
          <w:sz w:val="17"/>
          <w:szCs w:val="17"/>
        </w:rPr>
        <w:t>event</w:t>
      </w:r>
      <w:r w:rsidRPr="006528AA">
        <w:rPr>
          <w:rFonts w:eastAsia="Calibri" w:cs="Calibri"/>
          <w:sz w:val="17"/>
          <w:szCs w:val="17"/>
        </w:rPr>
        <w:t xml:space="preserve"> might have affected the others.</w:t>
      </w:r>
    </w:p>
    <w:p w14:paraId="6A863575" w14:textId="77777777" w:rsidR="003A4E85" w:rsidRDefault="00904F34" w:rsidP="003A4E85">
      <w:pPr>
        <w:spacing w:after="120"/>
        <w:rPr>
          <w:rFonts w:eastAsia="Calibri" w:cs="Calibri"/>
          <w:sz w:val="17"/>
          <w:szCs w:val="17"/>
        </w:rPr>
      </w:pPr>
      <w:r w:rsidRPr="006528AA">
        <w:rPr>
          <w:rFonts w:eastAsia="Calibri" w:cs="Calibri"/>
          <w:sz w:val="17"/>
          <w:szCs w:val="17"/>
        </w:rPr>
        <w:t xml:space="preserve">Explain to </w:t>
      </w:r>
      <w:proofErr w:type="spellStart"/>
      <w:r w:rsidRPr="006528AA">
        <w:rPr>
          <w:rFonts w:eastAsia="Calibri" w:cs="Calibri"/>
          <w:sz w:val="17"/>
          <w:szCs w:val="17"/>
        </w:rPr>
        <w:t>ākonga</w:t>
      </w:r>
      <w:proofErr w:type="spellEnd"/>
      <w:r w:rsidRPr="006528AA">
        <w:rPr>
          <w:rFonts w:eastAsia="Calibri" w:cs="Calibri"/>
          <w:sz w:val="17"/>
          <w:szCs w:val="17"/>
        </w:rPr>
        <w:t xml:space="preserve"> that this text describes several different time periods. </w:t>
      </w:r>
    </w:p>
    <w:p w14:paraId="053D5C0D" w14:textId="77777777" w:rsidR="00944EC2" w:rsidRDefault="00904F34" w:rsidP="00944EC2">
      <w:pPr>
        <w:spacing w:after="120"/>
        <w:rPr>
          <w:rFonts w:eastAsia="Calibri" w:cs="Calibri"/>
          <w:sz w:val="17"/>
          <w:szCs w:val="17"/>
        </w:rPr>
      </w:pPr>
      <w:r w:rsidRPr="006528AA">
        <w:rPr>
          <w:rFonts w:eastAsia="Calibri" w:cs="Calibri"/>
          <w:sz w:val="17"/>
          <w:szCs w:val="17"/>
        </w:rPr>
        <w:t>Ask them to reread the text and identify the three time periods (the first hundred years of occupation, when artefacts at</w:t>
      </w:r>
      <w:r w:rsidR="003A4E85">
        <w:rPr>
          <w:rFonts w:eastAsia="Calibri" w:cs="Calibri"/>
          <w:sz w:val="17"/>
          <w:szCs w:val="17"/>
        </w:rPr>
        <w:t xml:space="preserve"> </w:t>
      </w:r>
      <w:r w:rsidR="003A4E85" w:rsidRPr="006528AA">
        <w:rPr>
          <w:rFonts w:eastAsia="Calibri" w:cs="Calibri"/>
          <w:sz w:val="17"/>
          <w:szCs w:val="17"/>
        </w:rPr>
        <w:t>Wairau Bar were first recovered, and 2010 to the present day). Ask them to</w:t>
      </w:r>
      <w:r w:rsidR="00944EC2">
        <w:rPr>
          <w:rFonts w:eastAsia="Calibri" w:cs="Calibri"/>
          <w:sz w:val="17"/>
          <w:szCs w:val="17"/>
        </w:rPr>
        <w:t xml:space="preserve"> </w:t>
      </w:r>
      <w:r w:rsidR="00944EC2" w:rsidRPr="006528AA">
        <w:rPr>
          <w:rFonts w:eastAsia="Calibri" w:cs="Calibri"/>
          <w:sz w:val="17"/>
          <w:szCs w:val="17"/>
        </w:rPr>
        <w:t>draw a table with these headings and place each event described in the text under the appropriate heading.</w:t>
      </w:r>
    </w:p>
    <w:p w14:paraId="49E5B7AA" w14:textId="77777777" w:rsidR="00944EC2" w:rsidRDefault="00944EC2" w:rsidP="00944EC2">
      <w:pPr>
        <w:pStyle w:val="TSMTxt"/>
        <w:rPr>
          <w:rFonts w:eastAsia="Calibri" w:cs="Calibri"/>
          <w:szCs w:val="17"/>
        </w:rPr>
      </w:pPr>
      <w:proofErr w:type="spellStart"/>
      <w:r w:rsidRPr="006528AA">
        <w:t>Ākonga</w:t>
      </w:r>
      <w:proofErr w:type="spellEnd"/>
      <w:r w:rsidRPr="006528AA">
        <w:t xml:space="preserve"> can then choose one event in the earliest time period and make statements about how they caused or influenced the later events. </w:t>
      </w:r>
      <w:r w:rsidRPr="006528AA">
        <w:rPr>
          <w:rFonts w:eastAsia="Calibri" w:cs="Calibri"/>
          <w:szCs w:val="17"/>
        </w:rPr>
        <w:t xml:space="preserve"> </w:t>
      </w:r>
    </w:p>
    <w:p w14:paraId="06E20152" w14:textId="77777777" w:rsidR="00944EC2" w:rsidRPr="006528AA" w:rsidRDefault="00944EC2" w:rsidP="00944EC2">
      <w:pPr>
        <w:pStyle w:val="Heading3"/>
      </w:pPr>
      <w:r w:rsidRPr="006528AA">
        <w:t xml:space="preserve">How did </w:t>
      </w:r>
      <w:proofErr w:type="spellStart"/>
      <w:r w:rsidRPr="006528AA">
        <w:t>ngā</w:t>
      </w:r>
      <w:proofErr w:type="spellEnd"/>
      <w:r w:rsidRPr="006528AA">
        <w:t xml:space="preserve"> </w:t>
      </w:r>
      <w:proofErr w:type="spellStart"/>
      <w:r w:rsidRPr="006528AA">
        <w:t>tāngata</w:t>
      </w:r>
      <w:proofErr w:type="spellEnd"/>
      <w:r w:rsidRPr="006528AA">
        <w:t xml:space="preserve"> live </w:t>
      </w:r>
      <w:r w:rsidRPr="003A4E85">
        <w:t>here</w:t>
      </w:r>
      <w:r w:rsidRPr="006528AA">
        <w:t>?</w:t>
      </w:r>
    </w:p>
    <w:p w14:paraId="27595240" w14:textId="77777777" w:rsidR="00944EC2" w:rsidRPr="006528AA" w:rsidRDefault="00944EC2" w:rsidP="00944EC2">
      <w:pPr>
        <w:spacing w:after="120"/>
        <w:rPr>
          <w:rFonts w:eastAsia="Calibri" w:cs="Calibri"/>
          <w:sz w:val="17"/>
          <w:szCs w:val="17"/>
        </w:rPr>
      </w:pPr>
      <w:r w:rsidRPr="006528AA">
        <w:rPr>
          <w:rFonts w:eastAsia="Calibri" w:cs="Calibri"/>
          <w:sz w:val="17"/>
          <w:szCs w:val="17"/>
        </w:rPr>
        <w:t xml:space="preserve">In this activity, </w:t>
      </w:r>
      <w:proofErr w:type="spellStart"/>
      <w:r w:rsidRPr="006528AA">
        <w:rPr>
          <w:rFonts w:eastAsia="Calibri" w:cs="Calibri"/>
          <w:sz w:val="17"/>
          <w:szCs w:val="17"/>
        </w:rPr>
        <w:t>ākonga</w:t>
      </w:r>
      <w:proofErr w:type="spellEnd"/>
      <w:r w:rsidRPr="006528AA">
        <w:rPr>
          <w:rFonts w:eastAsia="Calibri" w:cs="Calibri"/>
          <w:sz w:val="17"/>
          <w:szCs w:val="17"/>
        </w:rPr>
        <w:t xml:space="preserve"> use information from the text to find out as much as they can about the lives of the people of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 xml:space="preserve">. </w:t>
      </w:r>
    </w:p>
    <w:p w14:paraId="1E97993C" w14:textId="77777777" w:rsidR="00944EC2" w:rsidRPr="006528AA" w:rsidRDefault="00944EC2" w:rsidP="00944EC2">
      <w:pPr>
        <w:spacing w:after="120"/>
        <w:rPr>
          <w:rFonts w:eastAsia="Calibri" w:cs="Calibri"/>
          <w:b/>
          <w:sz w:val="17"/>
          <w:szCs w:val="17"/>
        </w:rPr>
      </w:pPr>
      <w:r w:rsidRPr="006528AA">
        <w:rPr>
          <w:rFonts w:eastAsia="Calibri" w:cs="Calibri"/>
          <w:sz w:val="17"/>
          <w:szCs w:val="17"/>
        </w:rPr>
        <w:t xml:space="preserve">Have </w:t>
      </w:r>
      <w:proofErr w:type="spellStart"/>
      <w:r w:rsidRPr="006528AA">
        <w:rPr>
          <w:rFonts w:eastAsia="Calibri" w:cs="Calibri"/>
          <w:sz w:val="17"/>
          <w:szCs w:val="17"/>
        </w:rPr>
        <w:t>ākonga</w:t>
      </w:r>
      <w:proofErr w:type="spellEnd"/>
      <w:r w:rsidRPr="006528AA">
        <w:rPr>
          <w:rFonts w:eastAsia="Calibri" w:cs="Calibri"/>
          <w:sz w:val="17"/>
          <w:szCs w:val="17"/>
        </w:rPr>
        <w:t xml:space="preserve"> reread the text to find out as much as possible about how people of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 xml:space="preserve"> might have lived, considering such things as what they ate, where they were born, how they travelled, what their relationships were like, and what work they did. </w:t>
      </w:r>
    </w:p>
    <w:p w14:paraId="38DE57BB" w14:textId="77777777" w:rsidR="00944EC2" w:rsidRPr="006528AA" w:rsidRDefault="00944EC2" w:rsidP="00944EC2">
      <w:pPr>
        <w:spacing w:after="120"/>
        <w:rPr>
          <w:rFonts w:eastAsia="Calibri" w:cs="Calibri"/>
          <w:sz w:val="17"/>
          <w:szCs w:val="17"/>
        </w:rPr>
      </w:pPr>
      <w:r w:rsidRPr="006528AA">
        <w:rPr>
          <w:rFonts w:eastAsia="Calibri" w:cs="Calibri"/>
          <w:sz w:val="17"/>
          <w:szCs w:val="17"/>
        </w:rPr>
        <w:t xml:space="preserve">After </w:t>
      </w:r>
      <w:proofErr w:type="spellStart"/>
      <w:r w:rsidRPr="006528AA">
        <w:rPr>
          <w:rFonts w:eastAsia="Calibri" w:cs="Calibri"/>
          <w:sz w:val="17"/>
          <w:szCs w:val="17"/>
        </w:rPr>
        <w:t>ākonga</w:t>
      </w:r>
      <w:proofErr w:type="spellEnd"/>
      <w:r w:rsidRPr="006528AA">
        <w:rPr>
          <w:rFonts w:eastAsia="Calibri" w:cs="Calibri"/>
          <w:sz w:val="17"/>
          <w:szCs w:val="17"/>
        </w:rPr>
        <w:t xml:space="preserve"> note down what they learnt about </w:t>
      </w:r>
      <w:proofErr w:type="spellStart"/>
      <w:r w:rsidRPr="006528AA">
        <w:rPr>
          <w:rFonts w:eastAsia="Calibri" w:cs="Calibri"/>
          <w:sz w:val="17"/>
          <w:szCs w:val="17"/>
        </w:rPr>
        <w:t>ngā</w:t>
      </w:r>
      <w:proofErr w:type="spellEnd"/>
      <w:r w:rsidRPr="006528AA">
        <w:rPr>
          <w:rFonts w:eastAsia="Calibri" w:cs="Calibri"/>
          <w:sz w:val="17"/>
          <w:szCs w:val="17"/>
        </w:rPr>
        <w:t xml:space="preserve"> </w:t>
      </w:r>
      <w:proofErr w:type="spellStart"/>
      <w:r w:rsidRPr="006528AA">
        <w:rPr>
          <w:rFonts w:eastAsia="Calibri" w:cs="Calibri"/>
          <w:sz w:val="17"/>
          <w:szCs w:val="17"/>
        </w:rPr>
        <w:t>tāngata</w:t>
      </w:r>
      <w:proofErr w:type="spellEnd"/>
      <w:r w:rsidRPr="006528AA">
        <w:rPr>
          <w:rFonts w:eastAsia="Calibri" w:cs="Calibri"/>
          <w:sz w:val="17"/>
          <w:szCs w:val="17"/>
        </w:rPr>
        <w:t xml:space="preserve"> from the text, ask them to identify any gaps in their knowledge. </w:t>
      </w:r>
      <w:proofErr w:type="spellStart"/>
      <w:r w:rsidRPr="006528AA">
        <w:rPr>
          <w:rFonts w:eastAsia="Calibri" w:cs="Calibri"/>
          <w:sz w:val="17"/>
          <w:szCs w:val="17"/>
        </w:rPr>
        <w:t>Ākonga</w:t>
      </w:r>
      <w:proofErr w:type="spellEnd"/>
      <w:r w:rsidRPr="006528AA">
        <w:rPr>
          <w:rFonts w:eastAsia="Calibri" w:cs="Calibri"/>
          <w:sz w:val="17"/>
          <w:szCs w:val="17"/>
        </w:rPr>
        <w:t xml:space="preserve"> could research more about the first people who arrived to fill in those gaps. </w:t>
      </w:r>
      <w:proofErr w:type="spellStart"/>
      <w:r w:rsidRPr="006528AA">
        <w:rPr>
          <w:rFonts w:eastAsia="Calibri" w:cs="Calibri"/>
          <w:sz w:val="17"/>
          <w:szCs w:val="17"/>
        </w:rPr>
        <w:t>Ākonga</w:t>
      </w:r>
      <w:proofErr w:type="spellEnd"/>
      <w:r w:rsidRPr="006528AA">
        <w:rPr>
          <w:rFonts w:eastAsia="Calibri" w:cs="Calibri"/>
          <w:sz w:val="17"/>
          <w:szCs w:val="17"/>
        </w:rPr>
        <w:t xml:space="preserve"> could present this information as a memoir or use role plays to explore the lives of people at Wairau Bar.</w:t>
      </w:r>
      <w:bookmarkStart w:id="9" w:name="_heading=h.q65mtgl93qgy" w:colFirst="0" w:colLast="0"/>
      <w:bookmarkEnd w:id="9"/>
    </w:p>
    <w:p w14:paraId="44D87EF8" w14:textId="2B775E05" w:rsidR="00944EC2" w:rsidRPr="006528AA" w:rsidRDefault="005D72EB" w:rsidP="0062112B">
      <w:pPr>
        <w:pStyle w:val="Heading3"/>
        <w:spacing w:before="0"/>
      </w:pPr>
      <w:r>
        <w:br w:type="column"/>
      </w:r>
      <w:r w:rsidR="00944EC2" w:rsidRPr="006528AA">
        <w:t>Learning from historical artefacts</w:t>
      </w:r>
    </w:p>
    <w:p w14:paraId="408BC85C" w14:textId="77777777" w:rsidR="00944EC2" w:rsidRPr="006528AA" w:rsidRDefault="00944EC2" w:rsidP="00944EC2">
      <w:pPr>
        <w:spacing w:after="120"/>
        <w:rPr>
          <w:rFonts w:eastAsia="Calibri" w:cs="Calibri"/>
          <w:sz w:val="17"/>
          <w:szCs w:val="17"/>
        </w:rPr>
      </w:pPr>
      <w:r w:rsidRPr="006528AA">
        <w:rPr>
          <w:rFonts w:eastAsia="Calibri" w:cs="Calibri"/>
          <w:sz w:val="17"/>
          <w:szCs w:val="17"/>
        </w:rPr>
        <w:t xml:space="preserve">In this activity, </w:t>
      </w:r>
      <w:proofErr w:type="spellStart"/>
      <w:r w:rsidRPr="006528AA">
        <w:rPr>
          <w:rFonts w:eastAsia="Calibri" w:cs="Calibri"/>
          <w:sz w:val="17"/>
          <w:szCs w:val="17"/>
        </w:rPr>
        <w:t>ākonga</w:t>
      </w:r>
      <w:proofErr w:type="spellEnd"/>
      <w:r w:rsidRPr="006528AA">
        <w:rPr>
          <w:rFonts w:eastAsia="Calibri" w:cs="Calibri"/>
          <w:sz w:val="17"/>
          <w:szCs w:val="17"/>
        </w:rPr>
        <w:t xml:space="preserve"> deepen their understanding of Māori history by considering what we can learn from artefacts found at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 xml:space="preserve">. </w:t>
      </w:r>
    </w:p>
    <w:p w14:paraId="2D655103" w14:textId="3FC5C940" w:rsidR="00944EC2" w:rsidRPr="00BB0C11" w:rsidRDefault="00944EC2" w:rsidP="00944EC2">
      <w:pPr>
        <w:spacing w:after="120"/>
        <w:rPr>
          <w:rFonts w:eastAsia="Calibri" w:cs="Calibri"/>
          <w:sz w:val="17"/>
          <w:szCs w:val="17"/>
        </w:rPr>
      </w:pPr>
      <w:r w:rsidRPr="006528AA">
        <w:rPr>
          <w:rFonts w:eastAsia="Calibri" w:cs="Calibri"/>
          <w:sz w:val="17"/>
          <w:szCs w:val="17"/>
        </w:rPr>
        <w:t xml:space="preserve">Ask </w:t>
      </w:r>
      <w:proofErr w:type="spellStart"/>
      <w:r w:rsidRPr="006528AA">
        <w:rPr>
          <w:rFonts w:eastAsia="Calibri" w:cs="Calibri"/>
          <w:sz w:val="17"/>
          <w:szCs w:val="17"/>
        </w:rPr>
        <w:t>ākonga</w:t>
      </w:r>
      <w:proofErr w:type="spellEnd"/>
      <w:r w:rsidRPr="006528AA">
        <w:rPr>
          <w:rFonts w:eastAsia="Calibri" w:cs="Calibri"/>
          <w:sz w:val="17"/>
          <w:szCs w:val="17"/>
        </w:rPr>
        <w:t xml:space="preserve"> to reread up to page 12 and note down all the artefacts that were found at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 xml:space="preserve">. They could then choose some relevant categories these artefacts fit into, for example, </w:t>
      </w:r>
      <w:proofErr w:type="spellStart"/>
      <w:r w:rsidRPr="006528AA">
        <w:rPr>
          <w:rFonts w:eastAsia="Calibri" w:cs="Calibri"/>
          <w:sz w:val="17"/>
          <w:szCs w:val="17"/>
        </w:rPr>
        <w:t>kōiwi</w:t>
      </w:r>
      <w:proofErr w:type="spellEnd"/>
      <w:r w:rsidRPr="006528AA">
        <w:rPr>
          <w:rFonts w:eastAsia="Calibri" w:cs="Calibri"/>
          <w:sz w:val="17"/>
          <w:szCs w:val="17"/>
        </w:rPr>
        <w:t xml:space="preserve"> </w:t>
      </w:r>
      <w:proofErr w:type="spellStart"/>
      <w:r w:rsidRPr="006528AA">
        <w:rPr>
          <w:rFonts w:eastAsia="Calibri" w:cs="Calibri"/>
          <w:sz w:val="17"/>
          <w:szCs w:val="17"/>
        </w:rPr>
        <w:t>tangata</w:t>
      </w:r>
      <w:proofErr w:type="spellEnd"/>
      <w:r w:rsidRPr="006528AA">
        <w:rPr>
          <w:rFonts w:eastAsia="Calibri" w:cs="Calibri"/>
          <w:sz w:val="17"/>
          <w:szCs w:val="17"/>
        </w:rPr>
        <w:t>, tools, food, and remains. Ask them to choose one of the categories and note down what we can learn from this category of archaeological remains, how we find out that information, and what that information tells us about the lives of the first people in Aotearoa New Zealand.</w:t>
      </w:r>
      <w:bookmarkStart w:id="10" w:name="_heading=h.a8gxpfrmfvrm" w:colFirst="0" w:colLast="0"/>
      <w:bookmarkEnd w:id="10"/>
    </w:p>
    <w:p w14:paraId="22E1A913" w14:textId="77777777" w:rsidR="00944EC2" w:rsidRPr="00C85D8C" w:rsidRDefault="00944EC2" w:rsidP="004B66DF">
      <w:pPr>
        <w:pStyle w:val="Heading3"/>
      </w:pPr>
      <w:r w:rsidRPr="00C85D8C">
        <w:t>Kaitiaki of historical artefacts</w:t>
      </w:r>
    </w:p>
    <w:p w14:paraId="461FFC9E" w14:textId="77777777" w:rsidR="00944EC2" w:rsidRPr="00C85D8C" w:rsidRDefault="00944EC2" w:rsidP="00944EC2">
      <w:pPr>
        <w:spacing w:after="120"/>
        <w:rPr>
          <w:rFonts w:eastAsia="Calibri"/>
          <w:sz w:val="17"/>
          <w:szCs w:val="17"/>
        </w:rPr>
      </w:pPr>
      <w:r w:rsidRPr="00C85D8C">
        <w:rPr>
          <w:rFonts w:eastAsia="Calibri"/>
          <w:sz w:val="17"/>
          <w:szCs w:val="17"/>
        </w:rPr>
        <w:t xml:space="preserve">In this activity, </w:t>
      </w:r>
      <w:proofErr w:type="spellStart"/>
      <w:r w:rsidRPr="00C85D8C">
        <w:rPr>
          <w:rFonts w:eastAsia="Calibri"/>
          <w:sz w:val="17"/>
          <w:szCs w:val="17"/>
        </w:rPr>
        <w:t>ākonga</w:t>
      </w:r>
      <w:proofErr w:type="spellEnd"/>
      <w:r w:rsidRPr="00C85D8C">
        <w:rPr>
          <w:rFonts w:eastAsia="Calibri"/>
          <w:sz w:val="17"/>
          <w:szCs w:val="17"/>
        </w:rPr>
        <w:t xml:space="preserve"> deepen their understanding of colonisation by considering how we should best look after the things that were left behind and who should decide how they are looked after.</w:t>
      </w:r>
    </w:p>
    <w:p w14:paraId="542B1483" w14:textId="77777777" w:rsidR="00944EC2" w:rsidRPr="00C85D8C" w:rsidRDefault="00944EC2" w:rsidP="00944EC2">
      <w:pPr>
        <w:spacing w:after="60"/>
        <w:rPr>
          <w:rFonts w:eastAsia="Calibri"/>
          <w:sz w:val="17"/>
          <w:szCs w:val="17"/>
        </w:rPr>
      </w:pPr>
      <w:r w:rsidRPr="00C85D8C">
        <w:rPr>
          <w:rFonts w:eastAsia="Calibri"/>
          <w:sz w:val="17"/>
          <w:szCs w:val="17"/>
        </w:rPr>
        <w:t>Read page 11 and ask:</w:t>
      </w:r>
    </w:p>
    <w:p w14:paraId="13BEBAA3" w14:textId="77777777" w:rsidR="00944EC2" w:rsidRPr="00C85D8C" w:rsidRDefault="00944EC2" w:rsidP="0095364A">
      <w:pPr>
        <w:pStyle w:val="TSMtextbullets"/>
      </w:pPr>
      <w:r w:rsidRPr="00C85D8C">
        <w:t xml:space="preserve">How would you feel handling a tool that had been carried to Aotearoa New Zealand in the first waves of migration? </w:t>
      </w:r>
    </w:p>
    <w:p w14:paraId="170AB8EA" w14:textId="77777777" w:rsidR="00944EC2" w:rsidRPr="00C85D8C" w:rsidRDefault="00944EC2" w:rsidP="0095364A">
      <w:pPr>
        <w:pStyle w:val="TSMtextbullets"/>
      </w:pPr>
      <w:r w:rsidRPr="00C85D8C">
        <w:t>How is this similar to or different from handling a new tool?</w:t>
      </w:r>
    </w:p>
    <w:p w14:paraId="1164973E" w14:textId="77777777" w:rsidR="00944EC2" w:rsidRPr="00C85D8C" w:rsidRDefault="00944EC2" w:rsidP="00944EC2">
      <w:pPr>
        <w:spacing w:after="120"/>
        <w:rPr>
          <w:rFonts w:eastAsia="Calibri"/>
          <w:sz w:val="17"/>
          <w:szCs w:val="17"/>
        </w:rPr>
      </w:pPr>
      <w:proofErr w:type="spellStart"/>
      <w:r w:rsidRPr="00C85D8C">
        <w:rPr>
          <w:rFonts w:eastAsia="Calibri"/>
          <w:sz w:val="17"/>
          <w:szCs w:val="17"/>
        </w:rPr>
        <w:t>Ākonga</w:t>
      </w:r>
      <w:proofErr w:type="spellEnd"/>
      <w:r w:rsidRPr="00C85D8C">
        <w:rPr>
          <w:rFonts w:eastAsia="Calibri"/>
          <w:sz w:val="17"/>
          <w:szCs w:val="17"/>
        </w:rPr>
        <w:t xml:space="preserve"> could role play finding a historic artefact. Ask them to consider how they would feel, how they would look after it, how they would find out who has the rights to look after and analyse it, and what information they could learn from it. Ask them to put on the role of a different person who was mentioned in the story and predict how they might have felt, how they would like the artefact to be looked after, and what they think we could learn from it. </w:t>
      </w:r>
    </w:p>
    <w:p w14:paraId="5B0ADBC5" w14:textId="77777777" w:rsidR="00944EC2" w:rsidRPr="00C85D8C" w:rsidRDefault="00944EC2" w:rsidP="00944EC2">
      <w:pPr>
        <w:spacing w:after="120"/>
        <w:rPr>
          <w:rFonts w:eastAsia="Calibri"/>
          <w:sz w:val="17"/>
          <w:szCs w:val="17"/>
        </w:rPr>
      </w:pPr>
      <w:r w:rsidRPr="00C85D8C">
        <w:rPr>
          <w:rFonts w:eastAsia="Calibri"/>
          <w:sz w:val="17"/>
          <w:szCs w:val="17"/>
        </w:rPr>
        <w:t xml:space="preserve">Ask </w:t>
      </w:r>
      <w:proofErr w:type="spellStart"/>
      <w:r w:rsidRPr="00C85D8C">
        <w:rPr>
          <w:rFonts w:eastAsia="Calibri"/>
          <w:sz w:val="17"/>
          <w:szCs w:val="17"/>
        </w:rPr>
        <w:t>ākonga</w:t>
      </w:r>
      <w:proofErr w:type="spellEnd"/>
      <w:r w:rsidRPr="00C85D8C">
        <w:rPr>
          <w:rFonts w:eastAsia="Calibri"/>
          <w:sz w:val="17"/>
          <w:szCs w:val="17"/>
        </w:rPr>
        <w:t xml:space="preserve"> to reread page 16 and discuss how they think the artefacts from </w:t>
      </w:r>
      <w:proofErr w:type="spellStart"/>
      <w:r w:rsidRPr="00C85D8C">
        <w:rPr>
          <w:rFonts w:eastAsia="Calibri"/>
          <w:sz w:val="17"/>
          <w:szCs w:val="17"/>
        </w:rPr>
        <w:t>Te</w:t>
      </w:r>
      <w:proofErr w:type="spellEnd"/>
      <w:r w:rsidRPr="00C85D8C">
        <w:rPr>
          <w:rFonts w:eastAsia="Calibri"/>
          <w:sz w:val="17"/>
          <w:szCs w:val="17"/>
        </w:rPr>
        <w:t xml:space="preserve"> </w:t>
      </w:r>
      <w:proofErr w:type="spellStart"/>
      <w:r w:rsidRPr="00C85D8C">
        <w:rPr>
          <w:rFonts w:eastAsia="Calibri"/>
          <w:sz w:val="17"/>
          <w:szCs w:val="17"/>
        </w:rPr>
        <w:t>Pokohiwi</w:t>
      </w:r>
      <w:proofErr w:type="spellEnd"/>
      <w:r w:rsidRPr="00C85D8C">
        <w:rPr>
          <w:rFonts w:eastAsia="Calibri"/>
          <w:sz w:val="17"/>
          <w:szCs w:val="17"/>
        </w:rPr>
        <w:t xml:space="preserve"> should be cared for. Discuss whether they think it is fair that artefacts were taken without the permission of the descendants of the </w:t>
      </w:r>
      <w:proofErr w:type="spellStart"/>
      <w:r w:rsidRPr="00C85D8C">
        <w:rPr>
          <w:rFonts w:eastAsia="Calibri"/>
          <w:sz w:val="17"/>
          <w:szCs w:val="17"/>
        </w:rPr>
        <w:t>tāngata</w:t>
      </w:r>
      <w:proofErr w:type="spellEnd"/>
      <w:r w:rsidRPr="00C85D8C">
        <w:rPr>
          <w:rFonts w:eastAsia="Calibri"/>
          <w:sz w:val="17"/>
          <w:szCs w:val="17"/>
        </w:rPr>
        <w:t xml:space="preserve">, the </w:t>
      </w:r>
      <w:proofErr w:type="spellStart"/>
      <w:r w:rsidRPr="00C85D8C">
        <w:rPr>
          <w:rFonts w:eastAsia="Calibri"/>
          <w:sz w:val="17"/>
          <w:szCs w:val="17"/>
        </w:rPr>
        <w:t>Rangitāne</w:t>
      </w:r>
      <w:proofErr w:type="spellEnd"/>
      <w:r w:rsidRPr="00C85D8C">
        <w:rPr>
          <w:rFonts w:eastAsia="Calibri"/>
          <w:sz w:val="17"/>
          <w:szCs w:val="17"/>
        </w:rPr>
        <w:t xml:space="preserve"> iwi, and what they think should be done next. </w:t>
      </w:r>
    </w:p>
    <w:p w14:paraId="6BF3101A" w14:textId="755A6220" w:rsidR="00944EC2" w:rsidRPr="006528AA" w:rsidRDefault="005D72EB" w:rsidP="0062112B">
      <w:pPr>
        <w:pStyle w:val="Heading3"/>
        <w:spacing w:before="0"/>
      </w:pPr>
      <w:r>
        <w:br w:type="column"/>
      </w:r>
      <w:r w:rsidR="00944EC2" w:rsidRPr="006528AA">
        <w:t xml:space="preserve">Adaptations and </w:t>
      </w:r>
      <w:r w:rsidR="00944EC2" w:rsidRPr="004B66DF">
        <w:t>resources</w:t>
      </w:r>
    </w:p>
    <w:p w14:paraId="66BD9859" w14:textId="77777777" w:rsidR="00944EC2" w:rsidRPr="006528AA" w:rsidRDefault="00944EC2" w:rsidP="00944EC2">
      <w:pPr>
        <w:spacing w:after="120"/>
        <w:rPr>
          <w:rFonts w:eastAsia="Calibri" w:cs="Calibri"/>
          <w:sz w:val="17"/>
          <w:szCs w:val="17"/>
        </w:rPr>
      </w:pPr>
      <w:r w:rsidRPr="006528AA">
        <w:rPr>
          <w:rFonts w:eastAsia="Calibri" w:cs="Calibri"/>
          <w:sz w:val="17"/>
          <w:szCs w:val="17"/>
        </w:rPr>
        <w:t xml:space="preserve">In this activity, </w:t>
      </w:r>
      <w:proofErr w:type="spellStart"/>
      <w:r w:rsidRPr="006528AA">
        <w:rPr>
          <w:rFonts w:eastAsia="Calibri" w:cs="Calibri"/>
          <w:sz w:val="17"/>
          <w:szCs w:val="17"/>
        </w:rPr>
        <w:t>ākonga</w:t>
      </w:r>
      <w:proofErr w:type="spellEnd"/>
      <w:r w:rsidRPr="006528AA">
        <w:rPr>
          <w:rFonts w:eastAsia="Calibri" w:cs="Calibri"/>
          <w:sz w:val="17"/>
          <w:szCs w:val="17"/>
        </w:rPr>
        <w:t xml:space="preserve"> deepen their understanding of Māori history by exploring why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 xml:space="preserve"> was chosen as a site of settlement and by making comparisons with natural resources in their </w:t>
      </w:r>
      <w:proofErr w:type="spellStart"/>
      <w:r w:rsidRPr="006528AA">
        <w:rPr>
          <w:rFonts w:eastAsia="Calibri" w:cs="Calibri"/>
          <w:sz w:val="17"/>
          <w:szCs w:val="17"/>
        </w:rPr>
        <w:t>rohe</w:t>
      </w:r>
      <w:proofErr w:type="spellEnd"/>
      <w:r w:rsidRPr="006528AA">
        <w:rPr>
          <w:rFonts w:eastAsia="Calibri" w:cs="Calibri"/>
          <w:sz w:val="17"/>
          <w:szCs w:val="17"/>
        </w:rPr>
        <w:t>, such as shelter, fresh water, food, climate, and resources like stone.</w:t>
      </w:r>
    </w:p>
    <w:p w14:paraId="128A858C" w14:textId="77777777" w:rsidR="00944EC2" w:rsidRPr="006528AA" w:rsidRDefault="00944EC2" w:rsidP="00944EC2">
      <w:pPr>
        <w:spacing w:after="120"/>
        <w:rPr>
          <w:rFonts w:eastAsia="Calibri" w:cs="Calibri"/>
          <w:sz w:val="17"/>
          <w:szCs w:val="17"/>
        </w:rPr>
      </w:pPr>
      <w:r w:rsidRPr="006528AA">
        <w:rPr>
          <w:rFonts w:eastAsia="Calibri" w:cs="Calibri"/>
          <w:sz w:val="17"/>
          <w:szCs w:val="17"/>
        </w:rPr>
        <w:t xml:space="preserve">Ask </w:t>
      </w:r>
      <w:proofErr w:type="spellStart"/>
      <w:r w:rsidRPr="006528AA">
        <w:rPr>
          <w:rFonts w:eastAsia="Calibri" w:cs="Calibri"/>
          <w:sz w:val="17"/>
          <w:szCs w:val="17"/>
        </w:rPr>
        <w:t>ākonga</w:t>
      </w:r>
      <w:proofErr w:type="spellEnd"/>
      <w:r w:rsidRPr="006528AA">
        <w:rPr>
          <w:rFonts w:eastAsia="Calibri" w:cs="Calibri"/>
          <w:sz w:val="17"/>
          <w:szCs w:val="17"/>
        </w:rPr>
        <w:t xml:space="preserve"> to imagine they are one of the first groups to come to Aotearoa. In small groups, </w:t>
      </w:r>
      <w:proofErr w:type="spellStart"/>
      <w:r w:rsidRPr="006528AA">
        <w:rPr>
          <w:rFonts w:eastAsia="Calibri" w:cs="Calibri"/>
          <w:sz w:val="17"/>
          <w:szCs w:val="17"/>
        </w:rPr>
        <w:t>ākonga</w:t>
      </w:r>
      <w:proofErr w:type="spellEnd"/>
      <w:r w:rsidRPr="006528AA">
        <w:rPr>
          <w:rFonts w:eastAsia="Calibri" w:cs="Calibri"/>
          <w:sz w:val="17"/>
          <w:szCs w:val="17"/>
        </w:rPr>
        <w:t xml:space="preserve"> can write down all the things they think they would need for a good life here, ranking them from most to least important; bringing in the concepts of resources, needs, and wants; and thinking about the attitudes and values of the people who first settled here. </w:t>
      </w:r>
    </w:p>
    <w:p w14:paraId="4D6273F2" w14:textId="18C0490B" w:rsidR="00944EC2" w:rsidRPr="006528AA" w:rsidRDefault="00944EC2" w:rsidP="00944EC2">
      <w:pPr>
        <w:spacing w:after="120"/>
        <w:rPr>
          <w:rFonts w:eastAsia="Calibri" w:cs="Calibri"/>
          <w:sz w:val="17"/>
          <w:szCs w:val="17"/>
        </w:rPr>
      </w:pPr>
      <w:r w:rsidRPr="006528AA">
        <w:rPr>
          <w:rFonts w:eastAsia="Calibri" w:cs="Calibri"/>
          <w:sz w:val="17"/>
          <w:szCs w:val="17"/>
        </w:rPr>
        <w:t xml:space="preserve">Provide </w:t>
      </w:r>
      <w:proofErr w:type="spellStart"/>
      <w:r w:rsidRPr="006528AA">
        <w:rPr>
          <w:rFonts w:eastAsia="Calibri" w:cs="Calibri"/>
          <w:sz w:val="17"/>
          <w:szCs w:val="17"/>
        </w:rPr>
        <w:t>ākonga</w:t>
      </w:r>
      <w:proofErr w:type="spellEnd"/>
      <w:r w:rsidRPr="006528AA">
        <w:rPr>
          <w:rFonts w:eastAsia="Calibri" w:cs="Calibri"/>
          <w:sz w:val="17"/>
          <w:szCs w:val="17"/>
        </w:rPr>
        <w:t xml:space="preserve"> with a map showing the outline of the Wairau Bar and the surrounding area. Ask them to use information from the text and picture to annotate the map, showing the natural resources such as food, climate, and supplies for tools and shelter. </w:t>
      </w:r>
      <w:proofErr w:type="spellStart"/>
      <w:r w:rsidRPr="006528AA">
        <w:rPr>
          <w:rFonts w:eastAsia="Calibri" w:cs="Calibri"/>
          <w:sz w:val="17"/>
          <w:szCs w:val="17"/>
        </w:rPr>
        <w:t>Ākonga</w:t>
      </w:r>
      <w:proofErr w:type="spellEnd"/>
      <w:r w:rsidRPr="006528AA">
        <w:rPr>
          <w:rFonts w:eastAsia="Calibri" w:cs="Calibri"/>
          <w:sz w:val="17"/>
          <w:szCs w:val="17"/>
        </w:rPr>
        <w:t xml:space="preserve"> could then place the things they decided were important on the map and note down how the features of this area would provide each one.</w:t>
      </w:r>
    </w:p>
    <w:p w14:paraId="44F55090" w14:textId="77777777" w:rsidR="00B144B7" w:rsidRDefault="00944EC2" w:rsidP="00944EC2">
      <w:pPr>
        <w:spacing w:after="120"/>
        <w:rPr>
          <w:rFonts w:eastAsia="Calibri" w:cs="Calibri"/>
          <w:sz w:val="17"/>
          <w:szCs w:val="17"/>
        </w:rPr>
        <w:sectPr w:rsidR="00B144B7" w:rsidSect="00B3425A">
          <w:footerReference w:type="default" r:id="rId84"/>
          <w:type w:val="continuous"/>
          <w:pgSz w:w="16840" w:h="11900" w:orient="landscape"/>
          <w:pgMar w:top="454" w:right="454" w:bottom="340" w:left="454" w:header="709" w:footer="227" w:gutter="0"/>
          <w:cols w:num="3" w:space="454"/>
          <w:docGrid w:linePitch="245"/>
        </w:sectPr>
      </w:pPr>
      <w:proofErr w:type="spellStart"/>
      <w:r w:rsidRPr="006528AA">
        <w:rPr>
          <w:rFonts w:eastAsia="Calibri" w:cs="Calibri"/>
          <w:sz w:val="17"/>
          <w:szCs w:val="17"/>
        </w:rPr>
        <w:t>Ākonga</w:t>
      </w:r>
      <w:proofErr w:type="spellEnd"/>
      <w:r w:rsidRPr="006528AA">
        <w:rPr>
          <w:rFonts w:eastAsia="Calibri" w:cs="Calibri"/>
          <w:sz w:val="17"/>
          <w:szCs w:val="17"/>
        </w:rPr>
        <w:t xml:space="preserve"> could view historic maps or photographs of settlements near their school and repeat the activity to compare the natural</w:t>
      </w:r>
      <w:r>
        <w:rPr>
          <w:rFonts w:eastAsia="Calibri" w:cs="Calibri"/>
          <w:sz w:val="17"/>
          <w:szCs w:val="17"/>
        </w:rPr>
        <w:t xml:space="preserve"> </w:t>
      </w:r>
      <w:r w:rsidRPr="006528AA">
        <w:rPr>
          <w:rFonts w:eastAsia="Calibri" w:cs="Calibri"/>
          <w:sz w:val="17"/>
          <w:szCs w:val="17"/>
        </w:rPr>
        <w:t xml:space="preserve">resources of their </w:t>
      </w:r>
      <w:proofErr w:type="spellStart"/>
      <w:r w:rsidRPr="006528AA">
        <w:rPr>
          <w:rFonts w:eastAsia="Calibri" w:cs="Calibri"/>
          <w:sz w:val="17"/>
          <w:szCs w:val="17"/>
        </w:rPr>
        <w:t>rohe</w:t>
      </w:r>
      <w:proofErr w:type="spellEnd"/>
      <w:r w:rsidRPr="006528AA">
        <w:rPr>
          <w:rFonts w:eastAsia="Calibri" w:cs="Calibri"/>
          <w:sz w:val="17"/>
          <w:szCs w:val="17"/>
        </w:rPr>
        <w:t xml:space="preserve"> with Wairau Bar, then make statements explaining how the differences affected the first settlements. For example, they may say that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 xml:space="preserve"> was surrounded by the sea, which gave them easy access to </w:t>
      </w:r>
      <w:proofErr w:type="spellStart"/>
      <w:r w:rsidRPr="006528AA">
        <w:rPr>
          <w:rFonts w:eastAsia="Calibri" w:cs="Calibri"/>
          <w:sz w:val="17"/>
          <w:szCs w:val="17"/>
        </w:rPr>
        <w:t>kaimoana</w:t>
      </w:r>
      <w:proofErr w:type="spellEnd"/>
      <w:r w:rsidRPr="006528AA">
        <w:rPr>
          <w:rFonts w:eastAsia="Calibri" w:cs="Calibri"/>
          <w:sz w:val="17"/>
          <w:szCs w:val="17"/>
        </w:rPr>
        <w:t xml:space="preserve">, but their own area is inland, so food is harder to find. This meant that fewer people were able to live in their </w:t>
      </w:r>
      <w:proofErr w:type="spellStart"/>
      <w:r w:rsidRPr="006528AA">
        <w:rPr>
          <w:rFonts w:eastAsia="Calibri" w:cs="Calibri"/>
          <w:sz w:val="17"/>
          <w:szCs w:val="17"/>
        </w:rPr>
        <w:t>rohe</w:t>
      </w:r>
      <w:proofErr w:type="spellEnd"/>
      <w:r w:rsidRPr="006528AA">
        <w:rPr>
          <w:rFonts w:eastAsia="Calibri" w:cs="Calibri"/>
          <w:sz w:val="17"/>
          <w:szCs w:val="17"/>
        </w:rPr>
        <w:t xml:space="preserve"> than at </w:t>
      </w:r>
      <w:proofErr w:type="spellStart"/>
      <w:r w:rsidRPr="006528AA">
        <w:rPr>
          <w:rFonts w:eastAsia="Calibri" w:cs="Calibri"/>
          <w:sz w:val="17"/>
          <w:szCs w:val="17"/>
        </w:rPr>
        <w:t>Te</w:t>
      </w:r>
      <w:proofErr w:type="spellEnd"/>
      <w:r w:rsidRPr="006528AA">
        <w:rPr>
          <w:rFonts w:eastAsia="Calibri" w:cs="Calibri"/>
          <w:sz w:val="17"/>
          <w:szCs w:val="17"/>
        </w:rPr>
        <w:t xml:space="preserve"> </w:t>
      </w:r>
      <w:proofErr w:type="spellStart"/>
      <w:r w:rsidRPr="006528AA">
        <w:rPr>
          <w:rFonts w:eastAsia="Calibri" w:cs="Calibri"/>
          <w:sz w:val="17"/>
          <w:szCs w:val="17"/>
        </w:rPr>
        <w:t>Pokohiwi</w:t>
      </w:r>
      <w:proofErr w:type="spellEnd"/>
      <w:r w:rsidRPr="006528AA">
        <w:rPr>
          <w:rFonts w:eastAsia="Calibri" w:cs="Calibri"/>
          <w:sz w:val="17"/>
          <w:szCs w:val="17"/>
        </w:rPr>
        <w:t>.</w:t>
      </w:r>
    </w:p>
    <w:p w14:paraId="027D2911" w14:textId="6306BD3C" w:rsidR="00944EC2" w:rsidRPr="006528AA" w:rsidRDefault="00944EC2" w:rsidP="005D72EB">
      <w:pPr>
        <w:pStyle w:val="Heading3"/>
        <w:spacing w:before="0"/>
      </w:pPr>
      <w:r w:rsidRPr="006528AA">
        <w:lastRenderedPageBreak/>
        <w:t xml:space="preserve">Respect for </w:t>
      </w:r>
      <w:proofErr w:type="spellStart"/>
      <w:r w:rsidRPr="004B66DF">
        <w:t>kōiwi</w:t>
      </w:r>
      <w:proofErr w:type="spellEnd"/>
      <w:r w:rsidRPr="006528AA">
        <w:t xml:space="preserve"> </w:t>
      </w:r>
      <w:proofErr w:type="spellStart"/>
      <w:r w:rsidRPr="006528AA">
        <w:t>tangata</w:t>
      </w:r>
      <w:proofErr w:type="spellEnd"/>
      <w:r w:rsidRPr="006528AA">
        <w:t>/burial sites</w:t>
      </w:r>
    </w:p>
    <w:p w14:paraId="169D3118" w14:textId="77777777" w:rsidR="00944EC2" w:rsidRPr="006528AA" w:rsidRDefault="00944EC2" w:rsidP="00944EC2">
      <w:pPr>
        <w:spacing w:after="120"/>
        <w:rPr>
          <w:rFonts w:eastAsia="Calibri" w:cs="Calibri"/>
          <w:sz w:val="17"/>
          <w:szCs w:val="17"/>
        </w:rPr>
      </w:pPr>
      <w:r w:rsidRPr="006528AA">
        <w:rPr>
          <w:rFonts w:eastAsia="Calibri" w:cs="Calibri"/>
          <w:sz w:val="17"/>
          <w:szCs w:val="17"/>
        </w:rPr>
        <w:t xml:space="preserve">In this activity, </w:t>
      </w:r>
      <w:proofErr w:type="spellStart"/>
      <w:r w:rsidRPr="006528AA">
        <w:rPr>
          <w:rFonts w:eastAsia="Calibri" w:cs="Calibri"/>
          <w:sz w:val="17"/>
          <w:szCs w:val="17"/>
        </w:rPr>
        <w:t>ākonga</w:t>
      </w:r>
      <w:proofErr w:type="spellEnd"/>
      <w:r w:rsidRPr="006528AA">
        <w:rPr>
          <w:rFonts w:eastAsia="Calibri" w:cs="Calibri"/>
          <w:sz w:val="17"/>
          <w:szCs w:val="17"/>
        </w:rPr>
        <w:t xml:space="preserve"> deepen their understanding of power and colonisation by exploring the attitudes and values shown by New Zealand historians over time.</w:t>
      </w:r>
    </w:p>
    <w:p w14:paraId="277116E0" w14:textId="77777777" w:rsidR="00944EC2" w:rsidRPr="006528AA" w:rsidRDefault="00944EC2" w:rsidP="00944EC2">
      <w:pPr>
        <w:rPr>
          <w:sz w:val="17"/>
          <w:szCs w:val="17"/>
        </w:rPr>
      </w:pPr>
      <w:r w:rsidRPr="006528AA">
        <w:rPr>
          <w:sz w:val="17"/>
          <w:szCs w:val="17"/>
        </w:rPr>
        <w:t xml:space="preserve">Read the following text to </w:t>
      </w:r>
      <w:proofErr w:type="spellStart"/>
      <w:r w:rsidRPr="006528AA">
        <w:rPr>
          <w:sz w:val="17"/>
          <w:szCs w:val="17"/>
        </w:rPr>
        <w:t>ākonga</w:t>
      </w:r>
      <w:proofErr w:type="spellEnd"/>
      <w:r w:rsidRPr="006528AA">
        <w:rPr>
          <w:sz w:val="17"/>
          <w:szCs w:val="17"/>
        </w:rPr>
        <w:t>:</w:t>
      </w:r>
    </w:p>
    <w:p w14:paraId="38875FD9" w14:textId="77777777" w:rsidR="00944EC2" w:rsidRPr="006528AA" w:rsidRDefault="00944EC2" w:rsidP="00944EC2">
      <w:pPr>
        <w:spacing w:after="120"/>
        <w:ind w:left="170" w:right="170"/>
        <w:rPr>
          <w:rFonts w:eastAsia="Calibri" w:cs="Calibri"/>
          <w:sz w:val="17"/>
          <w:szCs w:val="17"/>
        </w:rPr>
      </w:pPr>
      <w:r w:rsidRPr="006528AA">
        <w:rPr>
          <w:rFonts w:eastAsia="Calibri" w:cs="Calibri"/>
          <w:sz w:val="17"/>
          <w:szCs w:val="17"/>
        </w:rPr>
        <w:t xml:space="preserve">During the 1930s and </w:t>
      </w:r>
      <w:r>
        <w:rPr>
          <w:rFonts w:eastAsia="Calibri" w:cs="Calibri"/>
          <w:sz w:val="17"/>
          <w:szCs w:val="17"/>
        </w:rPr>
        <w:t>19</w:t>
      </w:r>
      <w:r w:rsidRPr="006528AA">
        <w:rPr>
          <w:rFonts w:eastAsia="Calibri" w:cs="Calibri"/>
          <w:sz w:val="17"/>
          <w:szCs w:val="17"/>
        </w:rPr>
        <w:t xml:space="preserve">40s, many </w:t>
      </w:r>
      <w:proofErr w:type="spellStart"/>
      <w:r w:rsidRPr="006528AA">
        <w:rPr>
          <w:rFonts w:eastAsia="Calibri" w:cs="Calibri"/>
          <w:sz w:val="17"/>
          <w:szCs w:val="17"/>
        </w:rPr>
        <w:t>Pākehā</w:t>
      </w:r>
      <w:proofErr w:type="spellEnd"/>
      <w:r w:rsidRPr="006528AA">
        <w:rPr>
          <w:rFonts w:eastAsia="Calibri" w:cs="Calibri"/>
          <w:sz w:val="17"/>
          <w:szCs w:val="17"/>
        </w:rPr>
        <w:t xml:space="preserve"> dug up and sold artefacts found at the Wairau Bar. </w:t>
      </w:r>
      <w:proofErr w:type="spellStart"/>
      <w:r w:rsidRPr="006528AA">
        <w:rPr>
          <w:rFonts w:eastAsia="Calibri" w:cs="Calibri"/>
          <w:sz w:val="17"/>
          <w:szCs w:val="17"/>
        </w:rPr>
        <w:t>Hohua</w:t>
      </w:r>
      <w:proofErr w:type="spellEnd"/>
      <w:r w:rsidRPr="006528AA">
        <w:rPr>
          <w:rFonts w:eastAsia="Calibri" w:cs="Calibri"/>
          <w:sz w:val="17"/>
          <w:szCs w:val="17"/>
        </w:rPr>
        <w:t xml:space="preserve"> Peter MacDonald, mentioned on page 16, said that these activities were desecrating a burial site. He tried to get the status of the area changed to a cemetery, which would prevent people digging there.</w:t>
      </w:r>
    </w:p>
    <w:p w14:paraId="3C74E4D2" w14:textId="4E05FBF6" w:rsidR="00944EC2" w:rsidRPr="006528AA" w:rsidRDefault="00944EC2" w:rsidP="00944EC2">
      <w:pPr>
        <w:rPr>
          <w:rFonts w:eastAsia="Calibri" w:cs="Calibri"/>
          <w:sz w:val="17"/>
          <w:szCs w:val="17"/>
        </w:rPr>
      </w:pPr>
      <w:r w:rsidRPr="006528AA">
        <w:rPr>
          <w:rFonts w:eastAsia="Calibri" w:cs="Calibri"/>
          <w:sz w:val="17"/>
          <w:szCs w:val="17"/>
        </w:rPr>
        <w:t>Watch</w:t>
      </w:r>
      <w:r w:rsidRPr="006528AA">
        <w:rPr>
          <w:rFonts w:eastAsia="Calibri" w:cs="Calibri"/>
          <w:color w:val="0070C0"/>
          <w:sz w:val="17"/>
          <w:szCs w:val="17"/>
        </w:rPr>
        <w:t xml:space="preserve"> </w:t>
      </w:r>
      <w:hyperlink r:id="rId85">
        <w:r w:rsidRPr="00F34435">
          <w:rPr>
            <w:rStyle w:val="Hyperlink"/>
          </w:rPr>
          <w:t>this video</w:t>
        </w:r>
      </w:hyperlink>
      <w:r w:rsidRPr="006528AA">
        <w:rPr>
          <w:rFonts w:eastAsia="Calibri" w:cs="Calibri"/>
          <w:sz w:val="17"/>
          <w:szCs w:val="17"/>
        </w:rPr>
        <w:t xml:space="preserve"> with </w:t>
      </w:r>
      <w:proofErr w:type="spellStart"/>
      <w:r w:rsidRPr="006528AA">
        <w:rPr>
          <w:rFonts w:eastAsia="Calibri" w:cs="Calibri"/>
          <w:sz w:val="17"/>
          <w:szCs w:val="17"/>
        </w:rPr>
        <w:t>ākonga</w:t>
      </w:r>
      <w:proofErr w:type="spellEnd"/>
      <w:r w:rsidRPr="006528AA">
        <w:rPr>
          <w:rFonts w:eastAsia="Calibri" w:cs="Calibri"/>
          <w:sz w:val="17"/>
          <w:szCs w:val="17"/>
        </w:rPr>
        <w:t xml:space="preserve"> and discuss why repatriation is important to various groups.</w:t>
      </w:r>
    </w:p>
    <w:p w14:paraId="700D2C8C" w14:textId="2F635807" w:rsidR="00944EC2" w:rsidRDefault="006F4DFF" w:rsidP="006F4DFF">
      <w:pPr>
        <w:spacing w:before="200" w:after="120"/>
        <w:rPr>
          <w:rFonts w:eastAsia="Calibri" w:cs="Calibri"/>
          <w:sz w:val="17"/>
          <w:szCs w:val="17"/>
        </w:rPr>
      </w:pPr>
      <w:r>
        <w:rPr>
          <w:rFonts w:eastAsia="Calibri" w:cs="Calibri"/>
          <w:sz w:val="17"/>
          <w:szCs w:val="17"/>
        </w:rPr>
        <w:br w:type="column"/>
      </w:r>
      <w:r w:rsidR="00944EC2" w:rsidRPr="006528AA">
        <w:rPr>
          <w:rFonts w:eastAsia="Calibri" w:cs="Calibri"/>
          <w:sz w:val="17"/>
          <w:szCs w:val="17"/>
        </w:rPr>
        <w:t xml:space="preserve">Ask </w:t>
      </w:r>
      <w:proofErr w:type="spellStart"/>
      <w:r w:rsidR="00944EC2" w:rsidRPr="006528AA">
        <w:rPr>
          <w:rFonts w:eastAsia="Calibri" w:cs="Calibri"/>
          <w:sz w:val="17"/>
          <w:szCs w:val="17"/>
        </w:rPr>
        <w:t>ākonga</w:t>
      </w:r>
      <w:proofErr w:type="spellEnd"/>
      <w:r w:rsidR="00944EC2" w:rsidRPr="006528AA">
        <w:rPr>
          <w:rFonts w:eastAsia="Calibri" w:cs="Calibri"/>
          <w:sz w:val="17"/>
          <w:szCs w:val="17"/>
        </w:rPr>
        <w:t xml:space="preserve"> to read the following articles that provide information about the actions of different people during this time. </w:t>
      </w:r>
      <w:proofErr w:type="spellStart"/>
      <w:r w:rsidR="00944EC2" w:rsidRPr="006528AA">
        <w:rPr>
          <w:rFonts w:eastAsia="Calibri" w:cs="Calibri"/>
          <w:sz w:val="17"/>
          <w:szCs w:val="17"/>
        </w:rPr>
        <w:t>Ākonga</w:t>
      </w:r>
      <w:proofErr w:type="spellEnd"/>
      <w:r w:rsidR="00944EC2" w:rsidRPr="006528AA">
        <w:rPr>
          <w:rFonts w:eastAsia="Calibri" w:cs="Calibri"/>
          <w:sz w:val="17"/>
          <w:szCs w:val="17"/>
        </w:rPr>
        <w:t xml:space="preserve"> could do this as a jigsaw activity in small groups. It is interesting to note that no mention of </w:t>
      </w:r>
      <w:proofErr w:type="spellStart"/>
      <w:r w:rsidR="00944EC2" w:rsidRPr="006528AA">
        <w:rPr>
          <w:rFonts w:eastAsia="Calibri" w:cs="Calibri"/>
          <w:sz w:val="17"/>
          <w:szCs w:val="17"/>
        </w:rPr>
        <w:t>Rangitāne</w:t>
      </w:r>
      <w:proofErr w:type="spellEnd"/>
      <w:r w:rsidR="00944EC2" w:rsidRPr="006528AA">
        <w:rPr>
          <w:rFonts w:eastAsia="Calibri" w:cs="Calibri"/>
          <w:sz w:val="17"/>
          <w:szCs w:val="17"/>
        </w:rPr>
        <w:t xml:space="preserve"> is made on the Canterbury Museum page. </w:t>
      </w:r>
    </w:p>
    <w:p w14:paraId="7BF1F27E" w14:textId="77777777" w:rsidR="00944EC2" w:rsidRPr="006528AA" w:rsidRDefault="00085E5E" w:rsidP="0095364A">
      <w:pPr>
        <w:pStyle w:val="TSMtextbullets"/>
        <w:rPr>
          <w:color w:val="0070C0"/>
          <w:szCs w:val="17"/>
        </w:rPr>
      </w:pPr>
      <w:hyperlink r:id="rId86" w:history="1">
        <w:r w:rsidR="00944EC2" w:rsidRPr="002146D5">
          <w:rPr>
            <w:rStyle w:val="Hyperlink"/>
          </w:rPr>
          <w:t xml:space="preserve">Mau </w:t>
        </w:r>
        <w:proofErr w:type="spellStart"/>
        <w:r w:rsidR="00944EC2" w:rsidRPr="002146D5">
          <w:rPr>
            <w:rStyle w:val="Hyperlink"/>
          </w:rPr>
          <w:t>kakī</w:t>
        </w:r>
        <w:proofErr w:type="spellEnd"/>
        <w:r w:rsidR="00944EC2" w:rsidRPr="002146D5">
          <w:rPr>
            <w:rStyle w:val="Hyperlink"/>
          </w:rPr>
          <w:t xml:space="preserve"> (necklace)</w:t>
        </w:r>
      </w:hyperlink>
      <w:r w:rsidR="00944EC2" w:rsidRPr="006528AA">
        <w:rPr>
          <w:color w:val="0070C0"/>
          <w:szCs w:val="17"/>
        </w:rPr>
        <w:t xml:space="preserve"> </w:t>
      </w:r>
      <w:r w:rsidR="00944EC2" w:rsidRPr="006528AA">
        <w:rPr>
          <w:szCs w:val="17"/>
        </w:rPr>
        <w:t xml:space="preserve">– </w:t>
      </w:r>
      <w:proofErr w:type="spellStart"/>
      <w:r w:rsidR="00944EC2" w:rsidRPr="006528AA">
        <w:rPr>
          <w:szCs w:val="17"/>
        </w:rPr>
        <w:t>Te</w:t>
      </w:r>
      <w:proofErr w:type="spellEnd"/>
      <w:r w:rsidR="00944EC2" w:rsidRPr="006528AA">
        <w:rPr>
          <w:szCs w:val="17"/>
        </w:rPr>
        <w:t xml:space="preserve"> Papa Tongarewa Museum of New Zealand</w:t>
      </w:r>
    </w:p>
    <w:p w14:paraId="0BF0B4C0" w14:textId="77777777" w:rsidR="00944EC2" w:rsidRPr="006528AA" w:rsidRDefault="00085E5E" w:rsidP="0095364A">
      <w:pPr>
        <w:pStyle w:val="TSMtextbullets"/>
        <w:rPr>
          <w:color w:val="0070C0"/>
        </w:rPr>
      </w:pPr>
      <w:hyperlink r:id="rId87" w:history="1">
        <w:r w:rsidR="00944EC2" w:rsidRPr="008A41EE">
          <w:rPr>
            <w:rStyle w:val="Hyperlink"/>
          </w:rPr>
          <w:t>Professionals, academics, and amateurs: 1920s to 1960s</w:t>
        </w:r>
      </w:hyperlink>
      <w:r w:rsidR="00944EC2" w:rsidRPr="006528AA">
        <w:rPr>
          <w:color w:val="0070C0"/>
        </w:rPr>
        <w:t xml:space="preserve"> </w:t>
      </w:r>
      <w:r w:rsidR="00944EC2" w:rsidRPr="006528AA">
        <w:t xml:space="preserve">– </w:t>
      </w:r>
      <w:proofErr w:type="spellStart"/>
      <w:r w:rsidR="00944EC2" w:rsidRPr="006528AA">
        <w:t>Te</w:t>
      </w:r>
      <w:proofErr w:type="spellEnd"/>
      <w:r w:rsidR="00944EC2" w:rsidRPr="006528AA">
        <w:t xml:space="preserve"> Ara </w:t>
      </w:r>
      <w:proofErr w:type="spellStart"/>
      <w:r w:rsidR="00944EC2" w:rsidRPr="006528AA">
        <w:t>Encyclopedia</w:t>
      </w:r>
      <w:proofErr w:type="spellEnd"/>
      <w:r w:rsidR="00944EC2" w:rsidRPr="006528AA">
        <w:t xml:space="preserve"> of New Zealand</w:t>
      </w:r>
    </w:p>
    <w:tbl>
      <w:tblPr>
        <w:tblStyle w:val="TableGrid"/>
        <w:tblpPr w:leftFromText="181" w:rightFromText="181" w:bottomFromText="284" w:horzAnchor="margin" w:tblpYSpec="top"/>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Look w:val="04A0" w:firstRow="1" w:lastRow="0" w:firstColumn="1" w:lastColumn="0" w:noHBand="0" w:noVBand="1"/>
      </w:tblPr>
      <w:tblGrid>
        <w:gridCol w:w="15871"/>
      </w:tblGrid>
      <w:tr w:rsidR="00065A4D" w:rsidRPr="00CC51C4" w14:paraId="4D68D79B" w14:textId="77777777" w:rsidTr="008C77BD">
        <w:trPr>
          <w:trHeight w:val="711"/>
        </w:trPr>
        <w:tc>
          <w:tcPr>
            <w:tcW w:w="15871" w:type="dxa"/>
            <w:shd w:val="clear" w:color="auto" w:fill="A256AA"/>
          </w:tcPr>
          <w:p w14:paraId="3F7A2EF9" w14:textId="77777777" w:rsidR="00065A4D" w:rsidRPr="00CC51C4" w:rsidRDefault="00065A4D" w:rsidP="008C77BD">
            <w:pPr>
              <w:pStyle w:val="Heading2A"/>
              <w:spacing w:before="120"/>
            </w:pPr>
            <w:proofErr w:type="spellStart"/>
            <w:r w:rsidRPr="00DF62FA">
              <w:rPr>
                <w:sz w:val="36"/>
                <w:szCs w:val="36"/>
              </w:rPr>
              <w:t>Te</w:t>
            </w:r>
            <w:proofErr w:type="spellEnd"/>
            <w:r w:rsidRPr="00DF62FA">
              <w:rPr>
                <w:sz w:val="36"/>
                <w:szCs w:val="36"/>
              </w:rPr>
              <w:t xml:space="preserve"> </w:t>
            </w:r>
            <w:proofErr w:type="spellStart"/>
            <w:r w:rsidRPr="00DF62FA">
              <w:rPr>
                <w:sz w:val="36"/>
                <w:szCs w:val="36"/>
              </w:rPr>
              <w:t>Pokohiwi</w:t>
            </w:r>
            <w:proofErr w:type="spellEnd"/>
            <w:r w:rsidRPr="00DF62FA">
              <w:rPr>
                <w:sz w:val="36"/>
                <w:szCs w:val="36"/>
              </w:rPr>
              <w:t>-o-Kupe: Aotearoa’s First Settlement</w:t>
            </w:r>
            <w:r w:rsidRPr="00C57E35">
              <w:rPr>
                <w:sz w:val="36"/>
                <w:szCs w:val="36"/>
              </w:rPr>
              <w:t xml:space="preserve"> </w:t>
            </w:r>
          </w:p>
        </w:tc>
      </w:tr>
    </w:tbl>
    <w:p w14:paraId="2C52EFA9" w14:textId="77777777" w:rsidR="00944EC2" w:rsidRPr="006528AA" w:rsidRDefault="00085E5E" w:rsidP="0095364A">
      <w:pPr>
        <w:pStyle w:val="TSMtextbullets"/>
        <w:rPr>
          <w:color w:val="0070C0"/>
          <w:szCs w:val="17"/>
        </w:rPr>
      </w:pPr>
      <w:hyperlink r:id="rId88" w:history="1">
        <w:r w:rsidR="00944EC2" w:rsidRPr="008A41EE">
          <w:rPr>
            <w:rStyle w:val="Hyperlink"/>
          </w:rPr>
          <w:t>Wairau Bar</w:t>
        </w:r>
      </w:hyperlink>
      <w:r w:rsidR="00944EC2" w:rsidRPr="006528AA">
        <w:rPr>
          <w:color w:val="0070C0"/>
          <w:szCs w:val="17"/>
        </w:rPr>
        <w:t xml:space="preserve"> </w:t>
      </w:r>
      <w:r w:rsidR="00944EC2" w:rsidRPr="006528AA">
        <w:rPr>
          <w:szCs w:val="17"/>
        </w:rPr>
        <w:t>– Canterbury Museum</w:t>
      </w:r>
    </w:p>
    <w:p w14:paraId="04C0EBEF" w14:textId="77777777" w:rsidR="00944EC2" w:rsidRPr="006528AA" w:rsidRDefault="00085E5E" w:rsidP="0095364A">
      <w:pPr>
        <w:pStyle w:val="TSMtextbullets"/>
        <w:rPr>
          <w:color w:val="0070C0"/>
          <w:szCs w:val="17"/>
        </w:rPr>
      </w:pPr>
      <w:hyperlink r:id="rId89">
        <w:r w:rsidR="00944EC2" w:rsidRPr="008A41EE">
          <w:rPr>
            <w:rStyle w:val="Hyperlink"/>
          </w:rPr>
          <w:t>Wairau Bar: How it all began</w:t>
        </w:r>
      </w:hyperlink>
      <w:r w:rsidR="00944EC2" w:rsidRPr="006528AA">
        <w:rPr>
          <w:color w:val="0070C0"/>
          <w:szCs w:val="17"/>
        </w:rPr>
        <w:t xml:space="preserve"> </w:t>
      </w:r>
      <w:r w:rsidR="00944EC2" w:rsidRPr="006528AA">
        <w:rPr>
          <w:szCs w:val="17"/>
        </w:rPr>
        <w:t>– RNZ</w:t>
      </w:r>
    </w:p>
    <w:p w14:paraId="7827D283" w14:textId="77777777" w:rsidR="00944EC2" w:rsidRPr="006528AA" w:rsidRDefault="00085E5E" w:rsidP="0095364A">
      <w:pPr>
        <w:pStyle w:val="TSMtextbullets"/>
        <w:rPr>
          <w:color w:val="0070C0"/>
          <w:szCs w:val="17"/>
        </w:rPr>
      </w:pPr>
      <w:hyperlink r:id="rId90">
        <w:proofErr w:type="spellStart"/>
        <w:r w:rsidR="00944EC2" w:rsidRPr="008A41EE">
          <w:rPr>
            <w:rStyle w:val="Hyperlink"/>
          </w:rPr>
          <w:t>Rangitāne</w:t>
        </w:r>
        <w:proofErr w:type="spellEnd"/>
        <w:r w:rsidR="00944EC2" w:rsidRPr="008A41EE">
          <w:rPr>
            <w:rStyle w:val="Hyperlink"/>
          </w:rPr>
          <w:t xml:space="preserve"> welcome tupuna home to Wairau Bar in Marlborough</w:t>
        </w:r>
      </w:hyperlink>
      <w:r w:rsidR="00944EC2" w:rsidRPr="006528AA">
        <w:rPr>
          <w:color w:val="0070C0"/>
          <w:szCs w:val="17"/>
        </w:rPr>
        <w:t xml:space="preserve"> </w:t>
      </w:r>
      <w:r w:rsidR="00944EC2" w:rsidRPr="006528AA">
        <w:rPr>
          <w:szCs w:val="17"/>
        </w:rPr>
        <w:t>– Stuff</w:t>
      </w:r>
    </w:p>
    <w:p w14:paraId="2AC3EF9D" w14:textId="77777777" w:rsidR="00944EC2" w:rsidRPr="006528AA" w:rsidRDefault="00085E5E" w:rsidP="0095364A">
      <w:pPr>
        <w:pStyle w:val="TSMtextbullets"/>
        <w:rPr>
          <w:szCs w:val="17"/>
        </w:rPr>
      </w:pPr>
      <w:hyperlink r:id="rId91">
        <w:r w:rsidR="00944EC2" w:rsidRPr="008A41EE">
          <w:rPr>
            <w:rStyle w:val="Hyperlink"/>
          </w:rPr>
          <w:t>Ancient cooking oven re-excavated at early “capital city” in Marlborough</w:t>
        </w:r>
      </w:hyperlink>
      <w:r w:rsidR="00944EC2" w:rsidRPr="006528AA">
        <w:rPr>
          <w:color w:val="0070C0"/>
          <w:szCs w:val="17"/>
        </w:rPr>
        <w:t xml:space="preserve"> </w:t>
      </w:r>
      <w:r w:rsidR="00944EC2" w:rsidRPr="006528AA">
        <w:rPr>
          <w:szCs w:val="17"/>
        </w:rPr>
        <w:t>– Stuff</w:t>
      </w:r>
    </w:p>
    <w:p w14:paraId="39CC35F9" w14:textId="1134D04C" w:rsidR="00944EC2" w:rsidRPr="006528AA" w:rsidRDefault="006F4DFF" w:rsidP="006F4DFF">
      <w:pPr>
        <w:spacing w:before="240"/>
        <w:rPr>
          <w:rFonts w:eastAsia="Calibri"/>
          <w:sz w:val="17"/>
          <w:szCs w:val="17"/>
        </w:rPr>
      </w:pPr>
      <w:r>
        <w:rPr>
          <w:rFonts w:eastAsia="Calibri"/>
          <w:sz w:val="17"/>
          <w:szCs w:val="17"/>
        </w:rPr>
        <w:br w:type="column"/>
      </w:r>
      <w:r w:rsidR="00944EC2" w:rsidRPr="006528AA">
        <w:rPr>
          <w:rFonts w:eastAsia="Calibri"/>
          <w:sz w:val="17"/>
          <w:szCs w:val="17"/>
        </w:rPr>
        <w:t xml:space="preserve">Ask </w:t>
      </w:r>
      <w:proofErr w:type="spellStart"/>
      <w:r w:rsidR="00944EC2" w:rsidRPr="006528AA">
        <w:rPr>
          <w:rFonts w:eastAsia="Calibri"/>
          <w:sz w:val="17"/>
          <w:szCs w:val="17"/>
        </w:rPr>
        <w:t>ākonga</w:t>
      </w:r>
      <w:proofErr w:type="spellEnd"/>
      <w:r w:rsidR="00944EC2" w:rsidRPr="006528AA">
        <w:rPr>
          <w:rFonts w:eastAsia="Calibri"/>
          <w:sz w:val="17"/>
          <w:szCs w:val="17"/>
        </w:rPr>
        <w:t xml:space="preserve"> to make a table with the following headings:</w:t>
      </w:r>
    </w:p>
    <w:p w14:paraId="6A3F666C" w14:textId="77777777" w:rsidR="00944EC2" w:rsidRPr="006528AA" w:rsidRDefault="00944EC2" w:rsidP="0095364A">
      <w:pPr>
        <w:pStyle w:val="TSMtextbullets"/>
      </w:pPr>
      <w:r w:rsidRPr="006528AA">
        <w:t>Person</w:t>
      </w:r>
    </w:p>
    <w:p w14:paraId="1D493CB1" w14:textId="77777777" w:rsidR="00944EC2" w:rsidRPr="006528AA" w:rsidRDefault="00944EC2" w:rsidP="0095364A">
      <w:pPr>
        <w:pStyle w:val="TSMtextbullets"/>
      </w:pPr>
      <w:r w:rsidRPr="006528AA">
        <w:t>Date they were involved with the Wairau Bar</w:t>
      </w:r>
    </w:p>
    <w:p w14:paraId="1DAA04A8" w14:textId="77777777" w:rsidR="00944EC2" w:rsidRPr="006528AA" w:rsidRDefault="00944EC2" w:rsidP="0095364A">
      <w:pPr>
        <w:pStyle w:val="TSMtextbullets"/>
      </w:pPr>
      <w:r w:rsidRPr="006528AA">
        <w:t>What they did</w:t>
      </w:r>
    </w:p>
    <w:p w14:paraId="1E8156E8" w14:textId="77777777" w:rsidR="00944EC2" w:rsidRPr="006528AA" w:rsidRDefault="00944EC2" w:rsidP="0095364A">
      <w:pPr>
        <w:pStyle w:val="TSMtextbullets"/>
      </w:pPr>
      <w:r w:rsidRPr="006528AA">
        <w:t>Response to their actions from various groups</w:t>
      </w:r>
    </w:p>
    <w:p w14:paraId="62EFCCC2" w14:textId="77777777" w:rsidR="00944EC2" w:rsidRDefault="00944EC2" w:rsidP="0095364A">
      <w:pPr>
        <w:pStyle w:val="TSMtextbullets"/>
      </w:pPr>
      <w:r w:rsidRPr="006528AA">
        <w:t>What values or attitudes were shown by their actions.</w:t>
      </w:r>
    </w:p>
    <w:p w14:paraId="248F1D73" w14:textId="77777777" w:rsidR="00944EC2" w:rsidRPr="006528AA" w:rsidRDefault="00944EC2" w:rsidP="0095364A">
      <w:pPr>
        <w:pStyle w:val="TSMtextbullets"/>
        <w:numPr>
          <w:ilvl w:val="0"/>
          <w:numId w:val="0"/>
        </w:numPr>
        <w:ind w:left="227"/>
      </w:pPr>
      <w:r w:rsidRPr="006528AA">
        <w:t xml:space="preserve">When they have filled in the table for people involved since the first artefacts were excavated in 1939, using the information from the text and the other articles, they could make some statements about how attitudes and values have changed since the 1940s and 1950s. </w:t>
      </w:r>
    </w:p>
    <w:p w14:paraId="216978A1" w14:textId="59A706FB" w:rsidR="00944EC2" w:rsidRPr="00B3425A" w:rsidRDefault="00944EC2" w:rsidP="0095364A">
      <w:pPr>
        <w:pStyle w:val="TSMtextbullets"/>
      </w:pPr>
      <w:r w:rsidRPr="00B3425A">
        <w:t xml:space="preserve">Colonisation and power </w:t>
      </w:r>
    </w:p>
    <w:p w14:paraId="7CA4D25D" w14:textId="3FF4DA31" w:rsidR="00BC4C0D" w:rsidRPr="00880452" w:rsidRDefault="00944EC2" w:rsidP="0095364A">
      <w:pPr>
        <w:pStyle w:val="TSMtextbullets"/>
      </w:pPr>
      <w:r w:rsidRPr="006528AA">
        <w:t xml:space="preserve">Ensure </w:t>
      </w:r>
      <w:proofErr w:type="spellStart"/>
      <w:r w:rsidRPr="006528AA">
        <w:t>ākonga</w:t>
      </w:r>
      <w:proofErr w:type="spellEnd"/>
      <w:r w:rsidRPr="006528AA">
        <w:t xml:space="preserve"> understand that </w:t>
      </w:r>
      <w:proofErr w:type="spellStart"/>
      <w:r w:rsidRPr="006528AA">
        <w:t>Pākehā</w:t>
      </w:r>
      <w:proofErr w:type="spellEnd"/>
      <w:r w:rsidRPr="006528AA">
        <w:t xml:space="preserve"> </w:t>
      </w:r>
      <w:r>
        <w:t>and</w:t>
      </w:r>
      <w:r w:rsidRPr="006528AA">
        <w:t xml:space="preserve"> government attitudes to historical artefacts have changed over time</w:t>
      </w:r>
      <w:r>
        <w:t>.</w:t>
      </w:r>
    </w:p>
    <w:sectPr w:rsidR="00BC4C0D" w:rsidRPr="00880452" w:rsidSect="00B144B7">
      <w:footerReference w:type="default" r:id="rId92"/>
      <w:pgSz w:w="16840" w:h="11900" w:orient="landscape"/>
      <w:pgMar w:top="454" w:right="454" w:bottom="340" w:left="454" w:header="709" w:footer="227" w:gutter="0"/>
      <w:cols w:num="3" w:space="454"/>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B77F68" w14:textId="77777777" w:rsidR="003245C4" w:rsidRDefault="003245C4" w:rsidP="00650880">
      <w:r>
        <w:separator/>
      </w:r>
    </w:p>
  </w:endnote>
  <w:endnote w:type="continuationSeparator" w:id="0">
    <w:p w14:paraId="21D6E347" w14:textId="77777777" w:rsidR="003245C4" w:rsidRDefault="003245C4" w:rsidP="00650880">
      <w:r>
        <w:continuationSeparator/>
      </w:r>
    </w:p>
  </w:endnote>
  <w:endnote w:type="continuationNotice" w:id="1">
    <w:p w14:paraId="02E9C3C5" w14:textId="77777777" w:rsidR="003245C4" w:rsidRDefault="003245C4">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Source Sans Pro (OTF) Bold">
    <w:altName w:val="Arial"/>
    <w:panose1 w:val="020B0703030403020204"/>
    <w:charset w:val="00"/>
    <w:family w:val="auto"/>
    <w:notTrueType/>
    <w:pitch w:val="default"/>
    <w:sig w:usb0="00000003" w:usb1="00000000" w:usb2="00000000" w:usb3="00000000" w:csb0="00000001" w:csb1="00000000"/>
  </w:font>
  <w:font w:name="Source Sans Pro">
    <w:panose1 w:val="020B0503030403020204"/>
    <w:charset w:val="00"/>
    <w:family w:val="swiss"/>
    <w:notTrueType/>
    <w:pitch w:val="variable"/>
    <w:sig w:usb0="600002F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Helvetica">
    <w:panose1 w:val="00000000000000000000"/>
    <w:charset w:val="00"/>
    <w:family w:val="auto"/>
    <w:pitch w:val="variable"/>
    <w:sig w:usb0="E00002FF" w:usb1="5000785B" w:usb2="00000000" w:usb3="00000000" w:csb0="0000019F" w:csb1="00000000"/>
  </w:font>
  <w:font w:name="Source Sans Pro (OTF)">
    <w:panose1 w:val="020B0503030403020204"/>
    <w:charset w:val="00"/>
    <w:family w:val="swiss"/>
    <w:notTrueType/>
    <w:pitch w:val="variable"/>
    <w:sig w:usb0="600002F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EF5377" w:rsidRPr="00375E5B" w14:paraId="1BC89858" w14:textId="77777777" w:rsidTr="00252534">
      <w:trPr>
        <w:trHeight w:val="449"/>
      </w:trPr>
      <w:tc>
        <w:tcPr>
          <w:tcW w:w="3167" w:type="pct"/>
        </w:tcPr>
        <w:p w14:paraId="5A33C7DE" w14:textId="7F7D139E" w:rsidR="00EF5377" w:rsidRDefault="00EF5377" w:rsidP="00252534">
          <w:pPr>
            <w:spacing w:before="60" w:line="240" w:lineRule="auto"/>
            <w:rPr>
              <w:sz w:val="12"/>
              <w:szCs w:val="12"/>
              <w:lang w:val="en-AU"/>
            </w:rPr>
          </w:pPr>
          <w:r w:rsidRPr="00280AD0">
            <w:rPr>
              <w:rFonts w:cs="Source Sans Pro"/>
              <w:color w:val="231F20"/>
              <w:sz w:val="12"/>
              <w:szCs w:val="14"/>
            </w:rPr>
            <w:t xml:space="preserve">TEACHER SUPPORT MATERIAL FOR </w:t>
          </w:r>
          <w:r w:rsidR="006D53B5" w:rsidRPr="00280AD0">
            <w:rPr>
              <w:rFonts w:cs="Source Sans Pro"/>
              <w:color w:val="231F20"/>
              <w:sz w:val="12"/>
              <w:szCs w:val="14"/>
            </w:rPr>
            <w:t>“</w:t>
          </w:r>
          <w:r w:rsidR="006D53B5">
            <w:rPr>
              <w:rFonts w:cs="Source Sans Pro"/>
              <w:color w:val="231F20"/>
              <w:sz w:val="12"/>
              <w:szCs w:val="14"/>
            </w:rPr>
            <w:t>KA ORA KĀINGA RUA – A NEW BEGINNING</w:t>
          </w:r>
          <w:r w:rsidR="006D53B5" w:rsidRPr="00280AD0">
            <w:rPr>
              <w:rFonts w:cs="Source Sans Pro"/>
              <w:color w:val="231F20"/>
              <w:sz w:val="12"/>
              <w:szCs w:val="14"/>
            </w:rPr>
            <w:t xml:space="preserve">” </w:t>
          </w:r>
          <w:r w:rsidRPr="00280AD0">
            <w:rPr>
              <w:rFonts w:cs="Source Sans Pro"/>
              <w:color w:val="231F20"/>
              <w:sz w:val="12"/>
              <w:szCs w:val="14"/>
            </w:rPr>
            <w:t>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sidR="00A56C6A">
            <w:rPr>
              <w:rFonts w:cs="Source Sans Pro"/>
              <w:color w:val="231F20"/>
              <w:sz w:val="12"/>
              <w:szCs w:val="14"/>
            </w:rPr>
            <w:t>3</w:t>
          </w:r>
          <w:r>
            <w:rPr>
              <w:rFonts w:cs="Source Sans Pro"/>
              <w:color w:val="231F20"/>
              <w:sz w:val="12"/>
              <w:szCs w:val="14"/>
            </w:rPr>
            <w:t>,</w:t>
          </w:r>
          <w:r w:rsidRPr="00280AD0">
            <w:rPr>
              <w:rFonts w:cs="Source Sans Pro"/>
              <w:color w:val="231F20"/>
              <w:sz w:val="12"/>
              <w:szCs w:val="14"/>
            </w:rPr>
            <w:t xml:space="preserve"> 20</w:t>
          </w:r>
          <w:r>
            <w:rPr>
              <w:rFonts w:cs="Source Sans Pro"/>
              <w:color w:val="231F20"/>
              <w:sz w:val="12"/>
              <w:szCs w:val="14"/>
            </w:rPr>
            <w:t>22</w:t>
          </w:r>
        </w:p>
        <w:p w14:paraId="0F876B70" w14:textId="77777777" w:rsidR="00EF5377" w:rsidRPr="00280AD0" w:rsidRDefault="00EF5377" w:rsidP="00252534">
          <w:pPr>
            <w:spacing w:before="60" w:line="240" w:lineRule="auto"/>
            <w:jc w:val="right"/>
            <w:rPr>
              <w:rFonts w:cs="Source Sans Pro"/>
              <w:color w:val="231F20"/>
              <w:sz w:val="12"/>
              <w:szCs w:val="14"/>
            </w:rPr>
          </w:pPr>
        </w:p>
      </w:tc>
      <w:tc>
        <w:tcPr>
          <w:tcW w:w="1698" w:type="pct"/>
        </w:tcPr>
        <w:p w14:paraId="59316EB8" w14:textId="77777777" w:rsidR="00EF5377" w:rsidRDefault="00EF5377" w:rsidP="00252534">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58716A2D" w14:textId="77777777" w:rsidR="00EF5377" w:rsidRPr="00304834" w:rsidRDefault="00EF5377" w:rsidP="00252534">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22</w:t>
          </w:r>
        </w:p>
      </w:tc>
      <w:tc>
        <w:tcPr>
          <w:tcW w:w="135" w:type="pct"/>
        </w:tcPr>
        <w:p w14:paraId="12031851" w14:textId="77777777" w:rsidR="00EF5377" w:rsidRPr="00270DA4" w:rsidRDefault="00EF5377" w:rsidP="00252534">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noProof/>
              <w:sz w:val="16"/>
            </w:rPr>
            <w:t>9</w:t>
          </w:r>
          <w:r w:rsidRPr="00270DA4">
            <w:rPr>
              <w:b/>
              <w:sz w:val="16"/>
            </w:rPr>
            <w:fldChar w:fldCharType="end"/>
          </w:r>
        </w:p>
      </w:tc>
    </w:tr>
  </w:tbl>
  <w:p w14:paraId="7989354B" w14:textId="77777777" w:rsidR="00EF5377" w:rsidRPr="00624FAA" w:rsidRDefault="00EF5377" w:rsidP="00207626">
    <w:pPr>
      <w:rPr>
        <w:sz w:val="1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562C61" w:rsidRPr="00375E5B" w14:paraId="64C0B15C" w14:textId="77777777" w:rsidTr="007D0F0D">
      <w:trPr>
        <w:cantSplit/>
        <w:trHeight w:val="449"/>
      </w:trPr>
      <w:tc>
        <w:tcPr>
          <w:tcW w:w="3167" w:type="pct"/>
        </w:tcPr>
        <w:p w14:paraId="0DDD4DD2" w14:textId="2181A9AF" w:rsidR="00562C61" w:rsidRDefault="00562C61" w:rsidP="007D0F0D">
          <w:pPr>
            <w:spacing w:before="60" w:line="240" w:lineRule="auto"/>
            <w:rPr>
              <w:sz w:val="12"/>
              <w:szCs w:val="12"/>
              <w:lang w:val="en-AU"/>
            </w:rPr>
          </w:pPr>
          <w:r w:rsidRPr="00280AD0">
            <w:rPr>
              <w:rFonts w:cs="Source Sans Pro"/>
              <w:color w:val="231F20"/>
              <w:sz w:val="12"/>
              <w:szCs w:val="14"/>
            </w:rPr>
            <w:t>TEACHER SUPPORT MATERIAL FOR “</w:t>
          </w:r>
          <w:r w:rsidR="00CB2F31">
            <w:rPr>
              <w:rFonts w:cs="Source Sans Pro"/>
              <w:color w:val="231F20"/>
              <w:sz w:val="12"/>
              <w:szCs w:val="14"/>
            </w:rPr>
            <w:t>KA ORA KĀINGA RUA – A NEW BEGINNING</w:t>
          </w:r>
          <w:r w:rsidRPr="00280AD0">
            <w:rPr>
              <w:rFonts w:cs="Source Sans Pro"/>
              <w:color w:val="231F20"/>
              <w:sz w:val="12"/>
              <w:szCs w:val="14"/>
            </w:rPr>
            <w:t>” CONNECTED</w:t>
          </w:r>
          <w:r w:rsidR="00BC1150">
            <w:rPr>
              <w:rFonts w:cs="Source Sans Pro"/>
              <w:color w:val="231F20"/>
              <w:sz w:val="12"/>
              <w:szCs w:val="14"/>
            </w:rPr>
            <w:t xml:space="preserve"> CULTURE AND HISTORIES</w:t>
          </w:r>
          <w:r w:rsidRPr="00280AD0">
            <w:rPr>
              <w:rFonts w:cs="Source Sans Pro"/>
              <w:color w:val="231F20"/>
              <w:sz w:val="12"/>
              <w:szCs w:val="14"/>
            </w:rPr>
            <w:t xml:space="preserve">, LEVEL </w:t>
          </w:r>
          <w:r w:rsidR="00CC193F">
            <w:rPr>
              <w:rFonts w:cs="Source Sans Pro"/>
              <w:color w:val="231F20"/>
              <w:sz w:val="12"/>
              <w:szCs w:val="14"/>
            </w:rPr>
            <w:t>3</w:t>
          </w:r>
          <w:r>
            <w:rPr>
              <w:rFonts w:cs="Source Sans Pro"/>
              <w:color w:val="231F20"/>
              <w:sz w:val="12"/>
              <w:szCs w:val="14"/>
            </w:rPr>
            <w:t>,</w:t>
          </w:r>
          <w:r w:rsidRPr="00280AD0">
            <w:rPr>
              <w:rFonts w:cs="Source Sans Pro"/>
              <w:color w:val="231F20"/>
              <w:sz w:val="12"/>
              <w:szCs w:val="14"/>
            </w:rPr>
            <w:t xml:space="preserve"> 20</w:t>
          </w:r>
          <w:r>
            <w:rPr>
              <w:rFonts w:cs="Source Sans Pro"/>
              <w:color w:val="231F20"/>
              <w:sz w:val="12"/>
              <w:szCs w:val="14"/>
            </w:rPr>
            <w:t>2</w:t>
          </w:r>
          <w:r w:rsidR="00CA7618">
            <w:rPr>
              <w:rFonts w:cs="Source Sans Pro"/>
              <w:color w:val="231F20"/>
              <w:sz w:val="12"/>
              <w:szCs w:val="14"/>
            </w:rPr>
            <w:t>2</w:t>
          </w:r>
        </w:p>
        <w:p w14:paraId="1FC1E045" w14:textId="0B62E649" w:rsidR="00562C61" w:rsidRPr="00280AD0" w:rsidRDefault="00B3425A" w:rsidP="00B3425A">
          <w:pPr>
            <w:tabs>
              <w:tab w:val="left" w:pos="7960"/>
            </w:tabs>
            <w:spacing w:before="60" w:line="240" w:lineRule="auto"/>
            <w:rPr>
              <w:rFonts w:cs="Source Sans Pro"/>
              <w:color w:val="231F20"/>
              <w:sz w:val="12"/>
              <w:szCs w:val="14"/>
            </w:rPr>
          </w:pPr>
          <w:r>
            <w:rPr>
              <w:rFonts w:cs="Source Sans Pro"/>
              <w:color w:val="231F20"/>
              <w:sz w:val="12"/>
              <w:szCs w:val="14"/>
            </w:rPr>
            <w:tab/>
          </w:r>
        </w:p>
      </w:tc>
      <w:tc>
        <w:tcPr>
          <w:tcW w:w="1698" w:type="pct"/>
        </w:tcPr>
        <w:p w14:paraId="60DC9A73" w14:textId="77777777" w:rsidR="00562C61" w:rsidRDefault="00562C61" w:rsidP="007D0F0D">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0A1E19D4" w14:textId="6C7446F6" w:rsidR="00562C61" w:rsidRPr="00304834" w:rsidRDefault="00562C61" w:rsidP="007D0F0D">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w:t>
          </w:r>
          <w:r w:rsidR="00CC193F">
            <w:rPr>
              <w:sz w:val="10"/>
              <w:szCs w:val="12"/>
              <w:lang w:val="en-AU"/>
            </w:rPr>
            <w:t>2</w:t>
          </w:r>
        </w:p>
      </w:tc>
      <w:tc>
        <w:tcPr>
          <w:tcW w:w="135" w:type="pct"/>
        </w:tcPr>
        <w:p w14:paraId="3FD18AA5" w14:textId="77777777" w:rsidR="00562C61" w:rsidRPr="00270DA4" w:rsidRDefault="00562C61" w:rsidP="007D0F0D">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sidR="00AB2DE2">
            <w:rPr>
              <w:b/>
              <w:noProof/>
              <w:sz w:val="16"/>
            </w:rPr>
            <w:t>9</w:t>
          </w:r>
          <w:r w:rsidRPr="00270DA4">
            <w:rPr>
              <w:b/>
              <w:sz w:val="16"/>
            </w:rPr>
            <w:fldChar w:fldCharType="end"/>
          </w:r>
        </w:p>
      </w:tc>
    </w:tr>
  </w:tbl>
  <w:p w14:paraId="4F60F2F5" w14:textId="77777777" w:rsidR="00207626" w:rsidRPr="00624FAA" w:rsidRDefault="00207626" w:rsidP="00207626">
    <w:pPr>
      <w:rPr>
        <w:sz w:val="1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B3425A" w:rsidRPr="00375E5B" w14:paraId="1D3884FD" w14:textId="77777777" w:rsidTr="007D0F0D">
      <w:trPr>
        <w:cantSplit/>
        <w:trHeight w:val="449"/>
      </w:trPr>
      <w:tc>
        <w:tcPr>
          <w:tcW w:w="3167" w:type="pct"/>
        </w:tcPr>
        <w:p w14:paraId="3B06A6A6" w14:textId="1162BC1B" w:rsidR="00B3425A" w:rsidRPr="007B5A7B" w:rsidRDefault="00B3425A" w:rsidP="00B3425A">
          <w:pPr>
            <w:spacing w:before="60" w:line="240" w:lineRule="auto"/>
            <w:rPr>
              <w:sz w:val="12"/>
              <w:szCs w:val="12"/>
              <w:lang w:val="en-AU"/>
            </w:rPr>
          </w:pPr>
          <w:r w:rsidRPr="00280AD0">
            <w:rPr>
              <w:rFonts w:cs="Source Sans Pro"/>
              <w:color w:val="231F20"/>
              <w:sz w:val="12"/>
              <w:szCs w:val="14"/>
            </w:rPr>
            <w:t>TEACHER SUPPORT MATERIAL FOR “</w:t>
          </w:r>
          <w:r>
            <w:rPr>
              <w:rFonts w:cs="Source Sans Pro"/>
              <w:color w:val="231F20"/>
              <w:sz w:val="12"/>
              <w:szCs w:val="14"/>
            </w:rPr>
            <w:t>KA ORA KĀINGA RUA – A NEW BEGINNING</w:t>
          </w:r>
          <w:r w:rsidRPr="00280AD0">
            <w:rPr>
              <w:rFonts w:cs="Source Sans Pro"/>
              <w:color w:val="231F20"/>
              <w:sz w:val="12"/>
              <w:szCs w:val="14"/>
            </w:rPr>
            <w:t>” 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Pr>
              <w:rFonts w:cs="Source Sans Pro"/>
              <w:color w:val="231F20"/>
              <w:sz w:val="12"/>
              <w:szCs w:val="14"/>
            </w:rPr>
            <w:t>3,</w:t>
          </w:r>
          <w:r w:rsidRPr="00280AD0">
            <w:rPr>
              <w:rFonts w:cs="Source Sans Pro"/>
              <w:color w:val="231F20"/>
              <w:sz w:val="12"/>
              <w:szCs w:val="14"/>
            </w:rPr>
            <w:t xml:space="preserve"> 20</w:t>
          </w:r>
          <w:r>
            <w:rPr>
              <w:rFonts w:cs="Source Sans Pro"/>
              <w:color w:val="231F20"/>
              <w:sz w:val="12"/>
              <w:szCs w:val="14"/>
            </w:rPr>
            <w:t>22</w:t>
          </w:r>
        </w:p>
      </w:tc>
      <w:tc>
        <w:tcPr>
          <w:tcW w:w="1698" w:type="pct"/>
        </w:tcPr>
        <w:p w14:paraId="0933F99C" w14:textId="77777777" w:rsidR="00B3425A" w:rsidRDefault="00B3425A" w:rsidP="007D0F0D">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29FB9E34" w14:textId="77777777" w:rsidR="00B3425A" w:rsidRPr="00304834" w:rsidRDefault="00B3425A" w:rsidP="007D0F0D">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22</w:t>
          </w:r>
        </w:p>
      </w:tc>
      <w:tc>
        <w:tcPr>
          <w:tcW w:w="135" w:type="pct"/>
        </w:tcPr>
        <w:p w14:paraId="34F10423" w14:textId="77777777" w:rsidR="00B3425A" w:rsidRPr="00270DA4" w:rsidRDefault="00B3425A" w:rsidP="007D0F0D">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noProof/>
              <w:sz w:val="16"/>
            </w:rPr>
            <w:t>9</w:t>
          </w:r>
          <w:r w:rsidRPr="00270DA4">
            <w:rPr>
              <w:b/>
              <w:sz w:val="16"/>
            </w:rPr>
            <w:fldChar w:fldCharType="end"/>
          </w:r>
        </w:p>
      </w:tc>
    </w:tr>
  </w:tbl>
  <w:p w14:paraId="1C52A252" w14:textId="77777777" w:rsidR="00B3425A" w:rsidRPr="00624FAA" w:rsidRDefault="00B3425A" w:rsidP="00207626">
    <w:pPr>
      <w:rPr>
        <w:sz w:val="10"/>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9D59BB" w:rsidRPr="00375E5B" w14:paraId="35192B1F" w14:textId="77777777" w:rsidTr="007D0F0D">
      <w:trPr>
        <w:cantSplit/>
        <w:trHeight w:val="449"/>
      </w:trPr>
      <w:tc>
        <w:tcPr>
          <w:tcW w:w="3167" w:type="pct"/>
        </w:tcPr>
        <w:p w14:paraId="6DD0A41A" w14:textId="77777777" w:rsidR="009D59BB" w:rsidRDefault="009D59BB" w:rsidP="007D0F0D">
          <w:pPr>
            <w:spacing w:before="60" w:line="240" w:lineRule="auto"/>
            <w:rPr>
              <w:sz w:val="12"/>
              <w:szCs w:val="12"/>
              <w:lang w:val="en-AU"/>
            </w:rPr>
          </w:pPr>
          <w:r w:rsidRPr="00280AD0">
            <w:rPr>
              <w:rFonts w:cs="Source Sans Pro"/>
              <w:color w:val="231F20"/>
              <w:sz w:val="12"/>
              <w:szCs w:val="14"/>
            </w:rPr>
            <w:t>TEACHER SUPPORT MATERIAL FOR “</w:t>
          </w:r>
          <w:r>
            <w:rPr>
              <w:rFonts w:cs="Source Sans Pro"/>
              <w:color w:val="231F20"/>
              <w:sz w:val="12"/>
              <w:szCs w:val="14"/>
            </w:rPr>
            <w:t>KA ORA KĀINGA RUA – A NEW BEGINNING</w:t>
          </w:r>
          <w:r w:rsidRPr="00280AD0">
            <w:rPr>
              <w:rFonts w:cs="Source Sans Pro"/>
              <w:color w:val="231F20"/>
              <w:sz w:val="12"/>
              <w:szCs w:val="14"/>
            </w:rPr>
            <w:t>” 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Pr>
              <w:rFonts w:cs="Source Sans Pro"/>
              <w:color w:val="231F20"/>
              <w:sz w:val="12"/>
              <w:szCs w:val="14"/>
            </w:rPr>
            <w:t>3,</w:t>
          </w:r>
          <w:r w:rsidRPr="00280AD0">
            <w:rPr>
              <w:rFonts w:cs="Source Sans Pro"/>
              <w:color w:val="231F20"/>
              <w:sz w:val="12"/>
              <w:szCs w:val="14"/>
            </w:rPr>
            <w:t xml:space="preserve"> 20</w:t>
          </w:r>
          <w:r>
            <w:rPr>
              <w:rFonts w:cs="Source Sans Pro"/>
              <w:color w:val="231F20"/>
              <w:sz w:val="12"/>
              <w:szCs w:val="14"/>
            </w:rPr>
            <w:t>22</w:t>
          </w:r>
        </w:p>
        <w:p w14:paraId="78345F0C" w14:textId="77777777" w:rsidR="009D59BB" w:rsidRPr="00B3425A" w:rsidRDefault="009D59BB" w:rsidP="00B3425A">
          <w:pPr>
            <w:spacing w:before="60" w:line="240" w:lineRule="auto"/>
            <w:rPr>
              <w:sz w:val="12"/>
              <w:szCs w:val="12"/>
            </w:rPr>
          </w:pPr>
          <w:r w:rsidRPr="00C17C96">
            <w:rPr>
              <w:sz w:val="12"/>
              <w:szCs w:val="12"/>
            </w:rPr>
            <w:t>ISBN</w:t>
          </w:r>
          <w:r>
            <w:rPr>
              <w:sz w:val="12"/>
              <w:szCs w:val="12"/>
            </w:rPr>
            <w:t xml:space="preserve"> </w:t>
          </w:r>
          <w:r w:rsidRPr="00B3425A">
            <w:rPr>
              <w:rFonts w:ascii="Calibri" w:eastAsia="Times New Roman" w:hAnsi="Calibri" w:cs="Times New Roman"/>
              <w:color w:val="1F497D"/>
              <w:sz w:val="22"/>
              <w:szCs w:val="22"/>
              <w:shd w:val="clear" w:color="auto" w:fill="FFFFFF"/>
            </w:rPr>
            <w:t xml:space="preserve"> </w:t>
          </w:r>
          <w:r w:rsidRPr="00B3425A">
            <w:rPr>
              <w:sz w:val="12"/>
              <w:szCs w:val="12"/>
            </w:rPr>
            <w:t>978-1-77690-515-7</w:t>
          </w:r>
          <w:r>
            <w:rPr>
              <w:sz w:val="12"/>
              <w:szCs w:val="12"/>
            </w:rPr>
            <w:t xml:space="preserve"> </w:t>
          </w:r>
          <w:r w:rsidRPr="00C17C96">
            <w:rPr>
              <w:sz w:val="12"/>
              <w:szCs w:val="12"/>
            </w:rPr>
            <w:t xml:space="preserve">(Word) </w:t>
          </w:r>
          <w:r w:rsidRPr="00B3425A">
            <w:rPr>
              <w:rFonts w:ascii="Calibri" w:eastAsia="Times New Roman" w:hAnsi="Calibri" w:cs="Times New Roman"/>
              <w:color w:val="1F497D"/>
              <w:sz w:val="22"/>
              <w:szCs w:val="22"/>
              <w:shd w:val="clear" w:color="auto" w:fill="FFFFFF"/>
            </w:rPr>
            <w:t xml:space="preserve"> </w:t>
          </w:r>
          <w:r w:rsidRPr="00B3425A">
            <w:rPr>
              <w:sz w:val="12"/>
              <w:szCs w:val="12"/>
            </w:rPr>
            <w:t>978-1-77690-516</w:t>
          </w:r>
          <w:r>
            <w:rPr>
              <w:sz w:val="12"/>
              <w:szCs w:val="12"/>
            </w:rPr>
            <w:t>-</w:t>
          </w:r>
          <w:r w:rsidRPr="00B3425A">
            <w:rPr>
              <w:sz w:val="12"/>
              <w:szCs w:val="12"/>
            </w:rPr>
            <w:t>4</w:t>
          </w:r>
          <w:r>
            <w:rPr>
              <w:sz w:val="12"/>
              <w:szCs w:val="12"/>
            </w:rPr>
            <w:t xml:space="preserve"> </w:t>
          </w:r>
          <w:r w:rsidRPr="00C17C96">
            <w:rPr>
              <w:sz w:val="12"/>
              <w:szCs w:val="12"/>
            </w:rPr>
            <w:t>(PDF)</w:t>
          </w:r>
        </w:p>
      </w:tc>
      <w:tc>
        <w:tcPr>
          <w:tcW w:w="1698" w:type="pct"/>
        </w:tcPr>
        <w:p w14:paraId="0C2F34E4" w14:textId="77777777" w:rsidR="009D59BB" w:rsidRDefault="009D59BB" w:rsidP="007D0F0D">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0A0CC71A" w14:textId="77777777" w:rsidR="009D59BB" w:rsidRPr="00304834" w:rsidRDefault="009D59BB" w:rsidP="007D0F0D">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22</w:t>
          </w:r>
        </w:p>
      </w:tc>
      <w:tc>
        <w:tcPr>
          <w:tcW w:w="135" w:type="pct"/>
        </w:tcPr>
        <w:p w14:paraId="273EF3BC" w14:textId="77777777" w:rsidR="009D59BB" w:rsidRPr="00270DA4" w:rsidRDefault="009D59BB" w:rsidP="007D0F0D">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noProof/>
              <w:sz w:val="16"/>
            </w:rPr>
            <w:t>9</w:t>
          </w:r>
          <w:r w:rsidRPr="00270DA4">
            <w:rPr>
              <w:b/>
              <w:sz w:val="16"/>
            </w:rPr>
            <w:fldChar w:fldCharType="end"/>
          </w:r>
        </w:p>
      </w:tc>
    </w:tr>
  </w:tbl>
  <w:p w14:paraId="2198041A" w14:textId="77777777" w:rsidR="009D59BB" w:rsidRPr="00624FAA" w:rsidRDefault="009D59BB" w:rsidP="00207626">
    <w:pPr>
      <w:rPr>
        <w:sz w:val="10"/>
      </w:rPr>
    </w:pPr>
  </w:p>
  <w:p w14:paraId="634B4D6F" w14:textId="77777777" w:rsidR="00764E1F" w:rsidRDefault="00764E1F"/>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DDFDB46" w14:textId="77777777" w:rsidR="003245C4" w:rsidRDefault="003245C4" w:rsidP="00650880">
      <w:r>
        <w:separator/>
      </w:r>
    </w:p>
  </w:footnote>
  <w:footnote w:type="continuationSeparator" w:id="0">
    <w:p w14:paraId="1691E664" w14:textId="77777777" w:rsidR="003245C4" w:rsidRDefault="003245C4" w:rsidP="00650880">
      <w:r>
        <w:continuationSeparator/>
      </w:r>
    </w:p>
  </w:footnote>
  <w:footnote w:type="continuationNotice" w:id="1">
    <w:p w14:paraId="197E9A49" w14:textId="77777777" w:rsidR="003245C4" w:rsidRDefault="003245C4">
      <w:pPr>
        <w:spacing w:before="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DC4CF7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B9D6CFE2"/>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B6C0036"/>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19CD02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BF362E7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6D442F78"/>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3BC6D1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FE1E76F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C5E7570"/>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27762E7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3C79B7"/>
    <w:multiLevelType w:val="multilevel"/>
    <w:tmpl w:val="7124E5A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 w15:restartNumberingAfterBreak="0">
    <w:nsid w:val="1576077C"/>
    <w:multiLevelType w:val="multilevel"/>
    <w:tmpl w:val="A4C0C85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2" w15:restartNumberingAfterBreak="0">
    <w:nsid w:val="16696A4D"/>
    <w:multiLevelType w:val="multilevel"/>
    <w:tmpl w:val="9AD2E04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 w15:restartNumberingAfterBreak="0">
    <w:nsid w:val="1BE55D66"/>
    <w:multiLevelType w:val="multilevel"/>
    <w:tmpl w:val="9B885CA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4" w15:restartNumberingAfterBreak="0">
    <w:nsid w:val="1DEC0CB6"/>
    <w:multiLevelType w:val="hybridMultilevel"/>
    <w:tmpl w:val="C472DC7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211307A5"/>
    <w:multiLevelType w:val="multilevel"/>
    <w:tmpl w:val="0FA4641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 w15:restartNumberingAfterBreak="0">
    <w:nsid w:val="22206C08"/>
    <w:multiLevelType w:val="hybridMultilevel"/>
    <w:tmpl w:val="5FA80CA8"/>
    <w:lvl w:ilvl="0" w:tplc="D368F15E">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7" w15:restartNumberingAfterBreak="0">
    <w:nsid w:val="24B60C23"/>
    <w:multiLevelType w:val="multilevel"/>
    <w:tmpl w:val="92C4129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 w15:restartNumberingAfterBreak="0">
    <w:nsid w:val="293172E4"/>
    <w:multiLevelType w:val="hybridMultilevel"/>
    <w:tmpl w:val="D53E551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9" w15:restartNumberingAfterBreak="0">
    <w:nsid w:val="2EC90877"/>
    <w:multiLevelType w:val="multilevel"/>
    <w:tmpl w:val="3A58A84C"/>
    <w:lvl w:ilvl="0">
      <w:start w:val="1"/>
      <w:numFmt w:val="decimal"/>
      <w:lvlText w:val="%1."/>
      <w:lvlJc w:val="left"/>
      <w:pPr>
        <w:ind w:left="720" w:hanging="360"/>
      </w:pPr>
      <w:rPr>
        <w:b/>
        <w:bCs/>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20" w15:restartNumberingAfterBreak="0">
    <w:nsid w:val="2FEC3B52"/>
    <w:multiLevelType w:val="multilevel"/>
    <w:tmpl w:val="46AEFA5C"/>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1" w15:restartNumberingAfterBreak="0">
    <w:nsid w:val="36046BBB"/>
    <w:multiLevelType w:val="multilevel"/>
    <w:tmpl w:val="7D940AF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2" w15:restartNumberingAfterBreak="0">
    <w:nsid w:val="38DA471E"/>
    <w:multiLevelType w:val="multilevel"/>
    <w:tmpl w:val="33940F96"/>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3" w15:restartNumberingAfterBreak="0">
    <w:nsid w:val="3CCA4A82"/>
    <w:multiLevelType w:val="multilevel"/>
    <w:tmpl w:val="2CD0A61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4" w15:restartNumberingAfterBreak="0">
    <w:nsid w:val="3EDE1E75"/>
    <w:multiLevelType w:val="hybridMultilevel"/>
    <w:tmpl w:val="6786EFAE"/>
    <w:lvl w:ilvl="0" w:tplc="14090001">
      <w:start w:val="1"/>
      <w:numFmt w:val="bullet"/>
      <w:lvlText w:val=""/>
      <w:lvlJc w:val="left"/>
      <w:pPr>
        <w:ind w:left="765" w:hanging="360"/>
      </w:pPr>
      <w:rPr>
        <w:rFonts w:ascii="Symbol" w:hAnsi="Symbol" w:hint="default"/>
      </w:rPr>
    </w:lvl>
    <w:lvl w:ilvl="1" w:tplc="A63E4448">
      <w:start w:val="1"/>
      <w:numFmt w:val="bullet"/>
      <w:pStyle w:val="TSMsubbullets"/>
      <w:lvlText w:val="‒"/>
      <w:lvlJc w:val="left"/>
      <w:pPr>
        <w:ind w:left="1485" w:hanging="360"/>
      </w:pPr>
      <w:rPr>
        <w:rFonts w:ascii="Times New Roman" w:hAnsi="Times New Roman" w:cs="Times New Roman" w:hint="default"/>
      </w:rPr>
    </w:lvl>
    <w:lvl w:ilvl="2" w:tplc="14090005" w:tentative="1">
      <w:start w:val="1"/>
      <w:numFmt w:val="bullet"/>
      <w:lvlText w:val=""/>
      <w:lvlJc w:val="left"/>
      <w:pPr>
        <w:ind w:left="2205" w:hanging="360"/>
      </w:pPr>
      <w:rPr>
        <w:rFonts w:ascii="Wingdings" w:hAnsi="Wingdings" w:hint="default"/>
      </w:rPr>
    </w:lvl>
    <w:lvl w:ilvl="3" w:tplc="14090001" w:tentative="1">
      <w:start w:val="1"/>
      <w:numFmt w:val="bullet"/>
      <w:lvlText w:val=""/>
      <w:lvlJc w:val="left"/>
      <w:pPr>
        <w:ind w:left="2925" w:hanging="360"/>
      </w:pPr>
      <w:rPr>
        <w:rFonts w:ascii="Symbol" w:hAnsi="Symbol" w:hint="default"/>
      </w:rPr>
    </w:lvl>
    <w:lvl w:ilvl="4" w:tplc="14090003" w:tentative="1">
      <w:start w:val="1"/>
      <w:numFmt w:val="bullet"/>
      <w:lvlText w:val="o"/>
      <w:lvlJc w:val="left"/>
      <w:pPr>
        <w:ind w:left="3645" w:hanging="360"/>
      </w:pPr>
      <w:rPr>
        <w:rFonts w:ascii="Courier New" w:hAnsi="Courier New" w:cs="Courier New" w:hint="default"/>
      </w:rPr>
    </w:lvl>
    <w:lvl w:ilvl="5" w:tplc="14090005" w:tentative="1">
      <w:start w:val="1"/>
      <w:numFmt w:val="bullet"/>
      <w:lvlText w:val=""/>
      <w:lvlJc w:val="left"/>
      <w:pPr>
        <w:ind w:left="4365" w:hanging="360"/>
      </w:pPr>
      <w:rPr>
        <w:rFonts w:ascii="Wingdings" w:hAnsi="Wingdings" w:hint="default"/>
      </w:rPr>
    </w:lvl>
    <w:lvl w:ilvl="6" w:tplc="14090001" w:tentative="1">
      <w:start w:val="1"/>
      <w:numFmt w:val="bullet"/>
      <w:lvlText w:val=""/>
      <w:lvlJc w:val="left"/>
      <w:pPr>
        <w:ind w:left="5085" w:hanging="360"/>
      </w:pPr>
      <w:rPr>
        <w:rFonts w:ascii="Symbol" w:hAnsi="Symbol" w:hint="default"/>
      </w:rPr>
    </w:lvl>
    <w:lvl w:ilvl="7" w:tplc="14090003" w:tentative="1">
      <w:start w:val="1"/>
      <w:numFmt w:val="bullet"/>
      <w:lvlText w:val="o"/>
      <w:lvlJc w:val="left"/>
      <w:pPr>
        <w:ind w:left="5805" w:hanging="360"/>
      </w:pPr>
      <w:rPr>
        <w:rFonts w:ascii="Courier New" w:hAnsi="Courier New" w:cs="Courier New" w:hint="default"/>
      </w:rPr>
    </w:lvl>
    <w:lvl w:ilvl="8" w:tplc="14090005" w:tentative="1">
      <w:start w:val="1"/>
      <w:numFmt w:val="bullet"/>
      <w:lvlText w:val=""/>
      <w:lvlJc w:val="left"/>
      <w:pPr>
        <w:ind w:left="6525" w:hanging="360"/>
      </w:pPr>
      <w:rPr>
        <w:rFonts w:ascii="Wingdings" w:hAnsi="Wingdings" w:hint="default"/>
      </w:rPr>
    </w:lvl>
  </w:abstractNum>
  <w:abstractNum w:abstractNumId="25" w15:restartNumberingAfterBreak="0">
    <w:nsid w:val="4C564637"/>
    <w:multiLevelType w:val="multilevel"/>
    <w:tmpl w:val="F43892B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6" w15:restartNumberingAfterBreak="0">
    <w:nsid w:val="5A3748EA"/>
    <w:multiLevelType w:val="multilevel"/>
    <w:tmpl w:val="F9EA3CF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7" w15:restartNumberingAfterBreak="0">
    <w:nsid w:val="5BE82416"/>
    <w:multiLevelType w:val="multilevel"/>
    <w:tmpl w:val="2FB0ED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8" w15:restartNumberingAfterBreak="0">
    <w:nsid w:val="5F8708BA"/>
    <w:multiLevelType w:val="hybridMultilevel"/>
    <w:tmpl w:val="CE6697E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9" w15:restartNumberingAfterBreak="0">
    <w:nsid w:val="64526701"/>
    <w:multiLevelType w:val="multilevel"/>
    <w:tmpl w:val="786E81F4"/>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0" w15:restartNumberingAfterBreak="0">
    <w:nsid w:val="6AC0106C"/>
    <w:multiLevelType w:val="multilevel"/>
    <w:tmpl w:val="3146CEB2"/>
    <w:lvl w:ilvl="0">
      <w:start w:val="1"/>
      <w:numFmt w:val="bullet"/>
      <w:pStyle w:val="ListParagraph"/>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1" w15:restartNumberingAfterBreak="0">
    <w:nsid w:val="73596818"/>
    <w:multiLevelType w:val="multilevel"/>
    <w:tmpl w:val="7D94132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2" w15:restartNumberingAfterBreak="0">
    <w:nsid w:val="77FE11FB"/>
    <w:multiLevelType w:val="multilevel"/>
    <w:tmpl w:val="DB70D3D6"/>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3" w15:restartNumberingAfterBreak="0">
    <w:nsid w:val="78FA599C"/>
    <w:multiLevelType w:val="hybridMultilevel"/>
    <w:tmpl w:val="22882F44"/>
    <w:lvl w:ilvl="0" w:tplc="BD0E39EE">
      <w:start w:val="1"/>
      <w:numFmt w:val="bullet"/>
      <w:pStyle w:val="TSMtextbullets"/>
      <w:lvlText w:val=""/>
      <w:lvlJc w:val="left"/>
      <w:pPr>
        <w:ind w:left="833" w:hanging="360"/>
      </w:pPr>
      <w:rPr>
        <w:rFonts w:ascii="Wingdings" w:hAnsi="Wingdings" w:hint="default"/>
        <w:color w:val="auto"/>
      </w:rPr>
    </w:lvl>
    <w:lvl w:ilvl="1" w:tplc="14090003" w:tentative="1">
      <w:start w:val="1"/>
      <w:numFmt w:val="bullet"/>
      <w:lvlText w:val="o"/>
      <w:lvlJc w:val="left"/>
      <w:pPr>
        <w:ind w:left="1553" w:hanging="360"/>
      </w:pPr>
      <w:rPr>
        <w:rFonts w:ascii="Courier New" w:hAnsi="Courier New" w:cs="Courier New" w:hint="default"/>
      </w:rPr>
    </w:lvl>
    <w:lvl w:ilvl="2" w:tplc="14090005" w:tentative="1">
      <w:start w:val="1"/>
      <w:numFmt w:val="bullet"/>
      <w:lvlText w:val=""/>
      <w:lvlJc w:val="left"/>
      <w:pPr>
        <w:ind w:left="2273" w:hanging="360"/>
      </w:pPr>
      <w:rPr>
        <w:rFonts w:ascii="Wingdings" w:hAnsi="Wingdings" w:hint="default"/>
      </w:rPr>
    </w:lvl>
    <w:lvl w:ilvl="3" w:tplc="14090001" w:tentative="1">
      <w:start w:val="1"/>
      <w:numFmt w:val="bullet"/>
      <w:lvlText w:val=""/>
      <w:lvlJc w:val="left"/>
      <w:pPr>
        <w:ind w:left="2993" w:hanging="360"/>
      </w:pPr>
      <w:rPr>
        <w:rFonts w:ascii="Symbol" w:hAnsi="Symbol" w:hint="default"/>
      </w:rPr>
    </w:lvl>
    <w:lvl w:ilvl="4" w:tplc="14090003" w:tentative="1">
      <w:start w:val="1"/>
      <w:numFmt w:val="bullet"/>
      <w:lvlText w:val="o"/>
      <w:lvlJc w:val="left"/>
      <w:pPr>
        <w:ind w:left="3713" w:hanging="360"/>
      </w:pPr>
      <w:rPr>
        <w:rFonts w:ascii="Courier New" w:hAnsi="Courier New" w:cs="Courier New" w:hint="default"/>
      </w:rPr>
    </w:lvl>
    <w:lvl w:ilvl="5" w:tplc="14090005" w:tentative="1">
      <w:start w:val="1"/>
      <w:numFmt w:val="bullet"/>
      <w:lvlText w:val=""/>
      <w:lvlJc w:val="left"/>
      <w:pPr>
        <w:ind w:left="4433" w:hanging="360"/>
      </w:pPr>
      <w:rPr>
        <w:rFonts w:ascii="Wingdings" w:hAnsi="Wingdings" w:hint="default"/>
      </w:rPr>
    </w:lvl>
    <w:lvl w:ilvl="6" w:tplc="14090001" w:tentative="1">
      <w:start w:val="1"/>
      <w:numFmt w:val="bullet"/>
      <w:lvlText w:val=""/>
      <w:lvlJc w:val="left"/>
      <w:pPr>
        <w:ind w:left="5153" w:hanging="360"/>
      </w:pPr>
      <w:rPr>
        <w:rFonts w:ascii="Symbol" w:hAnsi="Symbol" w:hint="default"/>
      </w:rPr>
    </w:lvl>
    <w:lvl w:ilvl="7" w:tplc="14090003" w:tentative="1">
      <w:start w:val="1"/>
      <w:numFmt w:val="bullet"/>
      <w:lvlText w:val="o"/>
      <w:lvlJc w:val="left"/>
      <w:pPr>
        <w:ind w:left="5873" w:hanging="360"/>
      </w:pPr>
      <w:rPr>
        <w:rFonts w:ascii="Courier New" w:hAnsi="Courier New" w:cs="Courier New" w:hint="default"/>
      </w:rPr>
    </w:lvl>
    <w:lvl w:ilvl="8" w:tplc="14090005" w:tentative="1">
      <w:start w:val="1"/>
      <w:numFmt w:val="bullet"/>
      <w:lvlText w:val=""/>
      <w:lvlJc w:val="left"/>
      <w:pPr>
        <w:ind w:left="6593" w:hanging="360"/>
      </w:pPr>
      <w:rPr>
        <w:rFonts w:ascii="Wingdings" w:hAnsi="Wingdings" w:hint="default"/>
      </w:rPr>
    </w:lvl>
  </w:abstractNum>
  <w:abstractNum w:abstractNumId="34" w15:restartNumberingAfterBreak="0">
    <w:nsid w:val="78FE6B3E"/>
    <w:multiLevelType w:val="multilevel"/>
    <w:tmpl w:val="CCD20F0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 w15:restartNumberingAfterBreak="0">
    <w:nsid w:val="7EE5734E"/>
    <w:multiLevelType w:val="multilevel"/>
    <w:tmpl w:val="7B04B706"/>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num w:numId="1" w16cid:durableId="346059256">
    <w:abstractNumId w:val="17"/>
  </w:num>
  <w:num w:numId="2" w16cid:durableId="248582157">
    <w:abstractNumId w:val="23"/>
  </w:num>
  <w:num w:numId="3" w16cid:durableId="1359965541">
    <w:abstractNumId w:val="31"/>
  </w:num>
  <w:num w:numId="4" w16cid:durableId="1121848078">
    <w:abstractNumId w:val="25"/>
  </w:num>
  <w:num w:numId="5" w16cid:durableId="558053928">
    <w:abstractNumId w:val="26"/>
  </w:num>
  <w:num w:numId="6" w16cid:durableId="649284210">
    <w:abstractNumId w:val="10"/>
  </w:num>
  <w:num w:numId="7" w16cid:durableId="610287517">
    <w:abstractNumId w:val="21"/>
  </w:num>
  <w:num w:numId="8" w16cid:durableId="2126339397">
    <w:abstractNumId w:val="34"/>
  </w:num>
  <w:num w:numId="9" w16cid:durableId="1395619849">
    <w:abstractNumId w:val="29"/>
  </w:num>
  <w:num w:numId="10" w16cid:durableId="1990283905">
    <w:abstractNumId w:val="11"/>
  </w:num>
  <w:num w:numId="11" w16cid:durableId="22635859">
    <w:abstractNumId w:val="22"/>
  </w:num>
  <w:num w:numId="12" w16cid:durableId="1264996456">
    <w:abstractNumId w:val="35"/>
  </w:num>
  <w:num w:numId="13" w16cid:durableId="1964536323">
    <w:abstractNumId w:val="13"/>
  </w:num>
  <w:num w:numId="14" w16cid:durableId="843668696">
    <w:abstractNumId w:val="27"/>
  </w:num>
  <w:num w:numId="15" w16cid:durableId="2131632930">
    <w:abstractNumId w:val="18"/>
  </w:num>
  <w:num w:numId="16" w16cid:durableId="2126848621">
    <w:abstractNumId w:val="14"/>
  </w:num>
  <w:num w:numId="17" w16cid:durableId="1791123595">
    <w:abstractNumId w:val="33"/>
  </w:num>
  <w:num w:numId="18" w16cid:durableId="1156729249">
    <w:abstractNumId w:val="33"/>
  </w:num>
  <w:num w:numId="19" w16cid:durableId="849029461">
    <w:abstractNumId w:val="33"/>
  </w:num>
  <w:num w:numId="20" w16cid:durableId="610431425">
    <w:abstractNumId w:val="24"/>
  </w:num>
  <w:num w:numId="21" w16cid:durableId="2085491744">
    <w:abstractNumId w:val="0"/>
  </w:num>
  <w:num w:numId="22" w16cid:durableId="1873878280">
    <w:abstractNumId w:val="1"/>
  </w:num>
  <w:num w:numId="23" w16cid:durableId="1726755801">
    <w:abstractNumId w:val="2"/>
  </w:num>
  <w:num w:numId="24" w16cid:durableId="1045982009">
    <w:abstractNumId w:val="3"/>
  </w:num>
  <w:num w:numId="25" w16cid:durableId="1826584708">
    <w:abstractNumId w:val="8"/>
  </w:num>
  <w:num w:numId="26" w16cid:durableId="153106853">
    <w:abstractNumId w:val="4"/>
  </w:num>
  <w:num w:numId="27" w16cid:durableId="418989746">
    <w:abstractNumId w:val="5"/>
  </w:num>
  <w:num w:numId="28" w16cid:durableId="1544488339">
    <w:abstractNumId w:val="6"/>
  </w:num>
  <w:num w:numId="29" w16cid:durableId="230846222">
    <w:abstractNumId w:val="7"/>
  </w:num>
  <w:num w:numId="30" w16cid:durableId="596209977">
    <w:abstractNumId w:val="9"/>
  </w:num>
  <w:num w:numId="31" w16cid:durableId="732234489">
    <w:abstractNumId w:val="30"/>
  </w:num>
  <w:num w:numId="32" w16cid:durableId="1853489702">
    <w:abstractNumId w:val="15"/>
  </w:num>
  <w:num w:numId="33" w16cid:durableId="69887235">
    <w:abstractNumId w:val="32"/>
  </w:num>
  <w:num w:numId="34" w16cid:durableId="724374502">
    <w:abstractNumId w:val="19"/>
  </w:num>
  <w:num w:numId="35" w16cid:durableId="327056618">
    <w:abstractNumId w:val="12"/>
  </w:num>
  <w:num w:numId="36" w16cid:durableId="1350453523">
    <w:abstractNumId w:val="20"/>
  </w:num>
  <w:num w:numId="37" w16cid:durableId="1703898927">
    <w:abstractNumId w:val="28"/>
  </w:num>
  <w:num w:numId="38" w16cid:durableId="1920553727">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53E77"/>
    <w:rsid w:val="00001AF1"/>
    <w:rsid w:val="00001B61"/>
    <w:rsid w:val="000072DD"/>
    <w:rsid w:val="00011E7A"/>
    <w:rsid w:val="000126D9"/>
    <w:rsid w:val="0001544D"/>
    <w:rsid w:val="000156DE"/>
    <w:rsid w:val="00015B24"/>
    <w:rsid w:val="0002387B"/>
    <w:rsid w:val="00023FA3"/>
    <w:rsid w:val="000343EA"/>
    <w:rsid w:val="00034C5D"/>
    <w:rsid w:val="0003724B"/>
    <w:rsid w:val="00040AA4"/>
    <w:rsid w:val="0004247F"/>
    <w:rsid w:val="000439EE"/>
    <w:rsid w:val="000450A5"/>
    <w:rsid w:val="0004517F"/>
    <w:rsid w:val="000518E1"/>
    <w:rsid w:val="0005388E"/>
    <w:rsid w:val="000565CA"/>
    <w:rsid w:val="00056C50"/>
    <w:rsid w:val="00065A4D"/>
    <w:rsid w:val="00066ACD"/>
    <w:rsid w:val="00073D9F"/>
    <w:rsid w:val="0007575C"/>
    <w:rsid w:val="000802FC"/>
    <w:rsid w:val="00080B9D"/>
    <w:rsid w:val="00080F4F"/>
    <w:rsid w:val="000815A8"/>
    <w:rsid w:val="00082B51"/>
    <w:rsid w:val="00082B5C"/>
    <w:rsid w:val="00085E5E"/>
    <w:rsid w:val="00086537"/>
    <w:rsid w:val="000869C4"/>
    <w:rsid w:val="00086AC1"/>
    <w:rsid w:val="0009036E"/>
    <w:rsid w:val="00093288"/>
    <w:rsid w:val="000A220C"/>
    <w:rsid w:val="000A66D2"/>
    <w:rsid w:val="000B408F"/>
    <w:rsid w:val="000B5485"/>
    <w:rsid w:val="000B6A7C"/>
    <w:rsid w:val="000C09DA"/>
    <w:rsid w:val="000C0A8D"/>
    <w:rsid w:val="000C1D7F"/>
    <w:rsid w:val="000C3F23"/>
    <w:rsid w:val="000C5EB0"/>
    <w:rsid w:val="000C6310"/>
    <w:rsid w:val="000D0476"/>
    <w:rsid w:val="000D094E"/>
    <w:rsid w:val="000D39CD"/>
    <w:rsid w:val="000D7241"/>
    <w:rsid w:val="000D72AC"/>
    <w:rsid w:val="000E7271"/>
    <w:rsid w:val="000E7621"/>
    <w:rsid w:val="000F0616"/>
    <w:rsid w:val="000F2C0A"/>
    <w:rsid w:val="000F310F"/>
    <w:rsid w:val="000F4AF6"/>
    <w:rsid w:val="00100839"/>
    <w:rsid w:val="001011BA"/>
    <w:rsid w:val="00103D7C"/>
    <w:rsid w:val="00104C34"/>
    <w:rsid w:val="00107EB8"/>
    <w:rsid w:val="00113E7B"/>
    <w:rsid w:val="001172EE"/>
    <w:rsid w:val="00130608"/>
    <w:rsid w:val="00133CCD"/>
    <w:rsid w:val="001357D3"/>
    <w:rsid w:val="001369E8"/>
    <w:rsid w:val="00136AB3"/>
    <w:rsid w:val="00141146"/>
    <w:rsid w:val="00141DB2"/>
    <w:rsid w:val="001449F4"/>
    <w:rsid w:val="0015035A"/>
    <w:rsid w:val="00150AC2"/>
    <w:rsid w:val="0015139F"/>
    <w:rsid w:val="001517A0"/>
    <w:rsid w:val="00156191"/>
    <w:rsid w:val="001562B4"/>
    <w:rsid w:val="00160172"/>
    <w:rsid w:val="001604F2"/>
    <w:rsid w:val="0016137C"/>
    <w:rsid w:val="001613F4"/>
    <w:rsid w:val="00171FFF"/>
    <w:rsid w:val="0017377C"/>
    <w:rsid w:val="001762BB"/>
    <w:rsid w:val="00180525"/>
    <w:rsid w:val="0018127A"/>
    <w:rsid w:val="00181997"/>
    <w:rsid w:val="001850D0"/>
    <w:rsid w:val="00187E6B"/>
    <w:rsid w:val="001918D3"/>
    <w:rsid w:val="00194EF6"/>
    <w:rsid w:val="001A4FE0"/>
    <w:rsid w:val="001A52E7"/>
    <w:rsid w:val="001B14F4"/>
    <w:rsid w:val="001B1CE8"/>
    <w:rsid w:val="001B3B22"/>
    <w:rsid w:val="001B4166"/>
    <w:rsid w:val="001C5808"/>
    <w:rsid w:val="001D271C"/>
    <w:rsid w:val="001D58C3"/>
    <w:rsid w:val="001E335F"/>
    <w:rsid w:val="001E4BF7"/>
    <w:rsid w:val="001E58BF"/>
    <w:rsid w:val="001E5D96"/>
    <w:rsid w:val="001E7BC5"/>
    <w:rsid w:val="001F1D5B"/>
    <w:rsid w:val="001F4150"/>
    <w:rsid w:val="002000ED"/>
    <w:rsid w:val="002005D1"/>
    <w:rsid w:val="00200996"/>
    <w:rsid w:val="00203727"/>
    <w:rsid w:val="00205835"/>
    <w:rsid w:val="00206373"/>
    <w:rsid w:val="00207626"/>
    <w:rsid w:val="00210737"/>
    <w:rsid w:val="00213FDD"/>
    <w:rsid w:val="002146D5"/>
    <w:rsid w:val="00214E58"/>
    <w:rsid w:val="00220B65"/>
    <w:rsid w:val="0022588F"/>
    <w:rsid w:val="00225BA4"/>
    <w:rsid w:val="00234885"/>
    <w:rsid w:val="00235055"/>
    <w:rsid w:val="00235CA2"/>
    <w:rsid w:val="002364CF"/>
    <w:rsid w:val="00240CD1"/>
    <w:rsid w:val="00242BFA"/>
    <w:rsid w:val="00251047"/>
    <w:rsid w:val="00251384"/>
    <w:rsid w:val="00251FF7"/>
    <w:rsid w:val="00252366"/>
    <w:rsid w:val="002527F9"/>
    <w:rsid w:val="002555D3"/>
    <w:rsid w:val="002577BE"/>
    <w:rsid w:val="00260682"/>
    <w:rsid w:val="002624CE"/>
    <w:rsid w:val="0026408C"/>
    <w:rsid w:val="00264C39"/>
    <w:rsid w:val="0028123C"/>
    <w:rsid w:val="00284A32"/>
    <w:rsid w:val="002909A6"/>
    <w:rsid w:val="00290F24"/>
    <w:rsid w:val="00293146"/>
    <w:rsid w:val="00293AA9"/>
    <w:rsid w:val="00294756"/>
    <w:rsid w:val="00294F2F"/>
    <w:rsid w:val="002A0498"/>
    <w:rsid w:val="002A2D1D"/>
    <w:rsid w:val="002B0EC2"/>
    <w:rsid w:val="002B1EA7"/>
    <w:rsid w:val="002B648E"/>
    <w:rsid w:val="002B6D49"/>
    <w:rsid w:val="002C2205"/>
    <w:rsid w:val="002C3E35"/>
    <w:rsid w:val="002C5337"/>
    <w:rsid w:val="002C7631"/>
    <w:rsid w:val="002D447A"/>
    <w:rsid w:val="002E00E7"/>
    <w:rsid w:val="002E129E"/>
    <w:rsid w:val="002E1840"/>
    <w:rsid w:val="002E2D73"/>
    <w:rsid w:val="002E31F5"/>
    <w:rsid w:val="002E42EC"/>
    <w:rsid w:val="002E553D"/>
    <w:rsid w:val="002E6335"/>
    <w:rsid w:val="002E7CB9"/>
    <w:rsid w:val="0031143A"/>
    <w:rsid w:val="00311918"/>
    <w:rsid w:val="00313A85"/>
    <w:rsid w:val="00313E25"/>
    <w:rsid w:val="003172E6"/>
    <w:rsid w:val="00320230"/>
    <w:rsid w:val="003213E2"/>
    <w:rsid w:val="003245C4"/>
    <w:rsid w:val="0032670A"/>
    <w:rsid w:val="003368BF"/>
    <w:rsid w:val="003406F5"/>
    <w:rsid w:val="00341342"/>
    <w:rsid w:val="00343C0D"/>
    <w:rsid w:val="00345930"/>
    <w:rsid w:val="003474D4"/>
    <w:rsid w:val="003527F1"/>
    <w:rsid w:val="003541D2"/>
    <w:rsid w:val="0035517C"/>
    <w:rsid w:val="00357A9C"/>
    <w:rsid w:val="00363DF5"/>
    <w:rsid w:val="00370012"/>
    <w:rsid w:val="00374E95"/>
    <w:rsid w:val="0038049B"/>
    <w:rsid w:val="0038068E"/>
    <w:rsid w:val="00380A91"/>
    <w:rsid w:val="00380C15"/>
    <w:rsid w:val="0038795D"/>
    <w:rsid w:val="003912F7"/>
    <w:rsid w:val="00394C73"/>
    <w:rsid w:val="00395E36"/>
    <w:rsid w:val="00397EFE"/>
    <w:rsid w:val="003A1A1E"/>
    <w:rsid w:val="003A4E85"/>
    <w:rsid w:val="003A7F2D"/>
    <w:rsid w:val="003B1EBF"/>
    <w:rsid w:val="003B3764"/>
    <w:rsid w:val="003B6799"/>
    <w:rsid w:val="003C3F73"/>
    <w:rsid w:val="003C496A"/>
    <w:rsid w:val="003D26B3"/>
    <w:rsid w:val="003D475B"/>
    <w:rsid w:val="003D5B80"/>
    <w:rsid w:val="003E232E"/>
    <w:rsid w:val="003E2599"/>
    <w:rsid w:val="003E266B"/>
    <w:rsid w:val="003E4A21"/>
    <w:rsid w:val="003E7CAD"/>
    <w:rsid w:val="003F1ADC"/>
    <w:rsid w:val="00404CCF"/>
    <w:rsid w:val="00407EEE"/>
    <w:rsid w:val="0041127C"/>
    <w:rsid w:val="004132AC"/>
    <w:rsid w:val="00414CDA"/>
    <w:rsid w:val="004170C9"/>
    <w:rsid w:val="00424294"/>
    <w:rsid w:val="00425031"/>
    <w:rsid w:val="004302DA"/>
    <w:rsid w:val="00434F24"/>
    <w:rsid w:val="00441AE4"/>
    <w:rsid w:val="00442903"/>
    <w:rsid w:val="00443726"/>
    <w:rsid w:val="004437DB"/>
    <w:rsid w:val="00443A43"/>
    <w:rsid w:val="00443FB6"/>
    <w:rsid w:val="00446D38"/>
    <w:rsid w:val="0044761E"/>
    <w:rsid w:val="00450CDA"/>
    <w:rsid w:val="00451407"/>
    <w:rsid w:val="00451855"/>
    <w:rsid w:val="00452503"/>
    <w:rsid w:val="00453877"/>
    <w:rsid w:val="00455F1D"/>
    <w:rsid w:val="0046147A"/>
    <w:rsid w:val="004633C7"/>
    <w:rsid w:val="00463A7A"/>
    <w:rsid w:val="00470F73"/>
    <w:rsid w:val="004779DD"/>
    <w:rsid w:val="00477A91"/>
    <w:rsid w:val="00481AC5"/>
    <w:rsid w:val="004834BB"/>
    <w:rsid w:val="00483A8C"/>
    <w:rsid w:val="00487941"/>
    <w:rsid w:val="004913D0"/>
    <w:rsid w:val="00493EE0"/>
    <w:rsid w:val="00494E9D"/>
    <w:rsid w:val="004971A3"/>
    <w:rsid w:val="004A0629"/>
    <w:rsid w:val="004A0A82"/>
    <w:rsid w:val="004A13FC"/>
    <w:rsid w:val="004A1EE3"/>
    <w:rsid w:val="004A216C"/>
    <w:rsid w:val="004A2D84"/>
    <w:rsid w:val="004A356E"/>
    <w:rsid w:val="004A52F8"/>
    <w:rsid w:val="004A6D57"/>
    <w:rsid w:val="004B06EF"/>
    <w:rsid w:val="004B265E"/>
    <w:rsid w:val="004B301C"/>
    <w:rsid w:val="004B343B"/>
    <w:rsid w:val="004B66DF"/>
    <w:rsid w:val="004B69D7"/>
    <w:rsid w:val="004C12FD"/>
    <w:rsid w:val="004C260B"/>
    <w:rsid w:val="004C4102"/>
    <w:rsid w:val="004D1DCC"/>
    <w:rsid w:val="004D35C1"/>
    <w:rsid w:val="004D5A64"/>
    <w:rsid w:val="004E07DC"/>
    <w:rsid w:val="004E0948"/>
    <w:rsid w:val="004F2A96"/>
    <w:rsid w:val="004F2CBF"/>
    <w:rsid w:val="004F452C"/>
    <w:rsid w:val="004F6669"/>
    <w:rsid w:val="004F6CC1"/>
    <w:rsid w:val="00500539"/>
    <w:rsid w:val="00501796"/>
    <w:rsid w:val="005026E3"/>
    <w:rsid w:val="005073FF"/>
    <w:rsid w:val="0051251B"/>
    <w:rsid w:val="00513D13"/>
    <w:rsid w:val="00513F7F"/>
    <w:rsid w:val="00514506"/>
    <w:rsid w:val="00517A24"/>
    <w:rsid w:val="005228B7"/>
    <w:rsid w:val="0052491F"/>
    <w:rsid w:val="005257D5"/>
    <w:rsid w:val="0052623D"/>
    <w:rsid w:val="00530284"/>
    <w:rsid w:val="00534404"/>
    <w:rsid w:val="0055213E"/>
    <w:rsid w:val="00553E77"/>
    <w:rsid w:val="00555516"/>
    <w:rsid w:val="00555F00"/>
    <w:rsid w:val="00557254"/>
    <w:rsid w:val="00557474"/>
    <w:rsid w:val="00562C61"/>
    <w:rsid w:val="0056356C"/>
    <w:rsid w:val="00564595"/>
    <w:rsid w:val="00566270"/>
    <w:rsid w:val="00566B2F"/>
    <w:rsid w:val="00574A47"/>
    <w:rsid w:val="00576CAE"/>
    <w:rsid w:val="0058509A"/>
    <w:rsid w:val="00587EF1"/>
    <w:rsid w:val="00594FA7"/>
    <w:rsid w:val="005977B4"/>
    <w:rsid w:val="005A1490"/>
    <w:rsid w:val="005A3532"/>
    <w:rsid w:val="005A7ECA"/>
    <w:rsid w:val="005B5801"/>
    <w:rsid w:val="005B5A43"/>
    <w:rsid w:val="005B5C3B"/>
    <w:rsid w:val="005C2F26"/>
    <w:rsid w:val="005C3837"/>
    <w:rsid w:val="005C7E35"/>
    <w:rsid w:val="005D04AE"/>
    <w:rsid w:val="005D0684"/>
    <w:rsid w:val="005D2805"/>
    <w:rsid w:val="005D5239"/>
    <w:rsid w:val="005D6A21"/>
    <w:rsid w:val="005D72EB"/>
    <w:rsid w:val="005E6E58"/>
    <w:rsid w:val="005F0231"/>
    <w:rsid w:val="005F1C18"/>
    <w:rsid w:val="005F4E5E"/>
    <w:rsid w:val="005F6ECD"/>
    <w:rsid w:val="00603EED"/>
    <w:rsid w:val="00604054"/>
    <w:rsid w:val="00606429"/>
    <w:rsid w:val="00606995"/>
    <w:rsid w:val="006104B2"/>
    <w:rsid w:val="006127C9"/>
    <w:rsid w:val="006131AC"/>
    <w:rsid w:val="0061338A"/>
    <w:rsid w:val="00616868"/>
    <w:rsid w:val="0062112B"/>
    <w:rsid w:val="00623937"/>
    <w:rsid w:val="006279FE"/>
    <w:rsid w:val="00627A55"/>
    <w:rsid w:val="00627D8B"/>
    <w:rsid w:val="00632A14"/>
    <w:rsid w:val="00633819"/>
    <w:rsid w:val="00634449"/>
    <w:rsid w:val="0063511E"/>
    <w:rsid w:val="00635A21"/>
    <w:rsid w:val="00636392"/>
    <w:rsid w:val="00636778"/>
    <w:rsid w:val="00640896"/>
    <w:rsid w:val="006432E7"/>
    <w:rsid w:val="006444CF"/>
    <w:rsid w:val="00644BF4"/>
    <w:rsid w:val="0064573A"/>
    <w:rsid w:val="00650880"/>
    <w:rsid w:val="00650970"/>
    <w:rsid w:val="006528AA"/>
    <w:rsid w:val="00652AEB"/>
    <w:rsid w:val="006615A5"/>
    <w:rsid w:val="0066278C"/>
    <w:rsid w:val="00664598"/>
    <w:rsid w:val="00670FDB"/>
    <w:rsid w:val="00675A07"/>
    <w:rsid w:val="00676162"/>
    <w:rsid w:val="00676F34"/>
    <w:rsid w:val="006779CB"/>
    <w:rsid w:val="00680D3F"/>
    <w:rsid w:val="0068442B"/>
    <w:rsid w:val="00685161"/>
    <w:rsid w:val="0069173F"/>
    <w:rsid w:val="00693EE0"/>
    <w:rsid w:val="006954D7"/>
    <w:rsid w:val="006A2598"/>
    <w:rsid w:val="006A3616"/>
    <w:rsid w:val="006A49A8"/>
    <w:rsid w:val="006A4A4F"/>
    <w:rsid w:val="006A4F6E"/>
    <w:rsid w:val="006B046C"/>
    <w:rsid w:val="006B107B"/>
    <w:rsid w:val="006B1D1D"/>
    <w:rsid w:val="006B3D09"/>
    <w:rsid w:val="006C1675"/>
    <w:rsid w:val="006C27E3"/>
    <w:rsid w:val="006C5389"/>
    <w:rsid w:val="006C6F35"/>
    <w:rsid w:val="006D14A2"/>
    <w:rsid w:val="006D4ABA"/>
    <w:rsid w:val="006D53B5"/>
    <w:rsid w:val="006D5CD4"/>
    <w:rsid w:val="006E1962"/>
    <w:rsid w:val="006E626C"/>
    <w:rsid w:val="006F3B2D"/>
    <w:rsid w:val="006F4DFF"/>
    <w:rsid w:val="0070641A"/>
    <w:rsid w:val="007123F1"/>
    <w:rsid w:val="00722D76"/>
    <w:rsid w:val="00726C6E"/>
    <w:rsid w:val="00731B02"/>
    <w:rsid w:val="00732711"/>
    <w:rsid w:val="00734F78"/>
    <w:rsid w:val="0073527B"/>
    <w:rsid w:val="00735552"/>
    <w:rsid w:val="00735B66"/>
    <w:rsid w:val="00736641"/>
    <w:rsid w:val="007371CF"/>
    <w:rsid w:val="007400B0"/>
    <w:rsid w:val="00740FD5"/>
    <w:rsid w:val="0074500E"/>
    <w:rsid w:val="00750A29"/>
    <w:rsid w:val="0075105B"/>
    <w:rsid w:val="00753BF6"/>
    <w:rsid w:val="00761205"/>
    <w:rsid w:val="00762DAB"/>
    <w:rsid w:val="007638A8"/>
    <w:rsid w:val="00764E1F"/>
    <w:rsid w:val="00785FF8"/>
    <w:rsid w:val="007929E5"/>
    <w:rsid w:val="00795B1E"/>
    <w:rsid w:val="007A22F5"/>
    <w:rsid w:val="007A235C"/>
    <w:rsid w:val="007A3D78"/>
    <w:rsid w:val="007A78CD"/>
    <w:rsid w:val="007A79C2"/>
    <w:rsid w:val="007B136A"/>
    <w:rsid w:val="007B26B7"/>
    <w:rsid w:val="007B5A7B"/>
    <w:rsid w:val="007B6081"/>
    <w:rsid w:val="007C0AEC"/>
    <w:rsid w:val="007D0F0D"/>
    <w:rsid w:val="007D1078"/>
    <w:rsid w:val="007D1434"/>
    <w:rsid w:val="007D45D1"/>
    <w:rsid w:val="007E21B5"/>
    <w:rsid w:val="007E4260"/>
    <w:rsid w:val="007E51DC"/>
    <w:rsid w:val="007F0778"/>
    <w:rsid w:val="007F7184"/>
    <w:rsid w:val="008034D0"/>
    <w:rsid w:val="008049BF"/>
    <w:rsid w:val="00807C74"/>
    <w:rsid w:val="00810EF4"/>
    <w:rsid w:val="00813C0C"/>
    <w:rsid w:val="00814A2D"/>
    <w:rsid w:val="008154E0"/>
    <w:rsid w:val="00817902"/>
    <w:rsid w:val="008218CB"/>
    <w:rsid w:val="008228AE"/>
    <w:rsid w:val="00824191"/>
    <w:rsid w:val="008267D5"/>
    <w:rsid w:val="008328F8"/>
    <w:rsid w:val="00833F08"/>
    <w:rsid w:val="008376F1"/>
    <w:rsid w:val="00840E1B"/>
    <w:rsid w:val="00841CF8"/>
    <w:rsid w:val="008453CF"/>
    <w:rsid w:val="00846D4A"/>
    <w:rsid w:val="008478F6"/>
    <w:rsid w:val="008502EC"/>
    <w:rsid w:val="00855B90"/>
    <w:rsid w:val="00857DF2"/>
    <w:rsid w:val="00880452"/>
    <w:rsid w:val="00880EE1"/>
    <w:rsid w:val="00882542"/>
    <w:rsid w:val="00883553"/>
    <w:rsid w:val="0088425B"/>
    <w:rsid w:val="0088729F"/>
    <w:rsid w:val="008922F6"/>
    <w:rsid w:val="00893572"/>
    <w:rsid w:val="00893ECC"/>
    <w:rsid w:val="008A13B9"/>
    <w:rsid w:val="008A40CF"/>
    <w:rsid w:val="008A41EE"/>
    <w:rsid w:val="008B2659"/>
    <w:rsid w:val="008B35CF"/>
    <w:rsid w:val="008B76CD"/>
    <w:rsid w:val="008B774A"/>
    <w:rsid w:val="008C0328"/>
    <w:rsid w:val="008C055E"/>
    <w:rsid w:val="008C3466"/>
    <w:rsid w:val="008C49C6"/>
    <w:rsid w:val="008C53C0"/>
    <w:rsid w:val="008C6682"/>
    <w:rsid w:val="008C7226"/>
    <w:rsid w:val="008C7D25"/>
    <w:rsid w:val="008D19C3"/>
    <w:rsid w:val="008D1B1A"/>
    <w:rsid w:val="008D5799"/>
    <w:rsid w:val="008E4249"/>
    <w:rsid w:val="008E77D7"/>
    <w:rsid w:val="008F05A9"/>
    <w:rsid w:val="008F19F4"/>
    <w:rsid w:val="008F4DC3"/>
    <w:rsid w:val="008F5B0A"/>
    <w:rsid w:val="008F60A0"/>
    <w:rsid w:val="008F6192"/>
    <w:rsid w:val="008F6CE5"/>
    <w:rsid w:val="008F7677"/>
    <w:rsid w:val="00901796"/>
    <w:rsid w:val="00903938"/>
    <w:rsid w:val="00904F34"/>
    <w:rsid w:val="009068AA"/>
    <w:rsid w:val="0090724E"/>
    <w:rsid w:val="00914179"/>
    <w:rsid w:val="00914BA9"/>
    <w:rsid w:val="009214A7"/>
    <w:rsid w:val="00927510"/>
    <w:rsid w:val="00927D30"/>
    <w:rsid w:val="00932A69"/>
    <w:rsid w:val="00932C56"/>
    <w:rsid w:val="0093355E"/>
    <w:rsid w:val="00934EF9"/>
    <w:rsid w:val="00934FC2"/>
    <w:rsid w:val="0093597C"/>
    <w:rsid w:val="00935993"/>
    <w:rsid w:val="009424AE"/>
    <w:rsid w:val="00944EC2"/>
    <w:rsid w:val="009505BA"/>
    <w:rsid w:val="00951466"/>
    <w:rsid w:val="00952E69"/>
    <w:rsid w:val="0095364A"/>
    <w:rsid w:val="009546D0"/>
    <w:rsid w:val="00960895"/>
    <w:rsid w:val="00964197"/>
    <w:rsid w:val="00965FDC"/>
    <w:rsid w:val="00970D9A"/>
    <w:rsid w:val="00971C5E"/>
    <w:rsid w:val="00972605"/>
    <w:rsid w:val="0097265A"/>
    <w:rsid w:val="00975F21"/>
    <w:rsid w:val="0097799D"/>
    <w:rsid w:val="009834C7"/>
    <w:rsid w:val="0098678C"/>
    <w:rsid w:val="00991E26"/>
    <w:rsid w:val="009958FD"/>
    <w:rsid w:val="00995CEE"/>
    <w:rsid w:val="009A5150"/>
    <w:rsid w:val="009B001E"/>
    <w:rsid w:val="009B5E0C"/>
    <w:rsid w:val="009B6253"/>
    <w:rsid w:val="009B72FE"/>
    <w:rsid w:val="009C02C8"/>
    <w:rsid w:val="009C1258"/>
    <w:rsid w:val="009C2537"/>
    <w:rsid w:val="009C53F3"/>
    <w:rsid w:val="009C5CC6"/>
    <w:rsid w:val="009D4B68"/>
    <w:rsid w:val="009D59BB"/>
    <w:rsid w:val="009D6A8D"/>
    <w:rsid w:val="009D7FA1"/>
    <w:rsid w:val="009E0954"/>
    <w:rsid w:val="009E26A4"/>
    <w:rsid w:val="009E4FA1"/>
    <w:rsid w:val="009E50BA"/>
    <w:rsid w:val="009F1734"/>
    <w:rsid w:val="009F49D2"/>
    <w:rsid w:val="009F55BD"/>
    <w:rsid w:val="00A00FAA"/>
    <w:rsid w:val="00A03516"/>
    <w:rsid w:val="00A04364"/>
    <w:rsid w:val="00A05860"/>
    <w:rsid w:val="00A060CB"/>
    <w:rsid w:val="00A06666"/>
    <w:rsid w:val="00A07071"/>
    <w:rsid w:val="00A07918"/>
    <w:rsid w:val="00A10549"/>
    <w:rsid w:val="00A13221"/>
    <w:rsid w:val="00A14AB3"/>
    <w:rsid w:val="00A212D9"/>
    <w:rsid w:val="00A219EA"/>
    <w:rsid w:val="00A222D1"/>
    <w:rsid w:val="00A22FC4"/>
    <w:rsid w:val="00A2364F"/>
    <w:rsid w:val="00A23D35"/>
    <w:rsid w:val="00A3002A"/>
    <w:rsid w:val="00A30BD5"/>
    <w:rsid w:val="00A30D60"/>
    <w:rsid w:val="00A31E1F"/>
    <w:rsid w:val="00A31F21"/>
    <w:rsid w:val="00A32E29"/>
    <w:rsid w:val="00A34A68"/>
    <w:rsid w:val="00A34DFC"/>
    <w:rsid w:val="00A358BB"/>
    <w:rsid w:val="00A457E2"/>
    <w:rsid w:val="00A464DD"/>
    <w:rsid w:val="00A5119B"/>
    <w:rsid w:val="00A52AA7"/>
    <w:rsid w:val="00A56C6A"/>
    <w:rsid w:val="00A57567"/>
    <w:rsid w:val="00A600E8"/>
    <w:rsid w:val="00A60F1F"/>
    <w:rsid w:val="00A639AA"/>
    <w:rsid w:val="00A66E7F"/>
    <w:rsid w:val="00A674F2"/>
    <w:rsid w:val="00A75C73"/>
    <w:rsid w:val="00A77641"/>
    <w:rsid w:val="00A77B27"/>
    <w:rsid w:val="00A80DFF"/>
    <w:rsid w:val="00A838CB"/>
    <w:rsid w:val="00A86230"/>
    <w:rsid w:val="00A937E6"/>
    <w:rsid w:val="00A94686"/>
    <w:rsid w:val="00A946A5"/>
    <w:rsid w:val="00A94DEB"/>
    <w:rsid w:val="00A95D7F"/>
    <w:rsid w:val="00A9752C"/>
    <w:rsid w:val="00AA0561"/>
    <w:rsid w:val="00AA5316"/>
    <w:rsid w:val="00AA699B"/>
    <w:rsid w:val="00AB0664"/>
    <w:rsid w:val="00AB1C8A"/>
    <w:rsid w:val="00AB2DE2"/>
    <w:rsid w:val="00AB2F28"/>
    <w:rsid w:val="00AB4F83"/>
    <w:rsid w:val="00AB55DC"/>
    <w:rsid w:val="00AB6BA0"/>
    <w:rsid w:val="00AC10E3"/>
    <w:rsid w:val="00AC1175"/>
    <w:rsid w:val="00AC12DE"/>
    <w:rsid w:val="00AC6623"/>
    <w:rsid w:val="00AC6784"/>
    <w:rsid w:val="00AD06FC"/>
    <w:rsid w:val="00AD0E38"/>
    <w:rsid w:val="00AE12D1"/>
    <w:rsid w:val="00AE32FC"/>
    <w:rsid w:val="00AE70E3"/>
    <w:rsid w:val="00AF2996"/>
    <w:rsid w:val="00AF4157"/>
    <w:rsid w:val="00B00EF7"/>
    <w:rsid w:val="00B02D04"/>
    <w:rsid w:val="00B03F26"/>
    <w:rsid w:val="00B12C06"/>
    <w:rsid w:val="00B13844"/>
    <w:rsid w:val="00B144B7"/>
    <w:rsid w:val="00B20D2C"/>
    <w:rsid w:val="00B238E1"/>
    <w:rsid w:val="00B273FB"/>
    <w:rsid w:val="00B32D51"/>
    <w:rsid w:val="00B3425A"/>
    <w:rsid w:val="00B371EA"/>
    <w:rsid w:val="00B4039B"/>
    <w:rsid w:val="00B47F4F"/>
    <w:rsid w:val="00B559B6"/>
    <w:rsid w:val="00B61BF0"/>
    <w:rsid w:val="00B6796B"/>
    <w:rsid w:val="00B82ACD"/>
    <w:rsid w:val="00B854DB"/>
    <w:rsid w:val="00B85D01"/>
    <w:rsid w:val="00B9284F"/>
    <w:rsid w:val="00B93A48"/>
    <w:rsid w:val="00B93B2C"/>
    <w:rsid w:val="00B94660"/>
    <w:rsid w:val="00B9535E"/>
    <w:rsid w:val="00B9567A"/>
    <w:rsid w:val="00B9581C"/>
    <w:rsid w:val="00B969A1"/>
    <w:rsid w:val="00BA1E44"/>
    <w:rsid w:val="00BA50D3"/>
    <w:rsid w:val="00BB0C11"/>
    <w:rsid w:val="00BB1DFC"/>
    <w:rsid w:val="00BB6254"/>
    <w:rsid w:val="00BB7204"/>
    <w:rsid w:val="00BC1150"/>
    <w:rsid w:val="00BC1217"/>
    <w:rsid w:val="00BC1BCB"/>
    <w:rsid w:val="00BC4C0D"/>
    <w:rsid w:val="00BC6C51"/>
    <w:rsid w:val="00BC6C74"/>
    <w:rsid w:val="00BC7364"/>
    <w:rsid w:val="00BD36B3"/>
    <w:rsid w:val="00BD47FC"/>
    <w:rsid w:val="00BD536C"/>
    <w:rsid w:val="00BE0093"/>
    <w:rsid w:val="00BE25F2"/>
    <w:rsid w:val="00C04C3D"/>
    <w:rsid w:val="00C101A2"/>
    <w:rsid w:val="00C10249"/>
    <w:rsid w:val="00C10A25"/>
    <w:rsid w:val="00C1239E"/>
    <w:rsid w:val="00C1442E"/>
    <w:rsid w:val="00C23282"/>
    <w:rsid w:val="00C24702"/>
    <w:rsid w:val="00C24FD2"/>
    <w:rsid w:val="00C31775"/>
    <w:rsid w:val="00C35298"/>
    <w:rsid w:val="00C3635D"/>
    <w:rsid w:val="00C432C5"/>
    <w:rsid w:val="00C468DA"/>
    <w:rsid w:val="00C50C54"/>
    <w:rsid w:val="00C51BD9"/>
    <w:rsid w:val="00C523C2"/>
    <w:rsid w:val="00C52559"/>
    <w:rsid w:val="00C52818"/>
    <w:rsid w:val="00C546BB"/>
    <w:rsid w:val="00C57E35"/>
    <w:rsid w:val="00C57FAF"/>
    <w:rsid w:val="00C6222E"/>
    <w:rsid w:val="00C62CE9"/>
    <w:rsid w:val="00C63721"/>
    <w:rsid w:val="00C714D7"/>
    <w:rsid w:val="00C736B5"/>
    <w:rsid w:val="00C7584E"/>
    <w:rsid w:val="00C77E4A"/>
    <w:rsid w:val="00C80A6C"/>
    <w:rsid w:val="00C852F7"/>
    <w:rsid w:val="00C85D8C"/>
    <w:rsid w:val="00C91187"/>
    <w:rsid w:val="00C91B89"/>
    <w:rsid w:val="00C946E8"/>
    <w:rsid w:val="00C94BEC"/>
    <w:rsid w:val="00C95347"/>
    <w:rsid w:val="00C96C5A"/>
    <w:rsid w:val="00C97F71"/>
    <w:rsid w:val="00CA0F25"/>
    <w:rsid w:val="00CA5F60"/>
    <w:rsid w:val="00CA7618"/>
    <w:rsid w:val="00CB285D"/>
    <w:rsid w:val="00CB2F31"/>
    <w:rsid w:val="00CB403D"/>
    <w:rsid w:val="00CB4A9F"/>
    <w:rsid w:val="00CB7DEA"/>
    <w:rsid w:val="00CC0C7D"/>
    <w:rsid w:val="00CC0CD5"/>
    <w:rsid w:val="00CC193F"/>
    <w:rsid w:val="00CC51C4"/>
    <w:rsid w:val="00CC562A"/>
    <w:rsid w:val="00CC69DA"/>
    <w:rsid w:val="00CC7BA2"/>
    <w:rsid w:val="00CD05BB"/>
    <w:rsid w:val="00CD1C10"/>
    <w:rsid w:val="00CD1F75"/>
    <w:rsid w:val="00CD237D"/>
    <w:rsid w:val="00CD34CB"/>
    <w:rsid w:val="00CD3B00"/>
    <w:rsid w:val="00CD679F"/>
    <w:rsid w:val="00CD7F0F"/>
    <w:rsid w:val="00CE08B1"/>
    <w:rsid w:val="00CE0906"/>
    <w:rsid w:val="00CE1CFC"/>
    <w:rsid w:val="00CE2D1B"/>
    <w:rsid w:val="00CE5012"/>
    <w:rsid w:val="00CE5497"/>
    <w:rsid w:val="00CE6A5E"/>
    <w:rsid w:val="00CE72B9"/>
    <w:rsid w:val="00CF0085"/>
    <w:rsid w:val="00CF3F3E"/>
    <w:rsid w:val="00CF4A56"/>
    <w:rsid w:val="00CF519E"/>
    <w:rsid w:val="00CF5DDC"/>
    <w:rsid w:val="00D01128"/>
    <w:rsid w:val="00D02470"/>
    <w:rsid w:val="00D03DD5"/>
    <w:rsid w:val="00D04C07"/>
    <w:rsid w:val="00D05E50"/>
    <w:rsid w:val="00D076C3"/>
    <w:rsid w:val="00D1251C"/>
    <w:rsid w:val="00D15858"/>
    <w:rsid w:val="00D16913"/>
    <w:rsid w:val="00D220AF"/>
    <w:rsid w:val="00D261B3"/>
    <w:rsid w:val="00D2645A"/>
    <w:rsid w:val="00D31027"/>
    <w:rsid w:val="00D31139"/>
    <w:rsid w:val="00D34371"/>
    <w:rsid w:val="00D40DE6"/>
    <w:rsid w:val="00D41BF9"/>
    <w:rsid w:val="00D4593B"/>
    <w:rsid w:val="00D4690C"/>
    <w:rsid w:val="00D517A0"/>
    <w:rsid w:val="00D535E0"/>
    <w:rsid w:val="00D5499B"/>
    <w:rsid w:val="00D560DF"/>
    <w:rsid w:val="00D576C1"/>
    <w:rsid w:val="00D62C44"/>
    <w:rsid w:val="00D63471"/>
    <w:rsid w:val="00D66C75"/>
    <w:rsid w:val="00D716BB"/>
    <w:rsid w:val="00D80566"/>
    <w:rsid w:val="00D80D48"/>
    <w:rsid w:val="00D817BC"/>
    <w:rsid w:val="00D833A0"/>
    <w:rsid w:val="00D83A4F"/>
    <w:rsid w:val="00D84625"/>
    <w:rsid w:val="00D84CA0"/>
    <w:rsid w:val="00D85F21"/>
    <w:rsid w:val="00D860D3"/>
    <w:rsid w:val="00D861FB"/>
    <w:rsid w:val="00D866E2"/>
    <w:rsid w:val="00D87AA1"/>
    <w:rsid w:val="00D87E1B"/>
    <w:rsid w:val="00D919A3"/>
    <w:rsid w:val="00D94CF3"/>
    <w:rsid w:val="00DA2530"/>
    <w:rsid w:val="00DB09D9"/>
    <w:rsid w:val="00DB1E6F"/>
    <w:rsid w:val="00DB3B08"/>
    <w:rsid w:val="00DB62A4"/>
    <w:rsid w:val="00DC180F"/>
    <w:rsid w:val="00DC3C47"/>
    <w:rsid w:val="00DC5676"/>
    <w:rsid w:val="00DD2BE4"/>
    <w:rsid w:val="00DD40BF"/>
    <w:rsid w:val="00DD47B4"/>
    <w:rsid w:val="00DE576D"/>
    <w:rsid w:val="00DE5FC8"/>
    <w:rsid w:val="00DF0F62"/>
    <w:rsid w:val="00DF0FA2"/>
    <w:rsid w:val="00DF1EA4"/>
    <w:rsid w:val="00DF35DF"/>
    <w:rsid w:val="00DF3E0C"/>
    <w:rsid w:val="00DF62FA"/>
    <w:rsid w:val="00E00FBF"/>
    <w:rsid w:val="00E01ACB"/>
    <w:rsid w:val="00E02017"/>
    <w:rsid w:val="00E0555E"/>
    <w:rsid w:val="00E10058"/>
    <w:rsid w:val="00E1199D"/>
    <w:rsid w:val="00E120EC"/>
    <w:rsid w:val="00E12579"/>
    <w:rsid w:val="00E1361E"/>
    <w:rsid w:val="00E15DE8"/>
    <w:rsid w:val="00E20E4D"/>
    <w:rsid w:val="00E23E8B"/>
    <w:rsid w:val="00E2626B"/>
    <w:rsid w:val="00E315CC"/>
    <w:rsid w:val="00E40B48"/>
    <w:rsid w:val="00E41001"/>
    <w:rsid w:val="00E44FB1"/>
    <w:rsid w:val="00E465BE"/>
    <w:rsid w:val="00E50328"/>
    <w:rsid w:val="00E519EA"/>
    <w:rsid w:val="00E55D5E"/>
    <w:rsid w:val="00E579D0"/>
    <w:rsid w:val="00E57C2C"/>
    <w:rsid w:val="00E6345D"/>
    <w:rsid w:val="00E6413F"/>
    <w:rsid w:val="00E679A7"/>
    <w:rsid w:val="00E67C6B"/>
    <w:rsid w:val="00E7175F"/>
    <w:rsid w:val="00E71A43"/>
    <w:rsid w:val="00E76554"/>
    <w:rsid w:val="00E7778F"/>
    <w:rsid w:val="00E81AD5"/>
    <w:rsid w:val="00E82704"/>
    <w:rsid w:val="00E82DBD"/>
    <w:rsid w:val="00E973BE"/>
    <w:rsid w:val="00EA2277"/>
    <w:rsid w:val="00EA2476"/>
    <w:rsid w:val="00EA670E"/>
    <w:rsid w:val="00EB0B96"/>
    <w:rsid w:val="00EB2768"/>
    <w:rsid w:val="00EB47F2"/>
    <w:rsid w:val="00EB53C1"/>
    <w:rsid w:val="00EC07BD"/>
    <w:rsid w:val="00EC1B1B"/>
    <w:rsid w:val="00EC3B69"/>
    <w:rsid w:val="00EC7863"/>
    <w:rsid w:val="00ED1037"/>
    <w:rsid w:val="00ED5026"/>
    <w:rsid w:val="00ED6FED"/>
    <w:rsid w:val="00EE00B8"/>
    <w:rsid w:val="00EE110E"/>
    <w:rsid w:val="00EE452B"/>
    <w:rsid w:val="00EE5B3E"/>
    <w:rsid w:val="00EE7D7D"/>
    <w:rsid w:val="00EF3062"/>
    <w:rsid w:val="00EF4537"/>
    <w:rsid w:val="00EF5377"/>
    <w:rsid w:val="00F02C84"/>
    <w:rsid w:val="00F04984"/>
    <w:rsid w:val="00F067C3"/>
    <w:rsid w:val="00F11D03"/>
    <w:rsid w:val="00F1219C"/>
    <w:rsid w:val="00F153DB"/>
    <w:rsid w:val="00F16AC1"/>
    <w:rsid w:val="00F24049"/>
    <w:rsid w:val="00F24820"/>
    <w:rsid w:val="00F318D5"/>
    <w:rsid w:val="00F31B18"/>
    <w:rsid w:val="00F34335"/>
    <w:rsid w:val="00F34435"/>
    <w:rsid w:val="00F35172"/>
    <w:rsid w:val="00F36F60"/>
    <w:rsid w:val="00F40D9B"/>
    <w:rsid w:val="00F442FD"/>
    <w:rsid w:val="00F44E23"/>
    <w:rsid w:val="00F46CF2"/>
    <w:rsid w:val="00F540EA"/>
    <w:rsid w:val="00F5686A"/>
    <w:rsid w:val="00F5692F"/>
    <w:rsid w:val="00F65CE8"/>
    <w:rsid w:val="00F660F3"/>
    <w:rsid w:val="00F661DF"/>
    <w:rsid w:val="00F67C24"/>
    <w:rsid w:val="00F7067C"/>
    <w:rsid w:val="00F709E7"/>
    <w:rsid w:val="00F74EE8"/>
    <w:rsid w:val="00F754B9"/>
    <w:rsid w:val="00F7692E"/>
    <w:rsid w:val="00F7786C"/>
    <w:rsid w:val="00F82EAB"/>
    <w:rsid w:val="00F83516"/>
    <w:rsid w:val="00F83649"/>
    <w:rsid w:val="00F84C51"/>
    <w:rsid w:val="00F92F44"/>
    <w:rsid w:val="00F94717"/>
    <w:rsid w:val="00FA2CAA"/>
    <w:rsid w:val="00FB2040"/>
    <w:rsid w:val="00FB2A05"/>
    <w:rsid w:val="00FB4B28"/>
    <w:rsid w:val="00FB5CD6"/>
    <w:rsid w:val="00FB7E85"/>
    <w:rsid w:val="00FC2DAF"/>
    <w:rsid w:val="00FC3493"/>
    <w:rsid w:val="00FC3AF1"/>
    <w:rsid w:val="00FC4CF2"/>
    <w:rsid w:val="00FC6401"/>
    <w:rsid w:val="00FC7373"/>
    <w:rsid w:val="00FD154B"/>
    <w:rsid w:val="00FD21D8"/>
    <w:rsid w:val="00FD2217"/>
    <w:rsid w:val="00FD3EF4"/>
    <w:rsid w:val="00FD4F9E"/>
    <w:rsid w:val="00FD5BAC"/>
    <w:rsid w:val="00FE0E61"/>
    <w:rsid w:val="00FE259A"/>
    <w:rsid w:val="00FE76BE"/>
    <w:rsid w:val="00FF1F61"/>
    <w:rsid w:val="00FF2D0F"/>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90FE5F4"/>
  <w15:docId w15:val="{4D0A3A6A-3783-4E6D-B02F-F49A839CBF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Cambria" w:hAnsi="Cambria" w:cs="Cambria"/>
        <w:sz w:val="24"/>
        <w:szCs w:val="24"/>
        <w:lang w:val="en-US" w:eastAsia="en-NZ"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81AD5"/>
    <w:pPr>
      <w:spacing w:before="120" w:line="276" w:lineRule="auto"/>
    </w:pPr>
    <w:rPr>
      <w:rFonts w:ascii="Arial" w:eastAsia="MS Mincho" w:hAnsi="Arial" w:cs="Arial"/>
      <w:sz w:val="18"/>
      <w:szCs w:val="18"/>
      <w:lang w:val="en-NZ" w:eastAsia="en-US"/>
    </w:rPr>
  </w:style>
  <w:style w:type="paragraph" w:styleId="Heading1">
    <w:name w:val="heading 1"/>
    <w:basedOn w:val="Normal"/>
    <w:next w:val="Normal"/>
    <w:link w:val="Heading1Char"/>
    <w:qFormat/>
    <w:rsid w:val="00E81AD5"/>
    <w:pPr>
      <w:widowControl w:val="0"/>
      <w:tabs>
        <w:tab w:val="left" w:pos="5387"/>
      </w:tabs>
      <w:autoSpaceDE w:val="0"/>
      <w:autoSpaceDN w:val="0"/>
      <w:adjustRightInd w:val="0"/>
      <w:spacing w:before="200" w:after="60" w:line="240" w:lineRule="auto"/>
      <w:ind w:left="113"/>
      <w:outlineLvl w:val="0"/>
    </w:pPr>
    <w:rPr>
      <w:b/>
      <w:bCs/>
      <w:noProof/>
      <w:color w:val="FFFFFF"/>
      <w:sz w:val="28"/>
      <w:szCs w:val="34"/>
      <w:lang w:eastAsia="en-NZ"/>
    </w:rPr>
  </w:style>
  <w:style w:type="paragraph" w:styleId="Heading2">
    <w:name w:val="heading 2"/>
    <w:basedOn w:val="Normal"/>
    <w:next w:val="Normal"/>
    <w:link w:val="Heading2Char"/>
    <w:qFormat/>
    <w:rsid w:val="0058509A"/>
    <w:pPr>
      <w:widowControl w:val="0"/>
      <w:autoSpaceDE w:val="0"/>
      <w:autoSpaceDN w:val="0"/>
      <w:adjustRightInd w:val="0"/>
      <w:snapToGrid w:val="0"/>
      <w:spacing w:before="240" w:line="400" w:lineRule="exact"/>
      <w:outlineLvl w:val="1"/>
    </w:pPr>
    <w:rPr>
      <w:b/>
      <w:bCs/>
      <w:color w:val="003450"/>
      <w:spacing w:val="-3"/>
      <w:position w:val="1"/>
      <w:sz w:val="36"/>
      <w:szCs w:val="30"/>
    </w:rPr>
  </w:style>
  <w:style w:type="paragraph" w:styleId="Heading3">
    <w:name w:val="heading 3"/>
    <w:basedOn w:val="TSMTxt"/>
    <w:next w:val="Normal"/>
    <w:link w:val="Heading3Char"/>
    <w:qFormat/>
    <w:rsid w:val="0058509A"/>
    <w:pPr>
      <w:spacing w:before="240"/>
      <w:outlineLvl w:val="2"/>
    </w:pPr>
    <w:rPr>
      <w:b/>
      <w:sz w:val="28"/>
    </w:rPr>
  </w:style>
  <w:style w:type="paragraph" w:styleId="Heading4">
    <w:name w:val="heading 4"/>
    <w:basedOn w:val="Normal"/>
    <w:next w:val="Normal"/>
    <w:link w:val="Heading4Char"/>
    <w:rsid w:val="00A14AB3"/>
    <w:pPr>
      <w:outlineLvl w:val="3"/>
    </w:pPr>
    <w:rPr>
      <w:b/>
      <w:sz w:val="20"/>
      <w:szCs w:val="17"/>
    </w:rPr>
  </w:style>
  <w:style w:type="paragraph" w:styleId="Heading5">
    <w:name w:val="heading 5"/>
    <w:basedOn w:val="Normal"/>
    <w:next w:val="Normal"/>
    <w:link w:val="Heading5Char"/>
    <w:semiHidden/>
    <w:rsid w:val="00E81AD5"/>
    <w:pPr>
      <w:spacing w:before="240" w:after="60"/>
      <w:outlineLvl w:val="4"/>
    </w:pPr>
    <w:rPr>
      <w:rFonts w:ascii="Calibri" w:eastAsia="Times New Roman" w:hAnsi="Calibri" w:cs="Times New Roman"/>
      <w:b/>
      <w:bCs/>
      <w:i/>
      <w:iCs/>
      <w:sz w:val="26"/>
      <w:szCs w:val="26"/>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H3">
    <w:name w:val="H3"/>
    <w:basedOn w:val="Normal"/>
    <w:semiHidden/>
    <w:qFormat/>
    <w:rsid w:val="00E81AD5"/>
    <w:pPr>
      <w:suppressAutoHyphens/>
      <w:autoSpaceDE w:val="0"/>
      <w:autoSpaceDN w:val="0"/>
      <w:adjustRightInd w:val="0"/>
      <w:spacing w:before="0" w:after="210" w:line="220" w:lineRule="atLeast"/>
      <w:textAlignment w:val="center"/>
    </w:pPr>
    <w:rPr>
      <w:rFonts w:ascii="Source Sans Pro (OTF) Bold" w:eastAsia="Cambria" w:hAnsi="Source Sans Pro (OTF) Bold" w:cs="Source Sans Pro (OTF) Bold"/>
      <w:b/>
      <w:bCs/>
      <w:color w:val="000000"/>
      <w:sz w:val="19"/>
      <w:szCs w:val="19"/>
      <w:lang w:val="en-GB" w:eastAsia="en-NZ"/>
    </w:rPr>
  </w:style>
  <w:style w:type="character" w:customStyle="1" w:styleId="Heading3Char">
    <w:name w:val="Heading 3 Char"/>
    <w:link w:val="Heading3"/>
    <w:rsid w:val="0058509A"/>
    <w:rPr>
      <w:rFonts w:ascii="Arial" w:eastAsia="MS Mincho" w:hAnsi="Arial" w:cs="Arial"/>
      <w:b/>
      <w:sz w:val="28"/>
      <w:szCs w:val="18"/>
      <w:lang w:val="en-NZ" w:eastAsia="en-US"/>
    </w:rPr>
  </w:style>
  <w:style w:type="character" w:customStyle="1" w:styleId="Heading5Char">
    <w:name w:val="Heading 5 Char"/>
    <w:link w:val="Heading5"/>
    <w:semiHidden/>
    <w:rsid w:val="00E81AD5"/>
    <w:rPr>
      <w:rFonts w:ascii="Calibri" w:eastAsia="Times New Roman" w:hAnsi="Calibri" w:cs="Times New Roman"/>
      <w:b/>
      <w:bCs/>
      <w:i/>
      <w:iCs/>
      <w:sz w:val="26"/>
      <w:szCs w:val="26"/>
      <w:lang w:val="en-NZ" w:eastAsia="en-US"/>
    </w:rPr>
  </w:style>
  <w:style w:type="paragraph" w:customStyle="1" w:styleId="Activitysubhead">
    <w:name w:val="Activity sub head"/>
    <w:basedOn w:val="H3"/>
    <w:semiHidden/>
    <w:qFormat/>
    <w:rsid w:val="00E81AD5"/>
    <w:pPr>
      <w:spacing w:after="120"/>
      <w:ind w:left="113"/>
    </w:pPr>
    <w:rPr>
      <w:rFonts w:ascii="Arial" w:hAnsi="Arial" w:cs="Source Sans Pro"/>
    </w:rPr>
  </w:style>
  <w:style w:type="paragraph" w:customStyle="1" w:styleId="Activitytext">
    <w:name w:val="Activity text"/>
    <w:basedOn w:val="Normal"/>
    <w:semiHidden/>
    <w:qFormat/>
    <w:rsid w:val="00E81AD5"/>
    <w:pPr>
      <w:ind w:left="567" w:right="567"/>
    </w:pPr>
  </w:style>
  <w:style w:type="paragraph" w:styleId="BalloonText">
    <w:name w:val="Balloon Text"/>
    <w:basedOn w:val="Normal"/>
    <w:link w:val="BalloonTextChar"/>
    <w:semiHidden/>
    <w:rsid w:val="00E81AD5"/>
    <w:pPr>
      <w:spacing w:before="0" w:line="240" w:lineRule="auto"/>
    </w:pPr>
    <w:rPr>
      <w:rFonts w:ascii="Tahoma" w:hAnsi="Tahoma" w:cs="Tahoma"/>
      <w:sz w:val="16"/>
      <w:szCs w:val="16"/>
    </w:rPr>
  </w:style>
  <w:style w:type="character" w:customStyle="1" w:styleId="BalloonTextChar">
    <w:name w:val="Balloon Text Char"/>
    <w:link w:val="BalloonText"/>
    <w:semiHidden/>
    <w:rsid w:val="00E81AD5"/>
    <w:rPr>
      <w:rFonts w:ascii="Tahoma" w:eastAsia="MS Mincho" w:hAnsi="Tahoma" w:cs="Tahoma"/>
      <w:sz w:val="16"/>
      <w:szCs w:val="16"/>
      <w:lang w:val="en-NZ" w:eastAsia="en-US"/>
    </w:rPr>
  </w:style>
  <w:style w:type="paragraph" w:customStyle="1" w:styleId="Body">
    <w:name w:val="Body"/>
    <w:basedOn w:val="Normal"/>
    <w:semiHidden/>
    <w:qFormat/>
    <w:rsid w:val="00E81AD5"/>
    <w:pPr>
      <w:suppressAutoHyphens/>
      <w:autoSpaceDE w:val="0"/>
      <w:autoSpaceDN w:val="0"/>
      <w:adjustRightInd w:val="0"/>
      <w:spacing w:before="57" w:after="40" w:line="220" w:lineRule="atLeast"/>
      <w:ind w:left="170"/>
      <w:textAlignment w:val="center"/>
    </w:pPr>
    <w:rPr>
      <w:rFonts w:eastAsia="Cambria" w:cs="Source Sans Pro"/>
      <w:color w:val="000000"/>
      <w:sz w:val="17"/>
      <w:szCs w:val="17"/>
      <w:lang w:val="en-GB" w:eastAsia="en-NZ"/>
    </w:rPr>
  </w:style>
  <w:style w:type="paragraph" w:customStyle="1" w:styleId="Bodybullet">
    <w:name w:val="Body bullet"/>
    <w:basedOn w:val="Body"/>
    <w:qFormat/>
    <w:rsid w:val="00E81AD5"/>
    <w:pPr>
      <w:spacing w:before="0" w:after="57"/>
      <w:ind w:left="340" w:hanging="170"/>
    </w:pPr>
  </w:style>
  <w:style w:type="paragraph" w:customStyle="1" w:styleId="Bodybullet-L2">
    <w:name w:val="Body bullet - L2"/>
    <w:basedOn w:val="Bodybullet"/>
    <w:uiPriority w:val="99"/>
    <w:semiHidden/>
    <w:rsid w:val="00E81AD5"/>
    <w:pPr>
      <w:tabs>
        <w:tab w:val="left" w:pos="680"/>
      </w:tabs>
      <w:ind w:left="680"/>
    </w:pPr>
  </w:style>
  <w:style w:type="paragraph" w:customStyle="1" w:styleId="Bodybulletitalic">
    <w:name w:val="Body bullet italic"/>
    <w:basedOn w:val="Bodybullet"/>
    <w:uiPriority w:val="99"/>
    <w:semiHidden/>
    <w:rsid w:val="00E81AD5"/>
    <w:rPr>
      <w:rFonts w:ascii="Source Sans Pro" w:hAnsi="Source Sans Pro"/>
      <w:i/>
      <w:iCs/>
    </w:rPr>
  </w:style>
  <w:style w:type="paragraph" w:customStyle="1" w:styleId="Byline">
    <w:name w:val="Byline"/>
    <w:basedOn w:val="Normal"/>
    <w:semiHidden/>
    <w:rsid w:val="00E81AD5"/>
    <w:pPr>
      <w:widowControl w:val="0"/>
      <w:tabs>
        <w:tab w:val="left" w:pos="5387"/>
      </w:tabs>
      <w:autoSpaceDE w:val="0"/>
      <w:autoSpaceDN w:val="0"/>
      <w:adjustRightInd w:val="0"/>
      <w:spacing w:before="0" w:line="210" w:lineRule="exact"/>
      <w:ind w:left="709"/>
    </w:pPr>
    <w:rPr>
      <w:rFonts w:cs="Source Sans Pro"/>
      <w:b/>
      <w:bCs/>
      <w:color w:val="FFFFFF"/>
      <w:sz w:val="17"/>
      <w:szCs w:val="17"/>
    </w:rPr>
  </w:style>
  <w:style w:type="character" w:styleId="CommentReference">
    <w:name w:val="annotation reference"/>
    <w:semiHidden/>
    <w:unhideWhenUsed/>
    <w:rsid w:val="00E81AD5"/>
    <w:rPr>
      <w:sz w:val="16"/>
      <w:szCs w:val="16"/>
    </w:rPr>
  </w:style>
  <w:style w:type="paragraph" w:styleId="CommentText">
    <w:name w:val="annotation text"/>
    <w:basedOn w:val="Normal"/>
    <w:link w:val="CommentTextChar"/>
    <w:unhideWhenUsed/>
    <w:rsid w:val="00E81AD5"/>
    <w:pPr>
      <w:spacing w:before="80" w:after="80" w:line="240" w:lineRule="auto"/>
    </w:pPr>
    <w:rPr>
      <w:rFonts w:eastAsia="Cambria" w:cs="Times New Roman"/>
      <w:sz w:val="20"/>
      <w:szCs w:val="20"/>
      <w:lang w:eastAsia="en-NZ"/>
    </w:rPr>
  </w:style>
  <w:style w:type="character" w:customStyle="1" w:styleId="CommentTextChar">
    <w:name w:val="Comment Text Char"/>
    <w:link w:val="CommentText"/>
    <w:rsid w:val="00E81AD5"/>
    <w:rPr>
      <w:rFonts w:ascii="Arial" w:hAnsi="Arial" w:cs="Times New Roman"/>
      <w:sz w:val="20"/>
      <w:szCs w:val="20"/>
      <w:lang w:val="en-NZ"/>
    </w:rPr>
  </w:style>
  <w:style w:type="paragraph" w:styleId="CommentSubject">
    <w:name w:val="annotation subject"/>
    <w:basedOn w:val="CommentText"/>
    <w:next w:val="CommentText"/>
    <w:link w:val="CommentSubjectChar"/>
    <w:semiHidden/>
    <w:unhideWhenUsed/>
    <w:rsid w:val="00E81AD5"/>
    <w:pPr>
      <w:spacing w:before="120" w:after="0" w:line="276" w:lineRule="auto"/>
    </w:pPr>
    <w:rPr>
      <w:rFonts w:eastAsia="MS Mincho" w:cs="Arial"/>
      <w:b/>
      <w:bCs/>
      <w:lang w:eastAsia="en-US"/>
    </w:rPr>
  </w:style>
  <w:style w:type="character" w:customStyle="1" w:styleId="CommentSubjectChar">
    <w:name w:val="Comment Subject Char"/>
    <w:link w:val="CommentSubject"/>
    <w:semiHidden/>
    <w:rsid w:val="00E81AD5"/>
    <w:rPr>
      <w:rFonts w:ascii="Arial" w:eastAsia="MS Mincho" w:hAnsi="Arial" w:cs="Arial"/>
      <w:b/>
      <w:bCs/>
      <w:sz w:val="20"/>
      <w:szCs w:val="20"/>
      <w:lang w:val="en-NZ" w:eastAsia="en-US"/>
    </w:rPr>
  </w:style>
  <w:style w:type="character" w:styleId="FollowedHyperlink">
    <w:name w:val="FollowedHyperlink"/>
    <w:semiHidden/>
    <w:rsid w:val="00E81AD5"/>
    <w:rPr>
      <w:color w:val="800080"/>
      <w:u w:val="single"/>
    </w:rPr>
  </w:style>
  <w:style w:type="paragraph" w:styleId="Footer">
    <w:name w:val="footer"/>
    <w:basedOn w:val="Normal"/>
    <w:link w:val="FooterChar"/>
    <w:uiPriority w:val="99"/>
    <w:rsid w:val="00E81AD5"/>
    <w:pPr>
      <w:tabs>
        <w:tab w:val="center" w:pos="4320"/>
        <w:tab w:val="right" w:pos="8640"/>
      </w:tabs>
    </w:pPr>
  </w:style>
  <w:style w:type="character" w:customStyle="1" w:styleId="FooterChar">
    <w:name w:val="Footer Char"/>
    <w:link w:val="Footer"/>
    <w:uiPriority w:val="99"/>
    <w:rsid w:val="00E81AD5"/>
    <w:rPr>
      <w:rFonts w:ascii="Arial" w:eastAsia="MS Mincho" w:hAnsi="Arial" w:cs="Arial"/>
      <w:sz w:val="18"/>
      <w:szCs w:val="18"/>
      <w:lang w:val="en-NZ" w:eastAsia="en-US"/>
    </w:rPr>
  </w:style>
  <w:style w:type="paragraph" w:customStyle="1" w:styleId="H2">
    <w:name w:val="H2"/>
    <w:basedOn w:val="Normal"/>
    <w:uiPriority w:val="99"/>
    <w:semiHidden/>
    <w:rsid w:val="00E81AD5"/>
    <w:pPr>
      <w:suppressAutoHyphens/>
      <w:autoSpaceDE w:val="0"/>
      <w:autoSpaceDN w:val="0"/>
      <w:adjustRightInd w:val="0"/>
      <w:spacing w:before="210" w:line="210" w:lineRule="atLeast"/>
      <w:textAlignment w:val="center"/>
    </w:pPr>
    <w:rPr>
      <w:rFonts w:eastAsia="Cambria" w:cs="Source Sans Pro"/>
      <w:color w:val="FFFFFF"/>
      <w:sz w:val="30"/>
      <w:szCs w:val="30"/>
      <w:lang w:val="en-GB" w:eastAsia="en-NZ"/>
    </w:rPr>
  </w:style>
  <w:style w:type="paragraph" w:customStyle="1" w:styleId="H4">
    <w:name w:val="H4"/>
    <w:basedOn w:val="Normal"/>
    <w:semiHidden/>
    <w:qFormat/>
    <w:rsid w:val="00E81AD5"/>
    <w:pPr>
      <w:suppressAutoHyphens/>
      <w:autoSpaceDE w:val="0"/>
      <w:autoSpaceDN w:val="0"/>
      <w:adjustRightInd w:val="0"/>
      <w:spacing w:before="210" w:after="40" w:line="220" w:lineRule="atLeast"/>
      <w:textAlignment w:val="center"/>
    </w:pPr>
    <w:rPr>
      <w:rFonts w:eastAsia="Cambria" w:cs="Source Sans Pro"/>
      <w:b/>
      <w:bCs/>
      <w:color w:val="000000"/>
      <w:sz w:val="19"/>
      <w:szCs w:val="19"/>
      <w:lang w:val="en-GB" w:eastAsia="en-NZ"/>
    </w:rPr>
  </w:style>
  <w:style w:type="paragraph" w:customStyle="1" w:styleId="H5">
    <w:name w:val="H5"/>
    <w:basedOn w:val="Body"/>
    <w:semiHidden/>
    <w:qFormat/>
    <w:rsid w:val="00E81AD5"/>
    <w:pPr>
      <w:spacing w:before="120" w:after="0" w:line="276" w:lineRule="auto"/>
      <w:ind w:left="113"/>
    </w:pPr>
    <w:rPr>
      <w:b/>
      <w:bCs/>
    </w:rPr>
  </w:style>
  <w:style w:type="paragraph" w:styleId="Header">
    <w:name w:val="header"/>
    <w:basedOn w:val="Normal"/>
    <w:link w:val="HeaderChar"/>
    <w:semiHidden/>
    <w:rsid w:val="00E81AD5"/>
    <w:pPr>
      <w:tabs>
        <w:tab w:val="center" w:pos="4320"/>
        <w:tab w:val="right" w:pos="8640"/>
      </w:tabs>
    </w:pPr>
  </w:style>
  <w:style w:type="character" w:customStyle="1" w:styleId="HeaderChar">
    <w:name w:val="Header Char"/>
    <w:link w:val="Header"/>
    <w:semiHidden/>
    <w:rsid w:val="00E81AD5"/>
    <w:rPr>
      <w:rFonts w:ascii="Arial" w:eastAsia="MS Mincho" w:hAnsi="Arial" w:cs="Arial"/>
      <w:sz w:val="18"/>
      <w:szCs w:val="18"/>
      <w:lang w:val="en-NZ" w:eastAsia="en-US"/>
    </w:rPr>
  </w:style>
  <w:style w:type="character" w:customStyle="1" w:styleId="Heading1Char">
    <w:name w:val="Heading 1 Char"/>
    <w:link w:val="Heading1"/>
    <w:rsid w:val="00E81AD5"/>
    <w:rPr>
      <w:rFonts w:ascii="Arial" w:eastAsia="MS Mincho" w:hAnsi="Arial" w:cs="Arial"/>
      <w:b/>
      <w:bCs/>
      <w:noProof/>
      <w:color w:val="FFFFFF"/>
      <w:sz w:val="28"/>
      <w:szCs w:val="34"/>
      <w:lang w:val="en-NZ"/>
    </w:rPr>
  </w:style>
  <w:style w:type="paragraph" w:customStyle="1" w:styleId="Heading12">
    <w:name w:val="Heading 12"/>
    <w:basedOn w:val="Normal"/>
    <w:next w:val="Normal"/>
    <w:semiHidden/>
    <w:qFormat/>
    <w:rsid w:val="00E81AD5"/>
    <w:pPr>
      <w:spacing w:before="0" w:line="240" w:lineRule="auto"/>
    </w:pPr>
    <w:rPr>
      <w:rFonts w:ascii="Helvetica" w:hAnsi="Helvetica" w:cs="Times New Roman"/>
      <w:b/>
      <w:color w:val="404040"/>
      <w:sz w:val="26"/>
      <w:szCs w:val="22"/>
      <w:lang w:val="en-AU" w:eastAsia="ja-JP"/>
    </w:rPr>
  </w:style>
  <w:style w:type="character" w:customStyle="1" w:styleId="Heading2Char">
    <w:name w:val="Heading 2 Char"/>
    <w:link w:val="Heading2"/>
    <w:rsid w:val="0058509A"/>
    <w:rPr>
      <w:rFonts w:ascii="Arial" w:eastAsia="MS Mincho" w:hAnsi="Arial" w:cs="Arial"/>
      <w:b/>
      <w:bCs/>
      <w:color w:val="003450"/>
      <w:spacing w:val="-3"/>
      <w:position w:val="1"/>
      <w:sz w:val="36"/>
      <w:szCs w:val="30"/>
      <w:lang w:val="en-NZ" w:eastAsia="en-US"/>
    </w:rPr>
  </w:style>
  <w:style w:type="paragraph" w:customStyle="1" w:styleId="Heading2English">
    <w:name w:val="Heading 2 English"/>
    <w:basedOn w:val="Heading2"/>
    <w:qFormat/>
    <w:rsid w:val="00E81AD5"/>
    <w:pPr>
      <w:spacing w:line="360" w:lineRule="auto"/>
    </w:pPr>
    <w:rPr>
      <w:noProof/>
      <w:color w:val="662C88"/>
    </w:rPr>
  </w:style>
  <w:style w:type="paragraph" w:customStyle="1" w:styleId="HEADING2-BLUE">
    <w:name w:val="HEADING 2 - BLUE"/>
    <w:basedOn w:val="Heading2English"/>
    <w:qFormat/>
    <w:rsid w:val="00E81AD5"/>
    <w:rPr>
      <w:color w:val="293B88"/>
    </w:rPr>
  </w:style>
  <w:style w:type="paragraph" w:customStyle="1" w:styleId="Heading2-Science">
    <w:name w:val="Heading 2 - Science"/>
    <w:basedOn w:val="Heading2"/>
    <w:qFormat/>
    <w:rsid w:val="00E81AD5"/>
    <w:pPr>
      <w:spacing w:before="200" w:after="120"/>
    </w:pPr>
    <w:rPr>
      <w:color w:val="224232"/>
    </w:rPr>
  </w:style>
  <w:style w:type="paragraph" w:customStyle="1" w:styleId="Heading2-Technology">
    <w:name w:val="Heading 2 - Technology"/>
    <w:basedOn w:val="Heading2"/>
    <w:qFormat/>
    <w:rsid w:val="00E81AD5"/>
    <w:pPr>
      <w:spacing w:line="360" w:lineRule="auto"/>
    </w:pPr>
    <w:rPr>
      <w:color w:val="8A4E3B"/>
    </w:rPr>
  </w:style>
  <w:style w:type="paragraph" w:customStyle="1" w:styleId="TSMTxt">
    <w:name w:val="TSM Txt"/>
    <w:basedOn w:val="Normal"/>
    <w:link w:val="TSMTxtChar"/>
    <w:qFormat/>
    <w:rsid w:val="007A22F5"/>
    <w:pPr>
      <w:spacing w:after="120"/>
    </w:pPr>
    <w:rPr>
      <w:sz w:val="17"/>
    </w:rPr>
  </w:style>
  <w:style w:type="character" w:customStyle="1" w:styleId="TSMTxtChar">
    <w:name w:val="TSM Txt Char"/>
    <w:link w:val="TSMTxt"/>
    <w:rsid w:val="007A22F5"/>
    <w:rPr>
      <w:rFonts w:ascii="Arial" w:eastAsia="MS Mincho" w:hAnsi="Arial" w:cs="Arial"/>
      <w:sz w:val="17"/>
      <w:szCs w:val="18"/>
      <w:lang w:val="en-NZ" w:eastAsia="en-US"/>
    </w:rPr>
  </w:style>
  <w:style w:type="character" w:customStyle="1" w:styleId="Heading4Char">
    <w:name w:val="Heading 4 Char"/>
    <w:link w:val="Heading4"/>
    <w:rsid w:val="00A14AB3"/>
    <w:rPr>
      <w:rFonts w:ascii="Arial" w:eastAsia="MS Mincho" w:hAnsi="Arial" w:cs="Arial"/>
      <w:b/>
      <w:sz w:val="20"/>
      <w:szCs w:val="17"/>
      <w:lang w:val="en-NZ" w:eastAsia="en-US"/>
    </w:rPr>
  </w:style>
  <w:style w:type="table" w:customStyle="1" w:styleId="a">
    <w:basedOn w:val="TableNormal"/>
    <w:tblPr>
      <w:tblStyleRowBandSize w:val="1"/>
      <w:tblStyleColBandSize w:val="1"/>
      <w:tblCellMar>
        <w:top w:w="100" w:type="dxa"/>
        <w:left w:w="100" w:type="dxa"/>
        <w:bottom w:w="100" w:type="dxa"/>
        <w:right w:w="100" w:type="dxa"/>
      </w:tblCellMar>
    </w:tblPr>
  </w:style>
  <w:style w:type="table" w:customStyle="1" w:styleId="a0">
    <w:basedOn w:val="TableNormal"/>
    <w:tblPr>
      <w:tblStyleRowBandSize w:val="1"/>
      <w:tblStyleColBandSize w:val="1"/>
      <w:tblCellMar>
        <w:top w:w="100" w:type="dxa"/>
        <w:left w:w="100" w:type="dxa"/>
        <w:bottom w:w="100" w:type="dxa"/>
        <w:right w:w="100" w:type="dxa"/>
      </w:tblCellMar>
    </w:tblPr>
  </w:style>
  <w:style w:type="table" w:customStyle="1" w:styleId="a1">
    <w:basedOn w:val="TableNormal"/>
    <w:tblPr>
      <w:tblStyleRowBandSize w:val="1"/>
      <w:tblStyleColBandSize w:val="1"/>
      <w:tblCellMar>
        <w:top w:w="100" w:type="dxa"/>
        <w:left w:w="100" w:type="dxa"/>
        <w:bottom w:w="100" w:type="dxa"/>
        <w:right w:w="100" w:type="dxa"/>
      </w:tblCellMar>
    </w:tblPr>
  </w:style>
  <w:style w:type="character" w:customStyle="1" w:styleId="HiliteHeading">
    <w:name w:val="Hilite Heading"/>
    <w:uiPriority w:val="1"/>
    <w:qFormat/>
    <w:rsid w:val="00E81AD5"/>
    <w:rPr>
      <w:rFonts w:ascii="Arial" w:hAnsi="Arial"/>
      <w:b/>
      <w:bCs/>
      <w:caps/>
      <w:color w:val="FFFFFF"/>
      <w:sz w:val="17"/>
      <w:szCs w:val="17"/>
      <w:u w:val="none" w:color="000000"/>
      <w:shd w:val="clear" w:color="auto" w:fill="003450"/>
      <w:lang w:val="en-GB" w:eastAsia="en-NZ"/>
    </w:rPr>
  </w:style>
  <w:style w:type="character" w:styleId="Hyperlink">
    <w:name w:val="Hyperlink"/>
    <w:uiPriority w:val="99"/>
    <w:rsid w:val="00CA7618"/>
    <w:rPr>
      <w:rFonts w:ascii="Arial" w:hAnsi="Arial" w:cs="Arial"/>
      <w:sz w:val="17"/>
      <w:szCs w:val="17"/>
      <w:u w:val="single"/>
    </w:rPr>
  </w:style>
  <w:style w:type="paragraph" w:customStyle="1" w:styleId="ISBN">
    <w:name w:val="ISBN"/>
    <w:basedOn w:val="Normal"/>
    <w:uiPriority w:val="99"/>
    <w:semiHidden/>
    <w:rsid w:val="00E81AD5"/>
    <w:pPr>
      <w:suppressAutoHyphens/>
      <w:autoSpaceDE w:val="0"/>
      <w:autoSpaceDN w:val="0"/>
      <w:adjustRightInd w:val="0"/>
      <w:spacing w:before="0" w:line="160" w:lineRule="atLeast"/>
      <w:jc w:val="right"/>
      <w:textAlignment w:val="center"/>
    </w:pPr>
    <w:rPr>
      <w:rFonts w:ascii="Source Sans Pro (OTF)" w:eastAsia="Cambria" w:hAnsi="Source Sans Pro (OTF)" w:cs="Source Sans Pro (OTF)"/>
      <w:color w:val="000000"/>
      <w:sz w:val="12"/>
      <w:szCs w:val="12"/>
      <w:lang w:val="en-GB" w:eastAsia="en-NZ"/>
    </w:rPr>
  </w:style>
  <w:style w:type="table" w:styleId="TableGrid">
    <w:name w:val="Table Grid"/>
    <w:basedOn w:val="TableNormal"/>
    <w:uiPriority w:val="59"/>
    <w:rsid w:val="00E81AD5"/>
    <w:rPr>
      <w:rFonts w:cs="Times New Roman"/>
      <w:sz w:val="20"/>
      <w:szCs w:val="20"/>
      <w:lang w:val="en-NZ"/>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Title">
    <w:name w:val="Title"/>
    <w:basedOn w:val="Normal"/>
    <w:next w:val="Normal"/>
    <w:link w:val="TitleChar"/>
    <w:qFormat/>
    <w:rsid w:val="00E81AD5"/>
    <w:pPr>
      <w:tabs>
        <w:tab w:val="left" w:pos="279"/>
      </w:tabs>
      <w:ind w:left="170"/>
    </w:pPr>
    <w:rPr>
      <w:b/>
      <w:color w:val="FFFFFF"/>
      <w:sz w:val="40"/>
      <w:szCs w:val="40"/>
    </w:rPr>
  </w:style>
  <w:style w:type="character" w:customStyle="1" w:styleId="TitleChar">
    <w:name w:val="Title Char"/>
    <w:link w:val="Title"/>
    <w:rsid w:val="00E81AD5"/>
    <w:rPr>
      <w:rFonts w:ascii="Arial" w:eastAsia="MS Mincho" w:hAnsi="Arial" w:cs="Arial"/>
      <w:b/>
      <w:color w:val="FFFFFF"/>
      <w:sz w:val="40"/>
      <w:szCs w:val="40"/>
      <w:lang w:val="en-NZ" w:eastAsia="en-US"/>
    </w:rPr>
  </w:style>
  <w:style w:type="paragraph" w:customStyle="1" w:styleId="TSMbullets">
    <w:name w:val="TSM  bullets"/>
    <w:basedOn w:val="Normal"/>
    <w:link w:val="TSMbulletsChar"/>
    <w:qFormat/>
    <w:rsid w:val="00E81AD5"/>
    <w:pPr>
      <w:spacing w:before="60" w:after="60" w:line="240" w:lineRule="auto"/>
      <w:ind w:left="340" w:hanging="340"/>
    </w:pPr>
    <w:rPr>
      <w:rFonts w:eastAsia="Cambria" w:cs="Times New Roman"/>
      <w:szCs w:val="20"/>
      <w:shd w:val="clear" w:color="auto" w:fill="FFFFFF"/>
    </w:rPr>
  </w:style>
  <w:style w:type="character" w:customStyle="1" w:styleId="TSMbulletsChar">
    <w:name w:val="TSM  bullets Char"/>
    <w:link w:val="TSMbullets"/>
    <w:rsid w:val="00E81AD5"/>
    <w:rPr>
      <w:rFonts w:ascii="Arial" w:hAnsi="Arial" w:cs="Times New Roman"/>
      <w:sz w:val="18"/>
      <w:szCs w:val="20"/>
      <w:lang w:val="en-NZ" w:eastAsia="en-US"/>
    </w:rPr>
  </w:style>
  <w:style w:type="paragraph" w:styleId="Revision">
    <w:name w:val="Revision"/>
    <w:hidden/>
    <w:uiPriority w:val="99"/>
    <w:semiHidden/>
    <w:rsid w:val="00EE110E"/>
    <w:rPr>
      <w:rFonts w:ascii="Calibri" w:eastAsia="Calibri" w:hAnsi="Calibri" w:cs="Calibri"/>
      <w:sz w:val="22"/>
      <w:szCs w:val="22"/>
    </w:rPr>
  </w:style>
  <w:style w:type="paragraph" w:customStyle="1" w:styleId="TSMtextbullets">
    <w:name w:val="TSM text bullets"/>
    <w:basedOn w:val="Normal"/>
    <w:link w:val="TSMtextbulletsChar"/>
    <w:qFormat/>
    <w:rsid w:val="0095364A"/>
    <w:pPr>
      <w:numPr>
        <w:numId w:val="17"/>
      </w:numPr>
      <w:spacing w:before="40" w:after="40"/>
      <w:ind w:left="397" w:hanging="227"/>
    </w:pPr>
    <w:rPr>
      <w:sz w:val="17"/>
    </w:rPr>
  </w:style>
  <w:style w:type="character" w:customStyle="1" w:styleId="TSMtextbulletsChar">
    <w:name w:val="TSM text bullets Char"/>
    <w:link w:val="TSMtextbullets"/>
    <w:rsid w:val="0095364A"/>
    <w:rPr>
      <w:rFonts w:ascii="Arial" w:eastAsia="MS Mincho" w:hAnsi="Arial" w:cs="Arial"/>
      <w:sz w:val="17"/>
      <w:szCs w:val="18"/>
      <w:lang w:val="en-NZ" w:eastAsia="en-US"/>
    </w:rPr>
  </w:style>
  <w:style w:type="paragraph" w:customStyle="1" w:styleId="TSMitalicbullets">
    <w:name w:val="TSM italic bullets"/>
    <w:basedOn w:val="TSMtextbullets"/>
    <w:qFormat/>
    <w:rsid w:val="00E81AD5"/>
    <w:pPr>
      <w:ind w:hanging="284"/>
    </w:pPr>
    <w:rPr>
      <w:i/>
    </w:rPr>
  </w:style>
  <w:style w:type="paragraph" w:customStyle="1" w:styleId="TSMoverview">
    <w:name w:val="TSM overview"/>
    <w:basedOn w:val="TSMTxt"/>
    <w:link w:val="TSMoverviewChar"/>
    <w:semiHidden/>
    <w:qFormat/>
    <w:rsid w:val="00E81AD5"/>
    <w:rPr>
      <w:rFonts w:ascii="Calibri" w:eastAsia="Calibri" w:hAnsi="Calibri"/>
      <w:sz w:val="20"/>
    </w:rPr>
  </w:style>
  <w:style w:type="character" w:customStyle="1" w:styleId="TSMoverviewChar">
    <w:name w:val="TSM overview Char"/>
    <w:link w:val="TSMoverview"/>
    <w:semiHidden/>
    <w:rsid w:val="00E81AD5"/>
    <w:rPr>
      <w:rFonts w:ascii="Calibri" w:eastAsia="Calibri" w:hAnsi="Calibri" w:cs="Arial"/>
      <w:sz w:val="20"/>
      <w:szCs w:val="18"/>
      <w:lang w:val="en-NZ" w:eastAsia="en-US"/>
    </w:rPr>
  </w:style>
  <w:style w:type="paragraph" w:customStyle="1" w:styleId="TSMsubbullets">
    <w:name w:val="TSM subbullets"/>
    <w:basedOn w:val="Normal"/>
    <w:next w:val="TSMTxt"/>
    <w:qFormat/>
    <w:rsid w:val="00E81AD5"/>
    <w:pPr>
      <w:numPr>
        <w:ilvl w:val="1"/>
        <w:numId w:val="20"/>
      </w:numPr>
      <w:spacing w:before="0" w:after="60"/>
    </w:pPr>
    <w:rPr>
      <w:rFonts w:eastAsia="Cambria" w:cs="Times New Roman"/>
      <w:i/>
      <w:sz w:val="17"/>
      <w:lang w:eastAsia="en-NZ"/>
    </w:rPr>
  </w:style>
  <w:style w:type="paragraph" w:customStyle="1" w:styleId="TSMText">
    <w:name w:val="TSM Text"/>
    <w:basedOn w:val="Normal"/>
    <w:semiHidden/>
    <w:qFormat/>
    <w:rsid w:val="00E81AD5"/>
    <w:pPr>
      <w:tabs>
        <w:tab w:val="left" w:pos="1323"/>
      </w:tabs>
      <w:spacing w:before="0" w:after="120" w:line="240" w:lineRule="auto"/>
    </w:pPr>
    <w:rPr>
      <w:rFonts w:ascii="Calibri" w:eastAsiaTheme="minorEastAsia" w:hAnsi="Calibri" w:cstheme="minorBidi"/>
      <w:color w:val="231F20"/>
      <w:sz w:val="22"/>
      <w:szCs w:val="22"/>
      <w:lang w:val="en-US"/>
    </w:rPr>
  </w:style>
  <w:style w:type="paragraph" w:customStyle="1" w:styleId="TSMTxt1st">
    <w:name w:val="TSM Txt 1st"/>
    <w:basedOn w:val="TSMTxt"/>
    <w:qFormat/>
    <w:rsid w:val="00E81AD5"/>
    <w:pPr>
      <w:spacing w:after="60"/>
    </w:pPr>
  </w:style>
  <w:style w:type="paragraph" w:customStyle="1" w:styleId="TSMtxt3pt">
    <w:name w:val="TSM txt 3pt"/>
    <w:basedOn w:val="TSMTxt"/>
    <w:qFormat/>
    <w:rsid w:val="00E81AD5"/>
    <w:pPr>
      <w:spacing w:before="60" w:after="60"/>
    </w:pPr>
  </w:style>
  <w:style w:type="character" w:customStyle="1" w:styleId="UnresolvedMention1">
    <w:name w:val="Unresolved Mention1"/>
    <w:basedOn w:val="DefaultParagraphFont"/>
    <w:uiPriority w:val="99"/>
    <w:semiHidden/>
    <w:unhideWhenUsed/>
    <w:rsid w:val="00E81AD5"/>
    <w:rPr>
      <w:color w:val="605E5C"/>
      <w:shd w:val="clear" w:color="auto" w:fill="E1DFDD"/>
    </w:rPr>
  </w:style>
  <w:style w:type="paragraph" w:customStyle="1" w:styleId="Heading2A">
    <w:name w:val="Heading 2A"/>
    <w:basedOn w:val="Heading2"/>
    <w:qFormat/>
    <w:rsid w:val="000F4AF6"/>
    <w:pPr>
      <w:spacing w:line="240" w:lineRule="auto"/>
    </w:pPr>
    <w:rPr>
      <w:color w:val="FFFFFF" w:themeColor="background1"/>
      <w:sz w:val="48"/>
    </w:rPr>
  </w:style>
  <w:style w:type="character" w:customStyle="1" w:styleId="Hyperlink-TSM">
    <w:name w:val="Hyperlink-TSM"/>
    <w:basedOn w:val="DefaultParagraphFont"/>
    <w:uiPriority w:val="1"/>
    <w:qFormat/>
    <w:rsid w:val="00D817BC"/>
    <w:rPr>
      <w:i w:val="0"/>
      <w:u w:val="single"/>
    </w:rPr>
  </w:style>
  <w:style w:type="table" w:customStyle="1" w:styleId="HeadingTable-TSM">
    <w:name w:val="Heading Table - TSM"/>
    <w:basedOn w:val="TableNormal"/>
    <w:uiPriority w:val="99"/>
    <w:rsid w:val="007A22F5"/>
    <w:rPr>
      <w:rFonts w:ascii="Arial" w:hAnsi="Arial"/>
    </w:rPr>
    <w:tblPr>
      <w:tblCellMar>
        <w:top w:w="57" w:type="dxa"/>
        <w:left w:w="57" w:type="dxa"/>
        <w:bottom w:w="57" w:type="dxa"/>
        <w:right w:w="57" w:type="dxa"/>
      </w:tblCellMar>
    </w:tblPr>
  </w:style>
  <w:style w:type="paragraph" w:customStyle="1" w:styleId="Heading3noparaspace">
    <w:name w:val="Heading 3 (no para space)"/>
    <w:basedOn w:val="Heading3"/>
    <w:qFormat/>
    <w:rsid w:val="0058509A"/>
    <w:pPr>
      <w:spacing w:before="0"/>
    </w:pPr>
  </w:style>
  <w:style w:type="paragraph" w:customStyle="1" w:styleId="Heading2Noparaspace">
    <w:name w:val="Heading 2 (No para space)"/>
    <w:basedOn w:val="Heading2"/>
    <w:qFormat/>
    <w:rsid w:val="00DD47B4"/>
    <w:pPr>
      <w:spacing w:before="0"/>
    </w:pPr>
  </w:style>
  <w:style w:type="character" w:styleId="UnresolvedMention">
    <w:name w:val="Unresolved Mention"/>
    <w:basedOn w:val="DefaultParagraphFont"/>
    <w:uiPriority w:val="99"/>
    <w:semiHidden/>
    <w:unhideWhenUsed/>
    <w:rsid w:val="00680D3F"/>
    <w:rPr>
      <w:color w:val="605E5C"/>
      <w:shd w:val="clear" w:color="auto" w:fill="E1DFDD"/>
    </w:rPr>
  </w:style>
  <w:style w:type="paragraph" w:styleId="ListParagraph">
    <w:name w:val="List Paragraph"/>
    <w:uiPriority w:val="34"/>
    <w:qFormat/>
    <w:rsid w:val="00A600E8"/>
    <w:pPr>
      <w:numPr>
        <w:numId w:val="31"/>
      </w:numPr>
      <w:spacing w:line="276" w:lineRule="auto"/>
      <w:ind w:left="680" w:hanging="340"/>
    </w:pPr>
    <w:rPr>
      <w:rFonts w:ascii="Calibri" w:eastAsia="Calibri" w:hAnsi="Calibri" w:cs="Calibri"/>
      <w:sz w:val="22"/>
      <w:szCs w:val="22"/>
      <w:lang w:val="en-NZ"/>
    </w:rPr>
  </w:style>
  <w:style w:type="paragraph" w:customStyle="1" w:styleId="Heading4-Raisedby5pt">
    <w:name w:val="Heading 4 - Raised by 5pt"/>
    <w:basedOn w:val="Heading4"/>
    <w:qFormat/>
    <w:rsid w:val="00A14AB3"/>
    <w:pPr>
      <w:spacing w:before="0" w:after="120"/>
    </w:pPr>
    <w:rPr>
      <w:noProof/>
      <w:position w:val="10"/>
      <w:szCs w:val="20"/>
    </w:rPr>
  </w:style>
  <w:style w:type="character" w:customStyle="1" w:styleId="NOTRAISED">
    <w:name w:val="NOT RAISED"/>
    <w:basedOn w:val="DefaultParagraphFont"/>
    <w:uiPriority w:val="1"/>
    <w:qFormat/>
    <w:rsid w:val="00A14AB3"/>
    <w:rPr>
      <w:position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8952147">
      <w:bodyDiv w:val="1"/>
      <w:marLeft w:val="0"/>
      <w:marRight w:val="0"/>
      <w:marTop w:val="0"/>
      <w:marBottom w:val="0"/>
      <w:divBdr>
        <w:top w:val="none" w:sz="0" w:space="0" w:color="auto"/>
        <w:left w:val="none" w:sz="0" w:space="0" w:color="auto"/>
        <w:bottom w:val="none" w:sz="0" w:space="0" w:color="auto"/>
        <w:right w:val="none" w:sz="0" w:space="0" w:color="auto"/>
      </w:divBdr>
    </w:div>
    <w:div w:id="51192031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hyperlink" Target="https://aotearoahistories.education.govt.nz/content-overview" TargetMode="External"/><Relationship Id="rId21" Type="http://schemas.openxmlformats.org/officeDocument/2006/relationships/image" Target="media/image9.png"/><Relationship Id="rId42" Type="http://schemas.openxmlformats.org/officeDocument/2006/relationships/image" Target="media/image14.jpeg"/><Relationship Id="rId47" Type="http://schemas.openxmlformats.org/officeDocument/2006/relationships/hyperlink" Target="https://www.govt.nz/assets/Documents/OTS/Moriori/moriori-deed-of-settlement-initialled.pdf" TargetMode="External"/><Relationship Id="rId63" Type="http://schemas.openxmlformats.org/officeDocument/2006/relationships/hyperlink" Target="https://www.literacyprogressions.tki.org.nz/The-Structure-of-the-Progressions/By-the-end-of-year-6?q=node/21" TargetMode="External"/><Relationship Id="rId68" Type="http://schemas.openxmlformats.org/officeDocument/2006/relationships/hyperlink" Target="https://instructionalseries.tki.org.nz/Instructional-Series/Connected/Connected-2019-Level-3-Shifting-Views/The-Long-Pause" TargetMode="External"/><Relationship Id="rId84" Type="http://schemas.openxmlformats.org/officeDocument/2006/relationships/footer" Target="footer3.xml"/><Relationship Id="rId89" Type="http://schemas.openxmlformats.org/officeDocument/2006/relationships/hyperlink" Target="https://www.rnz.co.nz/national/programmes/ourchangingworld/audio/201807075/wairau-bar-how-it-all-began" TargetMode="External"/><Relationship Id="rId16" Type="http://schemas.openxmlformats.org/officeDocument/2006/relationships/image" Target="media/image5.jpeg"/><Relationship Id="rId11" Type="http://schemas.openxmlformats.org/officeDocument/2006/relationships/endnotes" Target="endnotes.xml"/><Relationship Id="rId32" Type="http://schemas.openxmlformats.org/officeDocument/2006/relationships/hyperlink" Target="https://curriculumprogresstools.education.govt.nz/lpf-tool/" TargetMode="External"/><Relationship Id="rId37" Type="http://schemas.openxmlformats.org/officeDocument/2006/relationships/hyperlink" Target="https://maorihistory.tki.org.nz/en/programme-design/te-takanga-o-te-wa-maori-history-guidelines-year-1-8/" TargetMode="External"/><Relationship Id="rId53" Type="http://schemas.openxmlformats.org/officeDocument/2006/relationships/hyperlink" Target="https://www.parliament.nz/en/pb/bills-and-laws/bills-digests/document/53PLLaw26341/moriori-claims-settlement-bill-2020-bills-digest-2634" TargetMode="External"/><Relationship Id="rId58" Type="http://schemas.openxmlformats.org/officeDocument/2006/relationships/hyperlink" Target="https://education-resources.co.nz/moriori/history/nunukus-law/" TargetMode="External"/><Relationship Id="rId74" Type="http://schemas.openxmlformats.org/officeDocument/2006/relationships/hyperlink" Target="https://teara.govt.nz/en/canoe-traditions" TargetMode="External"/><Relationship Id="rId79" Type="http://schemas.openxmlformats.org/officeDocument/2006/relationships/hyperlink" Target="https://aotearoahistories.education.govt.nz/custom-resource/teaching-tips-engaging-glam-sector" TargetMode="External"/><Relationship Id="rId5" Type="http://schemas.openxmlformats.org/officeDocument/2006/relationships/customXml" Target="../customXml/item5.xml"/><Relationship Id="rId90" Type="http://schemas.openxmlformats.org/officeDocument/2006/relationships/hyperlink" Target="https://www.stuff.co.nz/national/78741516/rangitane-welcome-old-lady-home-to-wairau-bar-marlborough" TargetMode="External"/><Relationship Id="rId22" Type="http://schemas.openxmlformats.org/officeDocument/2006/relationships/image" Target="media/image10.svg"/><Relationship Id="rId27" Type="http://schemas.openxmlformats.org/officeDocument/2006/relationships/hyperlink" Target="https://aotearoahistories.education.govt.nz/content-overview" TargetMode="External"/><Relationship Id="rId43" Type="http://schemas.openxmlformats.org/officeDocument/2006/relationships/hyperlink" Target="https://curriculumprogresstools.education.govt.nz/lpf-tool/" TargetMode="External"/><Relationship Id="rId48" Type="http://schemas.openxmlformats.org/officeDocument/2006/relationships/hyperlink" Target="https://e-tangata.co.nz/reflections/moriori-still-setting-the-record-straight/" TargetMode="External"/><Relationship Id="rId64" Type="http://schemas.openxmlformats.org/officeDocument/2006/relationships/hyperlink" Target="https://www.literacyprogressions.tki.org.nz/The-Structure-of-the-Progressions/By-the-end-of-year-6?q=node/21" TargetMode="External"/><Relationship Id="rId69" Type="http://schemas.openxmlformats.org/officeDocument/2006/relationships/hyperlink" Target="https://www.youtube.com/watch?v=6gY0hVh6pAc" TargetMode="External"/><Relationship Id="rId8" Type="http://schemas.openxmlformats.org/officeDocument/2006/relationships/settings" Target="settings.xml"/><Relationship Id="rId51" Type="http://schemas.openxmlformats.org/officeDocument/2006/relationships/hyperlink" Target="https://www.rnz.co.nz/programmes/the-detail/story/2018735038/setting-aside-the-moriori-myth" TargetMode="External"/><Relationship Id="rId72" Type="http://schemas.openxmlformats.org/officeDocument/2006/relationships/hyperlink" Target="https://teara.govt.nz/en/canoe-traditions" TargetMode="External"/><Relationship Id="rId80" Type="http://schemas.openxmlformats.org/officeDocument/2006/relationships/hyperlink" Target="https://www.rnz.co.nz/national/programmes/ourchangingworld/audio/201807075/wairau-bar-how-it-all-began" TargetMode="External"/><Relationship Id="rId85" Type="http://schemas.openxmlformats.org/officeDocument/2006/relationships/hyperlink" Target="https://docs.google.com/presentation/d/1Ey3Lj57h1XKiL3PJZKBgxy4kLer2JgwsjhfFnKyNE0w/present?slide=id.g499c2bbcff_0_62" TargetMode="External"/><Relationship Id="rId93"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image" Target="media/image6.jpeg"/><Relationship Id="rId25" Type="http://schemas.openxmlformats.org/officeDocument/2006/relationships/image" Target="media/image13.jpeg"/><Relationship Id="rId33" Type="http://schemas.openxmlformats.org/officeDocument/2006/relationships/hyperlink" Target="https://curriculumrefresh.education.govt.nz/" TargetMode="External"/><Relationship Id="rId38" Type="http://schemas.openxmlformats.org/officeDocument/2006/relationships/hyperlink" Target="https://aotearoahistories.education.govt.nz/custom-resource/leading-local-curriculum-guide-part-1" TargetMode="External"/><Relationship Id="rId46" Type="http://schemas.openxmlformats.org/officeDocument/2006/relationships/hyperlink" Target="http://shapingeducation.govt.nz/wp-content/uploads/2020/02/Transcript-of-the-Crown-apology-to-Moriori.pdf" TargetMode="External"/><Relationship Id="rId59" Type="http://schemas.openxmlformats.org/officeDocument/2006/relationships/image" Target="media/image15.jpeg"/><Relationship Id="rId67" Type="http://schemas.openxmlformats.org/officeDocument/2006/relationships/hyperlink" Target="https://www.tupapa.nz/stories/ocean-voyaging-culture" TargetMode="External"/><Relationship Id="rId20" Type="http://schemas.openxmlformats.org/officeDocument/2006/relationships/image" Target="media/image8.svg"/><Relationship Id="rId41" Type="http://schemas.openxmlformats.org/officeDocument/2006/relationships/footer" Target="footer2.xml"/><Relationship Id="rId54" Type="http://schemas.openxmlformats.org/officeDocument/2006/relationships/hyperlink" Target="http://www.moriori.co.nz" TargetMode="External"/><Relationship Id="rId62" Type="http://schemas.openxmlformats.org/officeDocument/2006/relationships/hyperlink" Target="https://www.literacyprogressions.tki.org.nz/The-Structure-of-the-Progressions/By-the-end-of-year-6?q=node/21" TargetMode="External"/><Relationship Id="rId70" Type="http://schemas.openxmlformats.org/officeDocument/2006/relationships/hyperlink" Target="https://open.spotify.com/track/0wAZ2oookAzb5KVqX8EM1r?si=9d0efe269c774baa" TargetMode="External"/><Relationship Id="rId75" Type="http://schemas.openxmlformats.org/officeDocument/2006/relationships/hyperlink" Target="https://teara.govt.nz/en/whakapapa/800/whakapapa-from-te-arawa-canoe" TargetMode="External"/><Relationship Id="rId83" Type="http://schemas.openxmlformats.org/officeDocument/2006/relationships/hyperlink" Target="https://instructionalseries.tki.org.nz/Instructional-Series/School-Journal/School-Journal-Level-3-November-2016/Puawai-Cairns-Te-Papa-Detective" TargetMode="External"/><Relationship Id="rId88" Type="http://schemas.openxmlformats.org/officeDocument/2006/relationships/hyperlink" Target="https://www.canterburymuseum.com/collections/collection-highlights/lightbox/58" TargetMode="External"/><Relationship Id="rId91" Type="http://schemas.openxmlformats.org/officeDocument/2006/relationships/hyperlink" Target="https://www.stuff.co.nz/national/81276771/ancient-cooking-oven-reexcavated-at-early-capital-city-in-marlborough"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4.jpeg"/><Relationship Id="rId23" Type="http://schemas.openxmlformats.org/officeDocument/2006/relationships/image" Target="media/image11.png"/><Relationship Id="rId28" Type="http://schemas.openxmlformats.org/officeDocument/2006/relationships/hyperlink" Target="http://www.literacyprogressions.tki.org.nz/" TargetMode="External"/><Relationship Id="rId36" Type="http://schemas.openxmlformats.org/officeDocument/2006/relationships/hyperlink" Target="https://natlib.govt.nz/schools/teaching-and-learning-resources/tools-for-primary-source-analysis" TargetMode="External"/><Relationship Id="rId49" Type="http://schemas.openxmlformats.org/officeDocument/2006/relationships/hyperlink" Target="https://www.parliament.nz/en/pb/bills-and-laws/bills-digests/document/53PLLaw26341/moriori-claims-settlement-bill-2020-bills-digest-2634" TargetMode="External"/><Relationship Id="rId57" Type="http://schemas.openxmlformats.org/officeDocument/2006/relationships/hyperlink" Target="https://education-resources.co.nz/moriori/history/nunukus-law/" TargetMode="External"/><Relationship Id="rId10" Type="http://schemas.openxmlformats.org/officeDocument/2006/relationships/footnotes" Target="footnotes.xml"/><Relationship Id="rId31" Type="http://schemas.openxmlformats.org/officeDocument/2006/relationships/hyperlink" Target="https://curriculumprogresstools.education.govt.nz/lpf-tool/" TargetMode="External"/><Relationship Id="rId44" Type="http://schemas.openxmlformats.org/officeDocument/2006/relationships/hyperlink" Target="https://www.literacyprogressions.tki.org.nz/The-Structure-of-the-Progressions/By-the-end-of-year-6?q=node/21" TargetMode="External"/><Relationship Id="rId52" Type="http://schemas.openxmlformats.org/officeDocument/2006/relationships/hyperlink" Target="https://e-tangata.co.nz/reflections/moriori-still-setting-the-record-straight/" TargetMode="External"/><Relationship Id="rId60" Type="http://schemas.openxmlformats.org/officeDocument/2006/relationships/hyperlink" Target="https://curriculumprogresstools.education.govt.nz/lpf-tool/" TargetMode="External"/><Relationship Id="rId65" Type="http://schemas.openxmlformats.org/officeDocument/2006/relationships/hyperlink" Target="https://teara.govt.nz/en/interactive/14130/waka-landing-places" TargetMode="External"/><Relationship Id="rId73" Type="http://schemas.openxmlformats.org/officeDocument/2006/relationships/hyperlink" Target="https://teara.govt.nz/en/nga-waewae-tapu-maori-exploration/page-2" TargetMode="External"/><Relationship Id="rId78" Type="http://schemas.openxmlformats.org/officeDocument/2006/relationships/hyperlink" Target="https://www.literacyprogressions.tki.org.nz/The-Structure-of-the-Progressions/By-the-end-of-year-6?q=node/21" TargetMode="External"/><Relationship Id="rId81" Type="http://schemas.openxmlformats.org/officeDocument/2006/relationships/hyperlink" Target="https://archaeosoup.com/light-cast-on-lifestyle-and-diet-of-first-new-zealanders/" TargetMode="External"/><Relationship Id="rId86" Type="http://schemas.openxmlformats.org/officeDocument/2006/relationships/hyperlink" Target="https://collections.tepapa.govt.nz/object/146321" TargetMode="External"/><Relationship Id="rId9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footer" Target="footer1.xml"/><Relationship Id="rId39" Type="http://schemas.openxmlformats.org/officeDocument/2006/relationships/hyperlink" Target="https://aotearoahistories.education.govt.nz/custom-resource/leading-local-curriculum-guide-part-2" TargetMode="External"/><Relationship Id="rId34" Type="http://schemas.openxmlformats.org/officeDocument/2006/relationships/hyperlink" Target="https://aotearoahistories.education.govt.nz/custom-resource/teaching-tips-using-historical-images" TargetMode="External"/><Relationship Id="rId50" Type="http://schemas.openxmlformats.org/officeDocument/2006/relationships/hyperlink" Target="https://instructionalseries.tki.org.nz/Instructional-Series/Connected/Connected-2019-Level-3-Shifting-Views/The-Long-Pause" TargetMode="External"/><Relationship Id="rId55" Type="http://schemas.openxmlformats.org/officeDocument/2006/relationships/hyperlink" Target="https://education-resources.co.nz/" TargetMode="External"/><Relationship Id="rId76" Type="http://schemas.openxmlformats.org/officeDocument/2006/relationships/image" Target="media/image16.jpeg"/><Relationship Id="rId7" Type="http://schemas.openxmlformats.org/officeDocument/2006/relationships/styles" Target="styles.xml"/><Relationship Id="rId71" Type="http://schemas.openxmlformats.org/officeDocument/2006/relationships/hyperlink" Target="https://teara.govt.nz/en/nga-waewae-tapu-maori-exploration/page-2" TargetMode="External"/><Relationship Id="rId92" Type="http://schemas.openxmlformats.org/officeDocument/2006/relationships/footer" Target="footer4.xml"/><Relationship Id="rId2" Type="http://schemas.openxmlformats.org/officeDocument/2006/relationships/customXml" Target="../customXml/item2.xml"/><Relationship Id="rId29" Type="http://schemas.openxmlformats.org/officeDocument/2006/relationships/hyperlink" Target="https://curriculumprogresstools.education.govt.nz/lpf-tool/" TargetMode="External"/><Relationship Id="rId24" Type="http://schemas.openxmlformats.org/officeDocument/2006/relationships/image" Target="media/image12.svg"/><Relationship Id="rId40" Type="http://schemas.openxmlformats.org/officeDocument/2006/relationships/hyperlink" Target="https://aotearoahistories.education.govt.nz/" TargetMode="External"/><Relationship Id="rId45" Type="http://schemas.openxmlformats.org/officeDocument/2006/relationships/hyperlink" Target="https://www.literacyprogressions.tki.org.nz/The-Structure-of-the-Progressions/By-the-end-of-year-6?q=node/21" TargetMode="External"/><Relationship Id="rId66" Type="http://schemas.openxmlformats.org/officeDocument/2006/relationships/hyperlink" Target="https://teara.govt.nz/en/nga-waewae-tapu-maori-exploration" TargetMode="External"/><Relationship Id="rId87" Type="http://schemas.openxmlformats.org/officeDocument/2006/relationships/hyperlink" Target="https://teara.govt.nz/en/anthropology-and-archaeology/page-4" TargetMode="External"/><Relationship Id="rId61" Type="http://schemas.openxmlformats.org/officeDocument/2006/relationships/hyperlink" Target="https://curriculumprogresstools.education.govt.nz/lpf-tool/" TargetMode="External"/><Relationship Id="rId82" Type="http://schemas.openxmlformats.org/officeDocument/2006/relationships/hyperlink" Target="https://www.nzherald.co.nz/kahu/myth-of-mangahawea-how-scientists-uncovered-the-home-of-our-earliest-polynesian-arrivals/QJKSWY7UUNK4YHSRDMX2TA43EA/" TargetMode="External"/><Relationship Id="rId19" Type="http://schemas.openxmlformats.org/officeDocument/2006/relationships/image" Target="media/image7.png"/><Relationship Id="rId14" Type="http://schemas.openxmlformats.org/officeDocument/2006/relationships/image" Target="media/image3.svg"/><Relationship Id="rId30" Type="http://schemas.openxmlformats.org/officeDocument/2006/relationships/hyperlink" Target="https://curriculumprogresstools.education.govt.nz/lpf-tool/" TargetMode="External"/><Relationship Id="rId35" Type="http://schemas.openxmlformats.org/officeDocument/2006/relationships/hyperlink" Target="https://info.thinkcerca.com/hubfs/Content_Downloads/Graphic_Organizers/ThinkCERCA_KWLQ_GraphicOrganizer.pdf" TargetMode="External"/><Relationship Id="rId56" Type="http://schemas.openxmlformats.org/officeDocument/2006/relationships/hyperlink" Target="https://www.youtube.com/channel/UCqCX1A_mHDTN7YqrWpFtoCQ" TargetMode="External"/><Relationship Id="rId77" Type="http://schemas.openxmlformats.org/officeDocument/2006/relationships/hyperlink" Target="https://curriculumprogresstools.education.govt.nz/lpf-tool/" TargetMode="External"/></Relationships>
</file>

<file path=word/_rels/footer1.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3.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CBCBED8B7B1864CBA9CD6A197EA24CA" ma:contentTypeVersion="16" ma:contentTypeDescription="Create a new document." ma:contentTypeScope="" ma:versionID="7b662727acb062b16e2f4a0b4feac9db">
  <xsd:schema xmlns:xsd="http://www.w3.org/2001/XMLSchema" xmlns:xs="http://www.w3.org/2001/XMLSchema" xmlns:p="http://schemas.microsoft.com/office/2006/metadata/properties" xmlns:ns2="3eb3a008-f7ff-4440-979d-ec64cf81db03" xmlns:ns3="84c23c65-5a65-4983-8996-99a5c5eb4bc7" targetNamespace="http://schemas.microsoft.com/office/2006/metadata/properties" ma:root="true" ma:fieldsID="6258607e9b4fee0f2867c8c9e95a8804" ns2:_="" ns3:_="">
    <xsd:import namespace="3eb3a008-f7ff-4440-979d-ec64cf81db03"/>
    <xsd:import namespace="84c23c65-5a65-4983-8996-99a5c5eb4bc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b3a008-f7ff-4440-979d-ec64cf81db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1251b612-acb0-445b-8fe5-1f64780f71b2" ma:termSetId="09814cd3-568e-fe90-9814-8d621ff8fb84" ma:anchorId="fba54fb3-c3e1-fe81-a776-ca4b69148c4d" ma:open="true" ma:isKeyword="false">
      <xsd:complexType>
        <xsd:sequence>
          <xsd:element ref="pc:Terms" minOccurs="0" maxOccurs="1"/>
        </xsd:sequence>
      </xsd:complex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c23c65-5a65-4983-8996-99a5c5eb4bc7"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be81765-eca4-44a6-952f-2daa49265d79}" ma:internalName="TaxCatchAll" ma:showField="CatchAllData" ma:web="84c23c65-5a65-4983-8996-99a5c5eb4bc7">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eb3a008-f7ff-4440-979d-ec64cf81db03">
      <Terms xmlns="http://schemas.microsoft.com/office/infopath/2007/PartnerControls"/>
    </lcf76f155ced4ddcb4097134ff3c332f>
    <TaxCatchAll xmlns="84c23c65-5a65-4983-8996-99a5c5eb4bc7" xsi:nil="true"/>
  </documentManagement>
</p:properties>
</file>

<file path=customXml/item4.xml><?xml version="1.0" encoding="utf-8"?>
<go:gDocsCustomXmlDataStorage xmlns:go="http://customooxmlschemas.google.com/" xmlns:r="http://schemas.openxmlformats.org/officeDocument/2006/relationships">
  <go:docsCustomData xmlns:go="http://customooxmlschemas.google.com/" roundtripDataSignature="AMtx7mj06r5uI6cd0UMXZgBBiCUC2fKGdA==">AMUW2mXyAb/yoA7WDZHQlUQFZaJVDENmqYmJz1I3TfPu+4eRNh/jOiCVCo9hBrSPvTofvOKRlw8pyAMMhV0IXUCzEsiEn09s3toxVz9CWjKxulrKjdzdxZpkg5qsmvoSFYJ3nN3BFq7+miFOcm47VhRf5N6frtacRoWR19ugqGZoYhtXFGmzAcHcdFNv6fEbZhdyTNcznOzkdAIAe4pdwHDFnzRHvqR3WXaP7XqEM9bh1VZLdg9dCOAb4syIahaGdZiY7BfSL/xCzPE8TjWuWhPIHvNMFllacR77mJo8l0HrTUOG7Odg8YBHYytcGPiMXmF2hX45N6fkRGxZwcBV00/2ciasrNRnSetr1vVNv8FdetXQKAQXd7XcrgkxoYDwaDHqPftPf8rNzot1W3N8iceua4wB6tyCokNzKYoRjFQ3tdo/riSUc46jLoM931XhhsDKk10GuU24ShMKTUvLzdVMBFODu7KVZnozj3GY0Mg78fN7LxkTq+wXBrNfEhCWz5yFp/Vs78Fw8XLOMP5YEnCLgYAU9rLt4Scj6GYFzmXCnQh2qCJSPdjA0xHH9KBhOSROPbBI2SZniLCoeZ6ILqdQ1DurbvHkutZAOaFeNFqLwEZ8hEyAlUlAWH2W8O8VR6oTaaopS/ixLjaYHnbwIXBbZO3vuFjlIdIl3QR67AZ5R++GfHZdlWQdNj3SCwB5w+ILkLHB0vpDEbsn5NSXlaUzN6zGDEAZx9YeK2vWndqFOMR6MOmU75ApN0BOlf4TsAAHjVr+M9znUFWUgvtgDnqq2sXifmkMBDqJI/cRqax9WRmx+bTAYLr2CFtjIgMqmoBxsWnhIziRW421WHnfHoMff8k1zcw5U6QAZvx8eo9hZh1fp0hj14ckdOQHhCHOgdclSwWDgsnSuDYOhAOR6rXWcjk3AwxDkdpECMTwJyEGizBwOJly2CtPb/G3KtswYv6dx092F3kOGAGxP2NtN6v/cOKooeVny1ZmKAQG0rOIkFMA0fRi7cnaclcIK64qnD8SkKW/B9+zBgIHQYAFeIfdPZ3KnR3LpOeh3fuIzK0abNQjHg3XdRO3japWfr9rVBo8gnmGLoDwXp2E2mFkn3NLU7h6Klx4yA==</go:docsCustomData>
</go:gDocsCustomXmlDataStorag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556B7C4-D239-473A-90A4-020F53D259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b3a008-f7ff-4440-979d-ec64cf81db03"/>
    <ds:schemaRef ds:uri="84c23c65-5a65-4983-8996-99a5c5eb4b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22A6E5-956F-4C59-AA6B-72D8C3586B20}">
  <ds:schemaRefs>
    <ds:schemaRef ds:uri="http://schemas.microsoft.com/sharepoint/v3/contenttype/forms"/>
  </ds:schemaRefs>
</ds:datastoreItem>
</file>

<file path=customXml/itemProps3.xml><?xml version="1.0" encoding="utf-8"?>
<ds:datastoreItem xmlns:ds="http://schemas.openxmlformats.org/officeDocument/2006/customXml" ds:itemID="{02DD6E41-4C63-4906-8008-9A2E1292C9AC}">
  <ds:schemaRefs>
    <ds:schemaRef ds:uri="http://schemas.microsoft.com/office/2006/metadata/properties"/>
    <ds:schemaRef ds:uri="http://schemas.microsoft.com/office/infopath/2007/PartnerControls"/>
    <ds:schemaRef ds:uri="3eb3a008-f7ff-4440-979d-ec64cf81db03"/>
    <ds:schemaRef ds:uri="84c23c65-5a65-4983-8996-99a5c5eb4bc7"/>
  </ds:schemaRefs>
</ds:datastoreItem>
</file>

<file path=customXml/itemProps4.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5.xml><?xml version="1.0" encoding="utf-8"?>
<ds:datastoreItem xmlns:ds="http://schemas.openxmlformats.org/officeDocument/2006/customXml" ds:itemID="{C58CE217-5948-F049-A238-3F557F3AA5B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801</TotalTime>
  <Pages>11</Pages>
  <Words>6449</Words>
  <Characters>36762</Characters>
  <Application>Microsoft Office Word</Application>
  <DocSecurity>0</DocSecurity>
  <Lines>306</Lines>
  <Paragraphs>86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43125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Simon Waterfield</cp:lastModifiedBy>
  <cp:revision>385</cp:revision>
  <cp:lastPrinted>2022-05-17T20:25:00Z</cp:lastPrinted>
  <dcterms:created xsi:type="dcterms:W3CDTF">2022-05-17T04:15:00Z</dcterms:created>
  <dcterms:modified xsi:type="dcterms:W3CDTF">2023-05-11T05:23:00Z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0x010100CCBCBED8B7B1864CBA9CD6A197EA24CA</vt:lpwstr>
  </property>
  <property fmtid="{D5CDD505-2E9C-101B-9397-08002B2CF9AE}" pid="3" name="MediaServiceImageTags">
    <vt:lpwstr/>
  </property>
</Properties>
</file>