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63" r:id="rId3"/>
    <p:sldId id="258" r:id="rId4"/>
    <p:sldId id="290" r:id="rId5"/>
    <p:sldId id="292" r:id="rId6"/>
    <p:sldId id="294" r:id="rId7"/>
    <p:sldId id="299" r:id="rId8"/>
    <p:sldId id="295" r:id="rId9"/>
    <p:sldId id="296" r:id="rId10"/>
    <p:sldId id="291" r:id="rId11"/>
    <p:sldId id="297" r:id="rId12"/>
    <p:sldId id="289" r:id="rId13"/>
    <p:sldId id="300" r:id="rId14"/>
    <p:sldId id="298" r:id="rId15"/>
    <p:sldId id="2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048" y="-112"/>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3ABC5-703B-9641-931B-435F056BB53D}" type="datetimeFigureOut">
              <a:rPr lang="en-US" smtClean="0"/>
              <a:t>24/04/13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86817-8AA2-B241-9A27-D5BAA7A59FAD}" type="slidenum">
              <a:rPr lang="en-US" smtClean="0"/>
              <a:t>‹#›</a:t>
            </a:fld>
            <a:endParaRPr lang="en-US"/>
          </a:p>
        </p:txBody>
      </p:sp>
    </p:spTree>
    <p:extLst>
      <p:ext uri="{BB962C8B-B14F-4D97-AF65-F5344CB8AC3E}">
        <p14:creationId xmlns:p14="http://schemas.microsoft.com/office/powerpoint/2010/main" val="2199363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0B5492-E443-7044-B614-2D43A7D63F60}" type="slidenum">
              <a:rPr lang="en-US" sz="1200">
                <a:solidFill>
                  <a:srgbClr val="000000"/>
                </a:solidFill>
              </a:rPr>
              <a:pPr/>
              <a:t>1</a:t>
            </a:fld>
            <a:endParaRPr lang="en-US" sz="1200">
              <a:solidFill>
                <a:srgbClr val="000000"/>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baseline="0" dirty="0" smtClean="0">
                <a:latin typeface="Times" charset="0"/>
              </a:rPr>
              <a:t>This is </a:t>
            </a:r>
            <a:r>
              <a:rPr lang="en-US" baseline="0" dirty="0" smtClean="0">
                <a:latin typeface="Times" charset="0"/>
              </a:rPr>
              <a:t>about sharing an effective pedagogy I have found really worked with </a:t>
            </a:r>
            <a:r>
              <a:rPr lang="en-US" baseline="0" dirty="0" smtClean="0">
                <a:latin typeface="Times" charset="0"/>
              </a:rPr>
              <a:t>students and allowed lots of fun when introducing subject specific vocabulary.</a:t>
            </a:r>
            <a:endParaRPr lang="en-US" dirty="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could line up themselves and talk about the word and its </a:t>
            </a:r>
            <a:r>
              <a:rPr lang="en-US" dirty="0" err="1" smtClean="0"/>
              <a:t>imporatnce</a:t>
            </a:r>
            <a:r>
              <a:rPr lang="en-US" dirty="0" smtClean="0"/>
              <a:t> in brief development</a:t>
            </a:r>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13</a:t>
            </a:fld>
            <a:endParaRPr lang="en-US"/>
          </a:p>
        </p:txBody>
      </p:sp>
    </p:spTree>
    <p:extLst>
      <p:ext uri="{BB962C8B-B14F-4D97-AF65-F5344CB8AC3E}">
        <p14:creationId xmlns:p14="http://schemas.microsoft.com/office/powerpoint/2010/main" val="376302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email address </a:t>
            </a:r>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14</a:t>
            </a:fld>
            <a:endParaRPr lang="en-US"/>
          </a:p>
        </p:txBody>
      </p:sp>
    </p:spTree>
    <p:extLst>
      <p:ext uri="{BB962C8B-B14F-4D97-AF65-F5344CB8AC3E}">
        <p14:creationId xmlns:p14="http://schemas.microsoft.com/office/powerpoint/2010/main" val="397268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used in primary schools </a:t>
            </a:r>
            <a:r>
              <a:rPr lang="en-US" baseline="0" dirty="0" smtClean="0"/>
              <a:t>where words are pegged to a line to create a sentence.</a:t>
            </a:r>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3</a:t>
            </a:fld>
            <a:endParaRPr lang="en-US"/>
          </a:p>
        </p:txBody>
      </p:sp>
    </p:spTree>
    <p:extLst>
      <p:ext uri="{BB962C8B-B14F-4D97-AF65-F5344CB8AC3E}">
        <p14:creationId xmlns:p14="http://schemas.microsoft.com/office/powerpoint/2010/main" val="428892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t>
            </a:r>
            <a:r>
              <a:rPr lang="en-US" dirty="0" smtClean="0"/>
              <a:t>one strategy  but this can be taken in many ways to create a collaborative approach to learning.</a:t>
            </a:r>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4</a:t>
            </a:fld>
            <a:endParaRPr lang="en-US"/>
          </a:p>
        </p:txBody>
      </p:sp>
    </p:spTree>
    <p:extLst>
      <p:ext uri="{BB962C8B-B14F-4D97-AF65-F5344CB8AC3E}">
        <p14:creationId xmlns:p14="http://schemas.microsoft.com/office/powerpoint/2010/main" val="47781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separate sheet with words and definitions for brief development.</a:t>
            </a:r>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6</a:t>
            </a:fld>
            <a:endParaRPr lang="en-US"/>
          </a:p>
        </p:txBody>
      </p:sp>
    </p:spTree>
    <p:extLst>
      <p:ext uri="{BB962C8B-B14F-4D97-AF65-F5344CB8AC3E}">
        <p14:creationId xmlns:p14="http://schemas.microsoft.com/office/powerpoint/2010/main" val="214246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word write it on card</a:t>
            </a:r>
          </a:p>
          <a:p>
            <a:r>
              <a:rPr lang="en-US" baseline="0" dirty="0" smtClean="0"/>
              <a:t>I also write the action words on card, such as: explore, scope, research, tell a story, identify, trial and test, evaluate</a:t>
            </a:r>
          </a:p>
          <a:p>
            <a:r>
              <a:rPr lang="en-US" baseline="0" dirty="0" smtClean="0"/>
              <a:t>Each student lays their card down in the order they believe fits the process the best. As the guardian of the word they need to justify why they have placed their word where. This generates interesting discussions with the students.</a:t>
            </a:r>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7</a:t>
            </a:fld>
            <a:endParaRPr lang="en-US"/>
          </a:p>
        </p:txBody>
      </p:sp>
    </p:spTree>
    <p:extLst>
      <p:ext uri="{BB962C8B-B14F-4D97-AF65-F5344CB8AC3E}">
        <p14:creationId xmlns:p14="http://schemas.microsoft.com/office/powerpoint/2010/main" val="365831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discussing the order of words for the brief development they will calling on prior </a:t>
            </a:r>
            <a:r>
              <a:rPr lang="en-US" dirty="0" smtClean="0"/>
              <a:t>knowledge</a:t>
            </a:r>
            <a:r>
              <a:rPr lang="en-US" baseline="0" dirty="0" smtClean="0"/>
              <a:t> and </a:t>
            </a:r>
            <a:r>
              <a:rPr lang="en-US" dirty="0" smtClean="0"/>
              <a:t>teaching </a:t>
            </a:r>
            <a:r>
              <a:rPr lang="en-US" dirty="0" smtClean="0"/>
              <a:t>each other collaboratively</a:t>
            </a:r>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8</a:t>
            </a:fld>
            <a:endParaRPr lang="en-US"/>
          </a:p>
        </p:txBody>
      </p:sp>
    </p:spTree>
    <p:extLst>
      <p:ext uri="{BB962C8B-B14F-4D97-AF65-F5344CB8AC3E}">
        <p14:creationId xmlns:p14="http://schemas.microsoft.com/office/powerpoint/2010/main" val="381956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85549-7D3E-D247-97EB-19EE476ABE69}" type="slidenum">
              <a:rPr lang="en-US" smtClean="0"/>
              <a:t>9</a:t>
            </a:fld>
            <a:endParaRPr lang="en-US"/>
          </a:p>
        </p:txBody>
      </p:sp>
    </p:spTree>
    <p:extLst>
      <p:ext uri="{BB962C8B-B14F-4D97-AF65-F5344CB8AC3E}">
        <p14:creationId xmlns:p14="http://schemas.microsoft.com/office/powerpoint/2010/main" val="162179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a:t>
            </a:r>
            <a:r>
              <a:rPr lang="en-US" baseline="0" dirty="0" smtClean="0"/>
              <a:t> for </a:t>
            </a:r>
            <a:r>
              <a:rPr lang="en-US" dirty="0" smtClean="0"/>
              <a:t>a layout</a:t>
            </a:r>
            <a:r>
              <a:rPr lang="en-US" dirty="0" smtClean="0"/>
              <a:t>. Students </a:t>
            </a:r>
            <a:r>
              <a:rPr lang="en-US" dirty="0" smtClean="0"/>
              <a:t>were given </a:t>
            </a:r>
            <a:r>
              <a:rPr lang="en-US" dirty="0" smtClean="0"/>
              <a:t>the white sheet of paper with a washing line</a:t>
            </a:r>
            <a:r>
              <a:rPr lang="en-US" baseline="0" dirty="0" smtClean="0"/>
              <a:t> drawn on </a:t>
            </a:r>
            <a:r>
              <a:rPr lang="en-US" baseline="0" dirty="0" smtClean="0"/>
              <a:t>it and post it notes. </a:t>
            </a:r>
          </a:p>
          <a:p>
            <a:r>
              <a:rPr lang="en-US" baseline="0" dirty="0" smtClean="0"/>
              <a:t>Yellow </a:t>
            </a:r>
            <a:r>
              <a:rPr lang="en-US" baseline="0" dirty="0" smtClean="0"/>
              <a:t>and blue paper are post it notes to allow easy movement and some </a:t>
            </a:r>
            <a:r>
              <a:rPr lang="en-US" baseline="0" dirty="0" err="1" smtClean="0"/>
              <a:t>stickability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10</a:t>
            </a:fld>
            <a:endParaRPr lang="en-US"/>
          </a:p>
        </p:txBody>
      </p:sp>
    </p:spTree>
    <p:extLst>
      <p:ext uri="{BB962C8B-B14F-4D97-AF65-F5344CB8AC3E}">
        <p14:creationId xmlns:p14="http://schemas.microsoft.com/office/powerpoint/2010/main" val="61657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checks the order and gets students to justify their thinking and corrects the order if needed. The continual talking about the words , their meaning and when they come into play when brief development happens is very powerful.</a:t>
            </a:r>
          </a:p>
          <a:p>
            <a:endParaRPr lang="en-US" dirty="0"/>
          </a:p>
        </p:txBody>
      </p:sp>
      <p:sp>
        <p:nvSpPr>
          <p:cNvPr id="4" name="Slide Number Placeholder 3"/>
          <p:cNvSpPr>
            <a:spLocks noGrp="1"/>
          </p:cNvSpPr>
          <p:nvPr>
            <p:ph type="sldNum" sz="quarter" idx="10"/>
          </p:nvPr>
        </p:nvSpPr>
        <p:spPr/>
        <p:txBody>
          <a:bodyPr/>
          <a:lstStyle/>
          <a:p>
            <a:fld id="{6A986817-8AA2-B241-9A27-D5BAA7A59FAD}" type="slidenum">
              <a:rPr lang="en-US" smtClean="0"/>
              <a:t>12</a:t>
            </a:fld>
            <a:endParaRPr lang="en-US"/>
          </a:p>
        </p:txBody>
      </p:sp>
    </p:spTree>
    <p:extLst>
      <p:ext uri="{BB962C8B-B14F-4D97-AF65-F5344CB8AC3E}">
        <p14:creationId xmlns:p14="http://schemas.microsoft.com/office/powerpoint/2010/main" val="37934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1F4C569-4DE8-864C-926C-2F9AE3A97A37}" type="datetimeFigureOut">
              <a:rPr lang="en-US" smtClean="0"/>
              <a:t>24/04/13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183360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F4C569-4DE8-864C-926C-2F9AE3A97A37}" type="datetimeFigureOut">
              <a:rPr lang="en-US" smtClean="0"/>
              <a:t>24/04/13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79918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F4C569-4DE8-864C-926C-2F9AE3A97A37}" type="datetimeFigureOut">
              <a:rPr lang="en-US" smtClean="0"/>
              <a:t>24/04/13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400442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97513" y="5319713"/>
            <a:ext cx="3646487"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FO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0400" y="5943600"/>
            <a:ext cx="185896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524000"/>
            <a:ext cx="7772400" cy="1143000"/>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685800" y="3352800"/>
            <a:ext cx="7772400" cy="533400"/>
          </a:xfrm>
        </p:spPr>
        <p:txBody>
          <a:bodyPr/>
          <a:lstStyle>
            <a:lvl1pPr marL="0" indent="0">
              <a:buFontTx/>
              <a:buNone/>
              <a:defRPr sz="2000" b="1"/>
            </a:lvl1pPr>
          </a:lstStyle>
          <a:p>
            <a:r>
              <a:rPr lang="en-US"/>
              <a:t>Click to edit Master subtitle style</a:t>
            </a:r>
          </a:p>
        </p:txBody>
      </p:sp>
    </p:spTree>
    <p:extLst>
      <p:ext uri="{BB962C8B-B14F-4D97-AF65-F5344CB8AC3E}">
        <p14:creationId xmlns:p14="http://schemas.microsoft.com/office/powerpoint/2010/main" val="310947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73608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mi-NZ" smtClean="0"/>
              <a:t>Click to edit Master text styles</a:t>
            </a:r>
          </a:p>
        </p:txBody>
      </p:sp>
    </p:spTree>
    <p:extLst>
      <p:ext uri="{BB962C8B-B14F-4D97-AF65-F5344CB8AC3E}">
        <p14:creationId xmlns:p14="http://schemas.microsoft.com/office/powerpoint/2010/main" val="5219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sz="half" idx="1"/>
          </p:nvPr>
        </p:nvSpPr>
        <p:spPr>
          <a:xfrm>
            <a:off x="685800" y="20574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Content Placeholder 3"/>
          <p:cNvSpPr>
            <a:spLocks noGrp="1"/>
          </p:cNvSpPr>
          <p:nvPr>
            <p:ph sz="half" idx="2"/>
          </p:nvPr>
        </p:nvSpPr>
        <p:spPr>
          <a:xfrm>
            <a:off x="4648200" y="20574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312311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mi-N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1083365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Tree>
    <p:extLst>
      <p:ext uri="{BB962C8B-B14F-4D97-AF65-F5344CB8AC3E}">
        <p14:creationId xmlns:p14="http://schemas.microsoft.com/office/powerpoint/2010/main" val="1803016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994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Tree>
    <p:extLst>
      <p:ext uri="{BB962C8B-B14F-4D97-AF65-F5344CB8AC3E}">
        <p14:creationId xmlns:p14="http://schemas.microsoft.com/office/powerpoint/2010/main" val="375207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F4C569-4DE8-864C-926C-2F9AE3A97A37}" type="datetimeFigureOut">
              <a:rPr lang="en-US" smtClean="0"/>
              <a:t>24/04/13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1791961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Tree>
    <p:extLst>
      <p:ext uri="{BB962C8B-B14F-4D97-AF65-F5344CB8AC3E}">
        <p14:creationId xmlns:p14="http://schemas.microsoft.com/office/powerpoint/2010/main" val="3782609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1341781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572000"/>
          </a:xfrm>
        </p:spPr>
        <p:txBody>
          <a:bodyPr vert="eaVert"/>
          <a:lstStyle/>
          <a:p>
            <a:r>
              <a:rPr lang="mi-NZ" smtClean="0"/>
              <a:t>Click to edit Master title style</a:t>
            </a:r>
            <a:endParaRPr lang="en-US"/>
          </a:p>
        </p:txBody>
      </p:sp>
      <p:sp>
        <p:nvSpPr>
          <p:cNvPr id="3" name="Vertical Text Placeholder 2"/>
          <p:cNvSpPr>
            <a:spLocks noGrp="1"/>
          </p:cNvSpPr>
          <p:nvPr>
            <p:ph type="body" orient="vert" idx="1"/>
          </p:nvPr>
        </p:nvSpPr>
        <p:spPr>
          <a:xfrm>
            <a:off x="685800" y="1219200"/>
            <a:ext cx="5676900" cy="4572000"/>
          </a:xfrm>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1978643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85800"/>
          </a:xfrm>
        </p:spPr>
        <p:txBody>
          <a:bodyPr/>
          <a:lstStyle/>
          <a:p>
            <a:r>
              <a:rPr lang="mi-NZ" smtClean="0"/>
              <a:t>Click to edit Master title style</a:t>
            </a:r>
            <a:endParaRPr lang="en-US"/>
          </a:p>
        </p:txBody>
      </p:sp>
      <p:sp>
        <p:nvSpPr>
          <p:cNvPr id="3" name="Text Placeholder 2"/>
          <p:cNvSpPr>
            <a:spLocks noGrp="1"/>
          </p:cNvSpPr>
          <p:nvPr>
            <p:ph type="body" sz="half" idx="1"/>
          </p:nvPr>
        </p:nvSpPr>
        <p:spPr>
          <a:xfrm>
            <a:off x="685800" y="2057400"/>
            <a:ext cx="3810000" cy="3733800"/>
          </a:xfrm>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Content Placeholder 3"/>
          <p:cNvSpPr>
            <a:spLocks noGrp="1"/>
          </p:cNvSpPr>
          <p:nvPr>
            <p:ph sz="half" idx="2"/>
          </p:nvPr>
        </p:nvSpPr>
        <p:spPr>
          <a:xfrm>
            <a:off x="4648200" y="2057400"/>
            <a:ext cx="3810000" cy="3733800"/>
          </a:xfrm>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410338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1F4C569-4DE8-864C-926C-2F9AE3A97A37}" type="datetimeFigureOut">
              <a:rPr lang="en-US" smtClean="0"/>
              <a:t>24/04/13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396828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1F4C569-4DE8-864C-926C-2F9AE3A97A37}" type="datetimeFigureOut">
              <a:rPr lang="en-US" smtClean="0"/>
              <a:t>24/04/13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21015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1F4C569-4DE8-864C-926C-2F9AE3A97A37}" type="datetimeFigureOut">
              <a:rPr lang="en-US" smtClean="0"/>
              <a:t>24/04/13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227590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1F4C569-4DE8-864C-926C-2F9AE3A97A37}" type="datetimeFigureOut">
              <a:rPr lang="en-US" smtClean="0"/>
              <a:t>24/04/13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93748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4C569-4DE8-864C-926C-2F9AE3A97A37}" type="datetimeFigureOut">
              <a:rPr lang="en-US" smtClean="0"/>
              <a:t>24/04/13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20211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1F4C569-4DE8-864C-926C-2F9AE3A97A37}" type="datetimeFigureOut">
              <a:rPr lang="en-US" smtClean="0"/>
              <a:t>24/04/13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287168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1F4C569-4DE8-864C-926C-2F9AE3A97A37}" type="datetimeFigureOut">
              <a:rPr lang="en-US" smtClean="0"/>
              <a:t>24/04/13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FE3BB-8BAA-3A48-99FE-FA2878434868}" type="slidenum">
              <a:rPr lang="en-US" smtClean="0"/>
              <a:t>‹#›</a:t>
            </a:fld>
            <a:endParaRPr lang="en-US"/>
          </a:p>
        </p:txBody>
      </p:sp>
    </p:spTree>
    <p:extLst>
      <p:ext uri="{BB962C8B-B14F-4D97-AF65-F5344CB8AC3E}">
        <p14:creationId xmlns:p14="http://schemas.microsoft.com/office/powerpoint/2010/main" val="426315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4C569-4DE8-864C-926C-2F9AE3A97A37}" type="datetimeFigureOut">
              <a:rPr lang="en-US" smtClean="0"/>
              <a:t>24/04/13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FE3BB-8BAA-3A48-99FE-FA2878434868}" type="slidenum">
              <a:rPr lang="en-US" smtClean="0"/>
              <a:t>‹#›</a:t>
            </a:fld>
            <a:endParaRPr lang="en-US"/>
          </a:p>
        </p:txBody>
      </p:sp>
    </p:spTree>
    <p:extLst>
      <p:ext uri="{BB962C8B-B14F-4D97-AF65-F5344CB8AC3E}">
        <p14:creationId xmlns:p14="http://schemas.microsoft.com/office/powerpoint/2010/main" val="321784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1"/>
          <p:cNvSpPr>
            <a:spLocks noChangeArrowheads="1"/>
          </p:cNvSpPr>
          <p:nvPr userDrawn="1"/>
        </p:nvSpPr>
        <p:spPr bwMode="auto">
          <a:xfrm>
            <a:off x="0" y="0"/>
            <a:ext cx="5486400" cy="914400"/>
          </a:xfrm>
          <a:prstGeom prst="rect">
            <a:avLst/>
          </a:prstGeom>
          <a:solidFill>
            <a:srgbClr val="DAA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pic>
        <p:nvPicPr>
          <p:cNvPr id="1027" name="Picture 19" descr="6835_powerpoint_v2"/>
          <p:cNvPicPr>
            <a:picLocks noChangeAspect="1" noChangeArrowheads="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915511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85800" y="1219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85800" y="2057400"/>
            <a:ext cx="777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7" descr="logos-joint-bw-lowres.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638800" y="228600"/>
            <a:ext cx="28765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0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chemeClr val="tx1"/>
          </a:solidFill>
          <a:latin typeface="Verdana" pitchFamily="-107" charset="0"/>
          <a:ea typeface="ＭＳ Ｐゴシック" charset="0"/>
          <a:cs typeface="ＭＳ Ｐゴシック" charset="0"/>
        </a:defRPr>
      </a:lvl2pPr>
      <a:lvl3pPr algn="l" rtl="0" eaLnBrk="0" fontAlgn="base" hangingPunct="0">
        <a:spcBef>
          <a:spcPct val="0"/>
        </a:spcBef>
        <a:spcAft>
          <a:spcPct val="0"/>
        </a:spcAft>
        <a:defRPr sz="3000" b="1">
          <a:solidFill>
            <a:schemeClr val="tx1"/>
          </a:solidFill>
          <a:latin typeface="Verdana" pitchFamily="-107" charset="0"/>
          <a:ea typeface="ＭＳ Ｐゴシック" charset="0"/>
          <a:cs typeface="ＭＳ Ｐゴシック" charset="0"/>
        </a:defRPr>
      </a:lvl3pPr>
      <a:lvl4pPr algn="l" rtl="0" eaLnBrk="0" fontAlgn="base" hangingPunct="0">
        <a:spcBef>
          <a:spcPct val="0"/>
        </a:spcBef>
        <a:spcAft>
          <a:spcPct val="0"/>
        </a:spcAft>
        <a:defRPr sz="3000" b="1">
          <a:solidFill>
            <a:schemeClr val="tx1"/>
          </a:solidFill>
          <a:latin typeface="Verdana" pitchFamily="-107" charset="0"/>
          <a:ea typeface="ＭＳ Ｐゴシック" charset="0"/>
          <a:cs typeface="ＭＳ Ｐゴシック" charset="0"/>
        </a:defRPr>
      </a:lvl4pPr>
      <a:lvl5pPr algn="l" rtl="0" eaLnBrk="0" fontAlgn="base" hangingPunct="0">
        <a:spcBef>
          <a:spcPct val="0"/>
        </a:spcBef>
        <a:spcAft>
          <a:spcPct val="0"/>
        </a:spcAft>
        <a:defRPr sz="3000" b="1">
          <a:solidFill>
            <a:schemeClr val="tx1"/>
          </a:solidFill>
          <a:latin typeface="Verdana" pitchFamily="-107" charset="0"/>
          <a:ea typeface="ＭＳ Ｐゴシック" charset="0"/>
          <a:cs typeface="ＭＳ Ｐゴシック" charset="0"/>
        </a:defRPr>
      </a:lvl5pPr>
      <a:lvl6pPr marL="457200" algn="l" rtl="0" fontAlgn="base">
        <a:spcBef>
          <a:spcPct val="0"/>
        </a:spcBef>
        <a:spcAft>
          <a:spcPct val="0"/>
        </a:spcAft>
        <a:defRPr sz="3000" b="1">
          <a:solidFill>
            <a:schemeClr val="tx1"/>
          </a:solidFill>
          <a:latin typeface="Verdana" pitchFamily="-107" charset="0"/>
        </a:defRPr>
      </a:lvl6pPr>
      <a:lvl7pPr marL="914400" algn="l" rtl="0" fontAlgn="base">
        <a:spcBef>
          <a:spcPct val="0"/>
        </a:spcBef>
        <a:spcAft>
          <a:spcPct val="0"/>
        </a:spcAft>
        <a:defRPr sz="3000" b="1">
          <a:solidFill>
            <a:schemeClr val="tx1"/>
          </a:solidFill>
          <a:latin typeface="Verdana" pitchFamily="-107" charset="0"/>
        </a:defRPr>
      </a:lvl7pPr>
      <a:lvl8pPr marL="1371600" algn="l" rtl="0" fontAlgn="base">
        <a:spcBef>
          <a:spcPct val="0"/>
        </a:spcBef>
        <a:spcAft>
          <a:spcPct val="0"/>
        </a:spcAft>
        <a:defRPr sz="3000" b="1">
          <a:solidFill>
            <a:schemeClr val="tx1"/>
          </a:solidFill>
          <a:latin typeface="Verdana" pitchFamily="-107" charset="0"/>
        </a:defRPr>
      </a:lvl8pPr>
      <a:lvl9pPr marL="1828800" algn="l" rtl="0" fontAlgn="base">
        <a:spcBef>
          <a:spcPct val="0"/>
        </a:spcBef>
        <a:spcAft>
          <a:spcPct val="0"/>
        </a:spcAft>
        <a:defRPr sz="3000" b="1">
          <a:solidFill>
            <a:schemeClr val="tx1"/>
          </a:solidFill>
          <a:latin typeface="Verdana" pitchFamily="-107"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m.howard@auckland.ac.n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3"/>
          <p:cNvSpPr>
            <a:spLocks noGrp="1" noChangeArrowheads="1"/>
          </p:cNvSpPr>
          <p:nvPr>
            <p:ph type="body" idx="1"/>
          </p:nvPr>
        </p:nvSpPr>
        <p:spPr>
          <a:xfrm>
            <a:off x="317501" y="2057400"/>
            <a:ext cx="8683624" cy="4540250"/>
          </a:xfrm>
        </p:spPr>
        <p:txBody>
          <a:bodyPr/>
          <a:lstStyle/>
          <a:p>
            <a:pPr eaLnBrk="1" hangingPunct="1">
              <a:buFontTx/>
              <a:buNone/>
            </a:pPr>
            <a:r>
              <a:rPr lang="en-US" sz="4000" b="1" dirty="0" smtClean="0">
                <a:solidFill>
                  <a:srgbClr val="FFFF00"/>
                </a:solidFill>
                <a:latin typeface="Verdana" charset="0"/>
              </a:rPr>
              <a:t>“Washing Line Strategy”</a:t>
            </a:r>
          </a:p>
          <a:p>
            <a:pPr eaLnBrk="1" hangingPunct="1">
              <a:buFontTx/>
              <a:buNone/>
            </a:pPr>
            <a:r>
              <a:rPr lang="en-US" sz="2800" b="1" dirty="0" smtClean="0">
                <a:solidFill>
                  <a:srgbClr val="FFFF00"/>
                </a:solidFill>
                <a:latin typeface="Verdana" charset="0"/>
              </a:rPr>
              <a:t> A pedagogical approach to teaching</a:t>
            </a:r>
          </a:p>
          <a:p>
            <a:pPr eaLnBrk="1" hangingPunct="1">
              <a:buFontTx/>
              <a:buNone/>
            </a:pPr>
            <a:r>
              <a:rPr lang="en-US" sz="2800" b="1" dirty="0" smtClean="0">
                <a:solidFill>
                  <a:srgbClr val="FFFF00"/>
                </a:solidFill>
                <a:latin typeface="Verdana" charset="0"/>
              </a:rPr>
              <a:t> brief development</a:t>
            </a:r>
            <a:endParaRPr lang="en-US" sz="2800" b="1" dirty="0">
              <a:solidFill>
                <a:srgbClr val="FFFF00"/>
              </a:solidFill>
              <a:latin typeface="Verdana" charset="0"/>
            </a:endParaRPr>
          </a:p>
          <a:p>
            <a:pPr eaLnBrk="1" hangingPunct="1">
              <a:buFontTx/>
              <a:buNone/>
            </a:pPr>
            <a:endParaRPr lang="en-US" sz="2000" dirty="0">
              <a:solidFill>
                <a:srgbClr val="FFFF00"/>
              </a:solidFill>
              <a:latin typeface="Verdana" charset="0"/>
            </a:endParaRPr>
          </a:p>
          <a:p>
            <a:pPr eaLnBrk="1" hangingPunct="1">
              <a:buFontTx/>
              <a:buNone/>
            </a:pPr>
            <a:r>
              <a:rPr lang="en-US" sz="2000" dirty="0" smtClean="0">
                <a:solidFill>
                  <a:srgbClr val="FFFF00"/>
                </a:solidFill>
                <a:latin typeface="Verdana" charset="0"/>
              </a:rPr>
              <a:t>Lesley Pearce</a:t>
            </a:r>
            <a:endParaRPr lang="en-US" sz="2000" dirty="0">
              <a:solidFill>
                <a:srgbClr val="FFFF00"/>
              </a:solidFill>
              <a:latin typeface="Verdana" charset="0"/>
            </a:endParaRPr>
          </a:p>
          <a:p>
            <a:pPr eaLnBrk="1" hangingPunct="1">
              <a:buFontTx/>
              <a:buNone/>
            </a:pPr>
            <a:r>
              <a:rPr lang="en-US" sz="2000" dirty="0" smtClean="0">
                <a:solidFill>
                  <a:srgbClr val="FFFF00"/>
                </a:solidFill>
                <a:latin typeface="Verdana" charset="0"/>
              </a:rPr>
              <a:t>National Coordinator </a:t>
            </a:r>
            <a:r>
              <a:rPr lang="en-US" sz="2000" dirty="0">
                <a:solidFill>
                  <a:srgbClr val="FFFF00"/>
                </a:solidFill>
                <a:latin typeface="Verdana" charset="0"/>
              </a:rPr>
              <a:t>Technology </a:t>
            </a:r>
            <a:endParaRPr lang="en-US" sz="2000" dirty="0" smtClean="0">
              <a:solidFill>
                <a:srgbClr val="FFFF00"/>
              </a:solidFill>
              <a:latin typeface="Verdana" charset="0"/>
            </a:endParaRPr>
          </a:p>
          <a:p>
            <a:pPr eaLnBrk="1" hangingPunct="1">
              <a:buFontTx/>
              <a:buNone/>
            </a:pPr>
            <a:r>
              <a:rPr lang="en-US" sz="2000" dirty="0" smtClean="0">
                <a:solidFill>
                  <a:srgbClr val="FFFF00"/>
                </a:solidFill>
                <a:latin typeface="Verdana" charset="0"/>
              </a:rPr>
              <a:t>The </a:t>
            </a:r>
            <a:r>
              <a:rPr lang="en-US" sz="2000" dirty="0">
                <a:solidFill>
                  <a:srgbClr val="FFFF00"/>
                </a:solidFill>
                <a:latin typeface="Verdana" charset="0"/>
              </a:rPr>
              <a:t>University of Auckland</a:t>
            </a:r>
          </a:p>
          <a:p>
            <a:pPr eaLnBrk="1" hangingPunct="1">
              <a:buFontTx/>
              <a:buNone/>
            </a:pPr>
            <a:endParaRPr lang="en-US" sz="2000" dirty="0">
              <a:solidFill>
                <a:srgbClr val="FFFF00"/>
              </a:solidFill>
              <a:latin typeface="Verdana" charset="0"/>
            </a:endParaRPr>
          </a:p>
          <a:p>
            <a:pPr eaLnBrk="1" hangingPunct="1">
              <a:buFontTx/>
              <a:buNone/>
            </a:pPr>
            <a:r>
              <a:rPr lang="en-US" sz="2000" dirty="0" smtClean="0">
                <a:solidFill>
                  <a:srgbClr val="FFFF00"/>
                </a:solidFill>
                <a:latin typeface="Verdana" charset="0"/>
              </a:rPr>
              <a:t>February 2013</a:t>
            </a:r>
            <a:endParaRPr lang="en-US" sz="2000" dirty="0">
              <a:solidFill>
                <a:srgbClr val="FFFF00"/>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18 at 7.36.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60" y="284555"/>
            <a:ext cx="8857412" cy="6245890"/>
          </a:xfrm>
          <a:prstGeom prst="rect">
            <a:avLst/>
          </a:prstGeom>
        </p:spPr>
      </p:pic>
      <p:sp>
        <p:nvSpPr>
          <p:cNvPr id="2" name="TextBox 1"/>
          <p:cNvSpPr txBox="1"/>
          <p:nvPr/>
        </p:nvSpPr>
        <p:spPr>
          <a:xfrm>
            <a:off x="115460" y="284555"/>
            <a:ext cx="8857412" cy="461665"/>
          </a:xfrm>
          <a:prstGeom prst="rect">
            <a:avLst/>
          </a:prstGeom>
          <a:solidFill>
            <a:schemeClr val="tx1"/>
          </a:solidFill>
        </p:spPr>
        <p:txBody>
          <a:bodyPr wrap="square" rtlCol="0">
            <a:spAutoFit/>
          </a:bodyPr>
          <a:lstStyle/>
          <a:p>
            <a:pPr algn="ctr"/>
            <a:r>
              <a:rPr lang="en-US" sz="2400" dirty="0" smtClean="0">
                <a:solidFill>
                  <a:srgbClr val="FFFF00"/>
                </a:solidFill>
              </a:rPr>
              <a:t>An example: yellow for the main concepts/words, blue for action</a:t>
            </a:r>
            <a:endParaRPr lang="en-US" sz="2400" dirty="0">
              <a:solidFill>
                <a:srgbClr val="FFFF00"/>
              </a:solidFill>
            </a:endParaRPr>
          </a:p>
        </p:txBody>
      </p:sp>
    </p:spTree>
    <p:extLst>
      <p:ext uri="{BB962C8B-B14F-4D97-AF65-F5344CB8AC3E}">
        <p14:creationId xmlns:p14="http://schemas.microsoft.com/office/powerpoint/2010/main" val="38883320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Alternative ideas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As students walk into the classroom greet them with a card with one of the words or actions that suggest a process</a:t>
            </a:r>
          </a:p>
          <a:p>
            <a:r>
              <a:rPr lang="en-US" dirty="0" smtClean="0">
                <a:solidFill>
                  <a:srgbClr val="FFFF00"/>
                </a:solidFill>
              </a:rPr>
              <a:t>Students then share with others their word and say what it means.</a:t>
            </a:r>
          </a:p>
          <a:p>
            <a:r>
              <a:rPr lang="en-US" dirty="0" smtClean="0">
                <a:solidFill>
                  <a:srgbClr val="FFFF00"/>
                </a:solidFill>
              </a:rPr>
              <a:t>Students then line up with the the words to create a process then the action word holders are added to the group.</a:t>
            </a:r>
            <a:endParaRPr lang="en-US" dirty="0">
              <a:solidFill>
                <a:srgbClr val="FFFF00"/>
              </a:solidFill>
            </a:endParaRPr>
          </a:p>
        </p:txBody>
      </p:sp>
    </p:spTree>
    <p:extLst>
      <p:ext uri="{BB962C8B-B14F-4D97-AF65-F5344CB8AC3E}">
        <p14:creationId xmlns:p14="http://schemas.microsoft.com/office/powerpoint/2010/main" val="36848320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24 at 8.59.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46564"/>
            <a:ext cx="3864784" cy="4774145"/>
          </a:xfrm>
          <a:prstGeom prst="rect">
            <a:avLst/>
          </a:prstGeom>
        </p:spPr>
      </p:pic>
      <p:sp>
        <p:nvSpPr>
          <p:cNvPr id="5" name="TextBox 4"/>
          <p:cNvSpPr txBox="1"/>
          <p:nvPr/>
        </p:nvSpPr>
        <p:spPr>
          <a:xfrm>
            <a:off x="5210024" y="846564"/>
            <a:ext cx="3484204" cy="5016757"/>
          </a:xfrm>
          <a:prstGeom prst="rect">
            <a:avLst/>
          </a:prstGeom>
          <a:noFill/>
        </p:spPr>
        <p:txBody>
          <a:bodyPr wrap="square" rtlCol="0">
            <a:spAutoFit/>
          </a:bodyPr>
          <a:lstStyle/>
          <a:p>
            <a:r>
              <a:rPr lang="en-US" sz="3200" dirty="0" smtClean="0">
                <a:solidFill>
                  <a:srgbClr val="FFFF00"/>
                </a:solidFill>
              </a:rPr>
              <a:t>Laying the brief development words onto a pavement after much discussion with each other.</a:t>
            </a:r>
          </a:p>
          <a:p>
            <a:r>
              <a:rPr lang="en-US" sz="3200" dirty="0" smtClean="0">
                <a:solidFill>
                  <a:srgbClr val="FFFF00"/>
                </a:solidFill>
              </a:rPr>
              <a:t>It starts with context and ends with Technological outcome </a:t>
            </a:r>
            <a:endParaRPr lang="en-US" sz="3200" dirty="0">
              <a:solidFill>
                <a:srgbClr val="FFFF00"/>
              </a:solidFill>
            </a:endParaRPr>
          </a:p>
        </p:txBody>
      </p:sp>
    </p:spTree>
    <p:extLst>
      <p:ext uri="{BB962C8B-B14F-4D97-AF65-F5344CB8AC3E}">
        <p14:creationId xmlns:p14="http://schemas.microsoft.com/office/powerpoint/2010/main" val="221550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9784"/>
          <a:stretch/>
        </p:blipFill>
        <p:spPr>
          <a:xfrm>
            <a:off x="665384" y="1744594"/>
            <a:ext cx="7665738" cy="4031736"/>
          </a:xfrm>
          <a:prstGeom prst="rect">
            <a:avLst/>
          </a:prstGeom>
        </p:spPr>
      </p:pic>
      <p:sp>
        <p:nvSpPr>
          <p:cNvPr id="5" name="TextBox 4"/>
          <p:cNvSpPr txBox="1"/>
          <p:nvPr/>
        </p:nvSpPr>
        <p:spPr>
          <a:xfrm>
            <a:off x="1604823" y="2386605"/>
            <a:ext cx="921028" cy="646331"/>
          </a:xfrm>
          <a:prstGeom prst="rect">
            <a:avLst/>
          </a:prstGeom>
          <a:solidFill>
            <a:srgbClr val="000000"/>
          </a:solidFill>
        </p:spPr>
        <p:txBody>
          <a:bodyPr wrap="square" rtlCol="0">
            <a:spAutoFit/>
          </a:bodyPr>
          <a:lstStyle/>
          <a:p>
            <a:r>
              <a:rPr lang="en-US" dirty="0" err="1" smtClean="0">
                <a:solidFill>
                  <a:srgbClr val="FFFFFF"/>
                </a:solidFill>
              </a:rPr>
              <a:t>Context</a:t>
            </a:r>
            <a:r>
              <a:rPr lang="en-US" dirty="0" err="1" smtClean="0"/>
              <a:t>t</a:t>
            </a:r>
            <a:endParaRPr lang="en-US" dirty="0"/>
          </a:p>
        </p:txBody>
      </p:sp>
      <p:sp>
        <p:nvSpPr>
          <p:cNvPr id="6" name="TextBox 5"/>
          <p:cNvSpPr txBox="1"/>
          <p:nvPr/>
        </p:nvSpPr>
        <p:spPr>
          <a:xfrm>
            <a:off x="3432925" y="2571271"/>
            <a:ext cx="921028" cy="369332"/>
          </a:xfrm>
          <a:prstGeom prst="rect">
            <a:avLst/>
          </a:prstGeom>
          <a:solidFill>
            <a:srgbClr val="000000"/>
          </a:solidFill>
        </p:spPr>
        <p:txBody>
          <a:bodyPr wrap="square" rtlCol="0">
            <a:spAutoFit/>
          </a:bodyPr>
          <a:lstStyle/>
          <a:p>
            <a:r>
              <a:rPr lang="en-US" dirty="0" smtClean="0">
                <a:solidFill>
                  <a:srgbClr val="FFFFFF"/>
                </a:solidFill>
              </a:rPr>
              <a:t>Issue</a:t>
            </a:r>
            <a:endParaRPr lang="en-US" dirty="0">
              <a:solidFill>
                <a:srgbClr val="FFFFFF"/>
              </a:solidFill>
            </a:endParaRPr>
          </a:p>
        </p:txBody>
      </p:sp>
      <p:sp>
        <p:nvSpPr>
          <p:cNvPr id="7" name="TextBox 6"/>
          <p:cNvSpPr txBox="1"/>
          <p:nvPr/>
        </p:nvSpPr>
        <p:spPr>
          <a:xfrm>
            <a:off x="2386300" y="3796237"/>
            <a:ext cx="1046625" cy="646331"/>
          </a:xfrm>
          <a:prstGeom prst="rect">
            <a:avLst/>
          </a:prstGeom>
          <a:solidFill>
            <a:schemeClr val="tx1"/>
          </a:solidFill>
        </p:spPr>
        <p:txBody>
          <a:bodyPr wrap="square" rtlCol="0">
            <a:spAutoFit/>
          </a:bodyPr>
          <a:lstStyle/>
          <a:p>
            <a:r>
              <a:rPr lang="en-US" dirty="0" smtClean="0">
                <a:solidFill>
                  <a:srgbClr val="FFFFFF"/>
                </a:solidFill>
              </a:rPr>
              <a:t>Explore/research</a:t>
            </a:r>
            <a:endParaRPr lang="en-US" dirty="0">
              <a:solidFill>
                <a:srgbClr val="FFFFFF"/>
              </a:solidFill>
            </a:endParaRPr>
          </a:p>
        </p:txBody>
      </p:sp>
      <p:sp>
        <p:nvSpPr>
          <p:cNvPr id="8" name="TextBox 7"/>
          <p:cNvSpPr txBox="1"/>
          <p:nvPr/>
        </p:nvSpPr>
        <p:spPr>
          <a:xfrm>
            <a:off x="4674917" y="2833221"/>
            <a:ext cx="1437363" cy="646331"/>
          </a:xfrm>
          <a:prstGeom prst="rect">
            <a:avLst/>
          </a:prstGeom>
          <a:solidFill>
            <a:srgbClr val="000000"/>
          </a:solidFill>
        </p:spPr>
        <p:txBody>
          <a:bodyPr wrap="square" rtlCol="0">
            <a:spAutoFit/>
          </a:bodyPr>
          <a:lstStyle/>
          <a:p>
            <a:r>
              <a:rPr lang="en-US" dirty="0" smtClean="0">
                <a:solidFill>
                  <a:srgbClr val="FFFFFF"/>
                </a:solidFill>
              </a:rPr>
              <a:t>Conceptual statement</a:t>
            </a:r>
            <a:endParaRPr lang="en-US" dirty="0">
              <a:solidFill>
                <a:srgbClr val="FFFFFF"/>
              </a:solidFill>
            </a:endParaRPr>
          </a:p>
        </p:txBody>
      </p:sp>
      <p:sp>
        <p:nvSpPr>
          <p:cNvPr id="9" name="TextBox 8"/>
          <p:cNvSpPr txBox="1"/>
          <p:nvPr/>
        </p:nvSpPr>
        <p:spPr>
          <a:xfrm>
            <a:off x="5009837" y="3921848"/>
            <a:ext cx="1423408" cy="369332"/>
          </a:xfrm>
          <a:prstGeom prst="rect">
            <a:avLst/>
          </a:prstGeom>
          <a:solidFill>
            <a:srgbClr val="000000"/>
          </a:solidFill>
        </p:spPr>
        <p:txBody>
          <a:bodyPr wrap="square" rtlCol="0">
            <a:spAutoFit/>
          </a:bodyPr>
          <a:lstStyle/>
          <a:p>
            <a:r>
              <a:rPr lang="en-US" dirty="0" smtClean="0">
                <a:solidFill>
                  <a:srgbClr val="FFFFFF"/>
                </a:solidFill>
              </a:rPr>
              <a:t>Tell a story</a:t>
            </a:r>
            <a:endParaRPr lang="en-US" dirty="0">
              <a:solidFill>
                <a:srgbClr val="FFFFFF"/>
              </a:solidFill>
            </a:endParaRPr>
          </a:p>
        </p:txBody>
      </p:sp>
      <p:sp>
        <p:nvSpPr>
          <p:cNvPr id="10" name="TextBox 9"/>
          <p:cNvSpPr txBox="1"/>
          <p:nvPr/>
        </p:nvSpPr>
        <p:spPr>
          <a:xfrm>
            <a:off x="6433245" y="2833221"/>
            <a:ext cx="1186174" cy="369332"/>
          </a:xfrm>
          <a:prstGeom prst="rect">
            <a:avLst/>
          </a:prstGeom>
          <a:solidFill>
            <a:srgbClr val="000000"/>
          </a:solidFill>
        </p:spPr>
        <p:txBody>
          <a:bodyPr wrap="square" rtlCol="0">
            <a:spAutoFit/>
          </a:bodyPr>
          <a:lstStyle/>
          <a:p>
            <a:r>
              <a:rPr lang="en-US" dirty="0" smtClean="0">
                <a:solidFill>
                  <a:srgbClr val="FFFFFF"/>
                </a:solidFill>
              </a:rPr>
              <a:t>Attributes</a:t>
            </a:r>
            <a:endParaRPr lang="en-US" dirty="0"/>
          </a:p>
        </p:txBody>
      </p:sp>
    </p:spTree>
    <p:extLst>
      <p:ext uri="{BB962C8B-B14F-4D97-AF65-F5344CB8AC3E}">
        <p14:creationId xmlns:p14="http://schemas.microsoft.com/office/powerpoint/2010/main" val="152734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68313" y="488950"/>
            <a:ext cx="8207375" cy="685800"/>
          </a:xfrm>
        </p:spPr>
        <p:txBody>
          <a:bodyPr>
            <a:noAutofit/>
          </a:bodyPr>
          <a:lstStyle/>
          <a:p>
            <a:pPr eaLnBrk="1" hangingPunct="1"/>
            <a:r>
              <a:rPr lang="en-US" dirty="0" smtClean="0">
                <a:solidFill>
                  <a:srgbClr val="FFFF00"/>
                </a:solidFill>
                <a:latin typeface="Verdana" charset="0"/>
              </a:rPr>
              <a:t>Contact details</a:t>
            </a:r>
            <a:endParaRPr lang="en-US" dirty="0">
              <a:solidFill>
                <a:srgbClr val="FFFF00"/>
              </a:solidFill>
              <a:latin typeface="Verdana" charset="0"/>
            </a:endParaRPr>
          </a:p>
        </p:txBody>
      </p:sp>
      <p:sp>
        <p:nvSpPr>
          <p:cNvPr id="13314" name="Rectangle 3"/>
          <p:cNvSpPr>
            <a:spLocks noGrp="1" noChangeArrowheads="1"/>
          </p:cNvSpPr>
          <p:nvPr>
            <p:ph type="body" idx="1"/>
          </p:nvPr>
        </p:nvSpPr>
        <p:spPr>
          <a:xfrm>
            <a:off x="457200" y="1652385"/>
            <a:ext cx="8229600" cy="4525963"/>
          </a:xfrm>
        </p:spPr>
        <p:txBody>
          <a:bodyPr/>
          <a:lstStyle/>
          <a:p>
            <a:pPr>
              <a:buNone/>
            </a:pPr>
            <a:endParaRPr lang="en-US" dirty="0" smtClean="0">
              <a:solidFill>
                <a:srgbClr val="FFFF00"/>
              </a:solidFill>
              <a:latin typeface="Verdana" charset="0"/>
            </a:endParaRPr>
          </a:p>
          <a:p>
            <a:pPr>
              <a:buNone/>
            </a:pPr>
            <a:r>
              <a:rPr lang="en-US" dirty="0" smtClean="0">
                <a:solidFill>
                  <a:srgbClr val="FFFF00"/>
                </a:solidFill>
                <a:latin typeface="Verdana" charset="0"/>
              </a:rPr>
              <a:t>Lesley Pearce</a:t>
            </a:r>
            <a:endParaRPr lang="en-US" dirty="0">
              <a:solidFill>
                <a:srgbClr val="FFFF00"/>
              </a:solidFill>
              <a:latin typeface="Verdana" charset="0"/>
            </a:endParaRPr>
          </a:p>
          <a:p>
            <a:pPr>
              <a:buNone/>
            </a:pPr>
            <a:r>
              <a:rPr lang="en-US" dirty="0" smtClean="0">
                <a:solidFill>
                  <a:srgbClr val="FFFF00"/>
                </a:solidFill>
                <a:latin typeface="Verdana" charset="0"/>
              </a:rPr>
              <a:t>National Coordinator </a:t>
            </a:r>
            <a:r>
              <a:rPr lang="en-US" dirty="0">
                <a:solidFill>
                  <a:srgbClr val="FFFF00"/>
                </a:solidFill>
                <a:latin typeface="Verdana" charset="0"/>
              </a:rPr>
              <a:t>Technology </a:t>
            </a:r>
            <a:endParaRPr lang="en-US" dirty="0" smtClean="0">
              <a:solidFill>
                <a:srgbClr val="FFFF00"/>
              </a:solidFill>
              <a:latin typeface="Verdana" charset="0"/>
            </a:endParaRPr>
          </a:p>
          <a:p>
            <a:pPr>
              <a:buNone/>
            </a:pPr>
            <a:r>
              <a:rPr lang="en-US" dirty="0" smtClean="0">
                <a:solidFill>
                  <a:srgbClr val="FFFF00"/>
                </a:solidFill>
                <a:latin typeface="Verdana" charset="0"/>
              </a:rPr>
              <a:t>The </a:t>
            </a:r>
            <a:r>
              <a:rPr lang="en-US" dirty="0">
                <a:solidFill>
                  <a:srgbClr val="FFFF00"/>
                </a:solidFill>
                <a:latin typeface="Verdana" charset="0"/>
              </a:rPr>
              <a:t>University of Auckland</a:t>
            </a:r>
          </a:p>
          <a:p>
            <a:pPr marL="0" indent="0" eaLnBrk="1" hangingPunct="1">
              <a:buNone/>
              <a:defRPr/>
            </a:pPr>
            <a:r>
              <a:rPr lang="en-US" dirty="0" smtClean="0">
                <a:latin typeface="Verdana" charset="0"/>
                <a:hlinkClick r:id="rId3"/>
              </a:rPr>
              <a:t>l.pearce@auckland.ac.nz</a:t>
            </a:r>
            <a:endParaRPr lang="en-US" dirty="0" smtClean="0">
              <a:latin typeface="Verdana" charset="0"/>
            </a:endParaRPr>
          </a:p>
          <a:p>
            <a:pPr marL="0" indent="0" eaLnBrk="1" hangingPunct="1">
              <a:buNone/>
              <a:defRPr/>
            </a:pPr>
            <a:endParaRPr lang="en-US" dirty="0">
              <a:latin typeface="Verdana" charset="0"/>
            </a:endParaRPr>
          </a:p>
          <a:p>
            <a:pPr marL="0" indent="0" eaLnBrk="1" hangingPunct="1">
              <a:buFontTx/>
              <a:buNone/>
              <a:defRPr/>
            </a:pPr>
            <a:endParaRPr lang="en-US" dirty="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r>
              <a:rPr lang="en-US" dirty="0" smtClean="0">
                <a:solidFill>
                  <a:srgbClr val="FFFF00"/>
                </a:solidFill>
                <a:latin typeface="Verdana" charset="0"/>
              </a:rPr>
              <a:t>Aim </a:t>
            </a:r>
            <a:r>
              <a:rPr lang="en-US" dirty="0">
                <a:solidFill>
                  <a:srgbClr val="FFFF00"/>
                </a:solidFill>
                <a:latin typeface="Verdana" charset="0"/>
              </a:rPr>
              <a:t>for this </a:t>
            </a:r>
            <a:r>
              <a:rPr lang="en-US" dirty="0" smtClean="0">
                <a:solidFill>
                  <a:srgbClr val="FFFF00"/>
                </a:solidFill>
                <a:latin typeface="Verdana" charset="0"/>
              </a:rPr>
              <a:t>webcast</a:t>
            </a:r>
            <a:endParaRPr lang="en-US" dirty="0">
              <a:solidFill>
                <a:srgbClr val="FFFF00"/>
              </a:solidFill>
              <a:latin typeface="Verdana" charset="0"/>
            </a:endParaRPr>
          </a:p>
        </p:txBody>
      </p:sp>
      <p:sp>
        <p:nvSpPr>
          <p:cNvPr id="6146" name="Rectangle 3"/>
          <p:cNvSpPr>
            <a:spLocks noGrp="1" noChangeArrowheads="1"/>
          </p:cNvSpPr>
          <p:nvPr>
            <p:ph type="body" idx="1"/>
          </p:nvPr>
        </p:nvSpPr>
        <p:spPr>
          <a:xfrm>
            <a:off x="782838" y="1600200"/>
            <a:ext cx="7619639" cy="4525963"/>
          </a:xfrm>
        </p:spPr>
        <p:txBody>
          <a:bodyPr/>
          <a:lstStyle/>
          <a:p>
            <a:pPr marL="0" indent="0" eaLnBrk="1" hangingPunct="1">
              <a:buNone/>
              <a:defRPr/>
            </a:pPr>
            <a:r>
              <a:rPr lang="en-US" dirty="0" smtClean="0">
                <a:solidFill>
                  <a:srgbClr val="FFFF00"/>
                </a:solidFill>
                <a:latin typeface="Verdana" charset="0"/>
              </a:rPr>
              <a:t>To explore a teaching strategy to develop deep learning about a concept for technology students</a:t>
            </a:r>
            <a:endParaRPr lang="en-US" dirty="0">
              <a:solidFill>
                <a:srgbClr val="FFFF00"/>
              </a:solidFill>
              <a:latin typeface="Verdana" charset="0"/>
            </a:endParaRPr>
          </a:p>
          <a:p>
            <a:pPr eaLnBrk="1" hangingPunct="1">
              <a:defRPr/>
            </a:pPr>
            <a:endParaRPr lang="en-US" dirty="0">
              <a:latin typeface="Verdana" charset="0"/>
            </a:endParaRPr>
          </a:p>
          <a:p>
            <a:pPr marL="0" indent="0" eaLnBrk="1" hangingPunct="1">
              <a:buFontTx/>
              <a:buNone/>
              <a:defRPr/>
            </a:pPr>
            <a:endParaRPr lang="en-US" dirty="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dirty="0" smtClean="0">
                <a:solidFill>
                  <a:srgbClr val="FFFFFF"/>
                </a:solidFill>
              </a:rPr>
              <a:t>Washing Line Strategy</a:t>
            </a:r>
            <a:endParaRPr lang="en-US" dirty="0">
              <a:solidFill>
                <a:srgbClr val="FFFFFF"/>
              </a:solidFill>
            </a:endParaRPr>
          </a:p>
        </p:txBody>
      </p:sp>
      <p:sp>
        <p:nvSpPr>
          <p:cNvPr id="3" name="Content Placeholder 2"/>
          <p:cNvSpPr>
            <a:spLocks noGrp="1"/>
          </p:cNvSpPr>
          <p:nvPr>
            <p:ph idx="1"/>
          </p:nvPr>
        </p:nvSpPr>
        <p:spPr>
          <a:xfrm>
            <a:off x="914400" y="1600201"/>
            <a:ext cx="8229600" cy="1435674"/>
          </a:xfrm>
        </p:spPr>
        <p:txBody>
          <a:bodyPr/>
          <a:lstStyle/>
          <a:p>
            <a:r>
              <a:rPr lang="en-US" dirty="0" smtClean="0"/>
              <a:t>Aim to generate discussion and thinking around a process for brief development</a:t>
            </a:r>
            <a:endParaRPr lang="en-US" dirty="0"/>
          </a:p>
        </p:txBody>
      </p:sp>
      <p:pic>
        <p:nvPicPr>
          <p:cNvPr id="4" name="Picture 3" descr="Screen Shot 2013-02-06 at 12.3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285" y="3035875"/>
            <a:ext cx="5690813" cy="3599412"/>
          </a:xfrm>
          <a:prstGeom prst="rect">
            <a:avLst/>
          </a:prstGeom>
        </p:spPr>
      </p:pic>
    </p:spTree>
    <p:extLst>
      <p:ext uri="{BB962C8B-B14F-4D97-AF65-F5344CB8AC3E}">
        <p14:creationId xmlns:p14="http://schemas.microsoft.com/office/powerpoint/2010/main" val="6236594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solidFill>
                  <a:schemeClr val="bg1"/>
                </a:solidFill>
              </a:rPr>
              <a:t>The washing </a:t>
            </a:r>
            <a:r>
              <a:rPr lang="en-AU" dirty="0" smtClean="0">
                <a:solidFill>
                  <a:schemeClr val="bg1"/>
                </a:solidFill>
              </a:rPr>
              <a:t>line strategy  </a:t>
            </a:r>
            <a:r>
              <a:rPr lang="en-AU" dirty="0">
                <a:solidFill>
                  <a:schemeClr val="bg1"/>
                </a:solidFill>
              </a:rPr>
              <a:t>is ideal for </a:t>
            </a:r>
            <a:r>
              <a:rPr lang="en-AU" dirty="0" smtClean="0">
                <a:solidFill>
                  <a:schemeClr val="bg1"/>
                </a:solidFill>
              </a:rPr>
              <a:t>challenging, engaging and thinking for the whole class to test prior learning or learning from the previous lesson</a:t>
            </a:r>
          </a:p>
          <a:p>
            <a:pPr marL="0" indent="0">
              <a:buNone/>
            </a:pPr>
            <a:endParaRPr lang="en-AU" dirty="0" smtClean="0">
              <a:solidFill>
                <a:schemeClr val="bg1"/>
              </a:solidFill>
            </a:endParaRPr>
          </a:p>
          <a:p>
            <a:r>
              <a:rPr lang="en-AU" dirty="0" smtClean="0">
                <a:solidFill>
                  <a:schemeClr val="bg1"/>
                </a:solidFill>
              </a:rPr>
              <a:t>There are many approaches to this strategy</a:t>
            </a:r>
            <a:endParaRPr lang="en-US" dirty="0">
              <a:solidFill>
                <a:schemeClr val="bg1"/>
              </a:solidFill>
            </a:endParaRPr>
          </a:p>
          <a:p>
            <a:pPr marL="0" indent="0">
              <a:buNone/>
            </a:pPr>
            <a:r>
              <a:rPr lang="en-AU" dirty="0" smtClean="0">
                <a:solidFill>
                  <a:schemeClr val="bg1"/>
                </a:solidFill>
              </a:rPr>
              <a:t>    This is only one approach</a:t>
            </a:r>
            <a:endParaRPr lang="en-US" dirty="0">
              <a:solidFill>
                <a:schemeClr val="bg1"/>
              </a:solidFill>
            </a:endParaRPr>
          </a:p>
        </p:txBody>
      </p:sp>
      <p:pic>
        <p:nvPicPr>
          <p:cNvPr id="4" name="Picture 3" descr="Screen Shot 2013-02-06 at 12.3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435" y="78415"/>
            <a:ext cx="2117365" cy="1339223"/>
          </a:xfrm>
          <a:prstGeom prst="rect">
            <a:avLst/>
          </a:prstGeom>
        </p:spPr>
      </p:pic>
    </p:spTree>
    <p:extLst>
      <p:ext uri="{BB962C8B-B14F-4D97-AF65-F5344CB8AC3E}">
        <p14:creationId xmlns:p14="http://schemas.microsoft.com/office/powerpoint/2010/main" val="46888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FFFF00"/>
                </a:solidFill>
              </a:rPr>
              <a:t>Aim: </a:t>
            </a:r>
            <a:r>
              <a:rPr lang="en-US" dirty="0">
                <a:solidFill>
                  <a:srgbClr val="FFFFFF"/>
                </a:solidFill>
              </a:rPr>
              <a:t>to define what brief development is and how it is part of technological </a:t>
            </a:r>
            <a:r>
              <a:rPr lang="en-US" dirty="0" smtClean="0">
                <a:solidFill>
                  <a:srgbClr val="FFFFFF"/>
                </a:solidFill>
              </a:rPr>
              <a:t>practice and not a one off exercise</a:t>
            </a:r>
          </a:p>
          <a:p>
            <a:endParaRPr lang="en-US" dirty="0" smtClean="0">
              <a:solidFill>
                <a:srgbClr val="FFFFFF"/>
              </a:solidFill>
            </a:endParaRPr>
          </a:p>
          <a:p>
            <a:r>
              <a:rPr lang="en-US" dirty="0" smtClean="0">
                <a:solidFill>
                  <a:srgbClr val="FFFF00"/>
                </a:solidFill>
              </a:rPr>
              <a:t>To do: </a:t>
            </a:r>
            <a:r>
              <a:rPr lang="en-US" dirty="0" smtClean="0">
                <a:solidFill>
                  <a:srgbClr val="FFFFFF"/>
                </a:solidFill>
              </a:rPr>
              <a:t>Discuss in groups of 4 and create a process for brief development using words used in the achievement objective</a:t>
            </a:r>
          </a:p>
          <a:p>
            <a:endParaRPr lang="en-US" dirty="0"/>
          </a:p>
        </p:txBody>
      </p:sp>
      <p:pic>
        <p:nvPicPr>
          <p:cNvPr id="4" name="Picture 3" descr="Screen Shot 2013-02-06 at 12.32.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435" y="260977"/>
            <a:ext cx="2117365" cy="1339223"/>
          </a:xfrm>
          <a:prstGeom prst="rect">
            <a:avLst/>
          </a:prstGeom>
        </p:spPr>
      </p:pic>
    </p:spTree>
    <p:extLst>
      <p:ext uri="{BB962C8B-B14F-4D97-AF65-F5344CB8AC3E}">
        <p14:creationId xmlns:p14="http://schemas.microsoft.com/office/powerpoint/2010/main" val="3617990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Prior learning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rgbClr val="FFFFFF"/>
                </a:solidFill>
              </a:rPr>
              <a:t>The academic words are identified in the Achievement  Objective – Brief Development</a:t>
            </a:r>
          </a:p>
          <a:p>
            <a:r>
              <a:rPr lang="en-US" dirty="0" smtClean="0">
                <a:solidFill>
                  <a:srgbClr val="FFFFFF"/>
                </a:solidFill>
              </a:rPr>
              <a:t>In groups students have a list of words and their meanings and match them up</a:t>
            </a:r>
          </a:p>
          <a:p>
            <a:r>
              <a:rPr lang="en-US" dirty="0" smtClean="0">
                <a:solidFill>
                  <a:srgbClr val="FFFFFF"/>
                </a:solidFill>
              </a:rPr>
              <a:t>For each word one student becomes the guardian of the word and ensures they know what this means in relationship to brief development</a:t>
            </a:r>
            <a:endParaRPr lang="en-US" dirty="0">
              <a:solidFill>
                <a:srgbClr val="FFFFFF"/>
              </a:solidFill>
            </a:endParaRPr>
          </a:p>
        </p:txBody>
      </p:sp>
    </p:spTree>
    <p:extLst>
      <p:ext uri="{BB962C8B-B14F-4D97-AF65-F5344CB8AC3E}">
        <p14:creationId xmlns:p14="http://schemas.microsoft.com/office/powerpoint/2010/main" val="272997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Words such as</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4065160"/>
              </p:ext>
            </p:extLst>
          </p:nvPr>
        </p:nvGraphicFramePr>
        <p:xfrm>
          <a:off x="457200" y="1600200"/>
          <a:ext cx="8229600" cy="4114799"/>
        </p:xfrm>
        <a:graphic>
          <a:graphicData uri="http://schemas.openxmlformats.org/drawingml/2006/table">
            <a:tbl>
              <a:tblPr firstRow="1" bandRow="1">
                <a:tableStyleId>{08FB837D-C827-4EFA-A057-4D05807E0F7C}</a:tableStyleId>
              </a:tblPr>
              <a:tblGrid>
                <a:gridCol w="2057400"/>
                <a:gridCol w="2057400"/>
                <a:gridCol w="2057400"/>
                <a:gridCol w="2057400"/>
              </a:tblGrid>
              <a:tr h="370840">
                <a:tc>
                  <a:txBody>
                    <a:bodyPr/>
                    <a:lstStyle/>
                    <a:p>
                      <a:r>
                        <a:rPr lang="en-US" dirty="0" smtClean="0">
                          <a:solidFill>
                            <a:schemeClr val="tx1"/>
                          </a:solidFill>
                        </a:rPr>
                        <a:t>Social environment</a:t>
                      </a:r>
                      <a:endParaRPr lang="en-US" dirty="0">
                        <a:solidFill>
                          <a:schemeClr val="tx1"/>
                        </a:solidFill>
                      </a:endParaRPr>
                    </a:p>
                  </a:txBody>
                  <a:tcPr/>
                </a:tc>
                <a:tc>
                  <a:txBody>
                    <a:bodyPr/>
                    <a:lstStyle/>
                    <a:p>
                      <a:r>
                        <a:rPr lang="en-US" dirty="0" smtClean="0">
                          <a:solidFill>
                            <a:schemeClr val="tx1"/>
                          </a:solidFill>
                        </a:rPr>
                        <a:t>Physical environment</a:t>
                      </a:r>
                      <a:endParaRPr lang="en-US" dirty="0">
                        <a:solidFill>
                          <a:schemeClr val="tx1"/>
                        </a:solidFill>
                      </a:endParaRPr>
                    </a:p>
                  </a:txBody>
                  <a:tcPr/>
                </a:tc>
                <a:tc>
                  <a:txBody>
                    <a:bodyPr/>
                    <a:lstStyle/>
                    <a:p>
                      <a:r>
                        <a:rPr lang="en-US" dirty="0" smtClean="0">
                          <a:solidFill>
                            <a:schemeClr val="tx1"/>
                          </a:solidFill>
                        </a:rPr>
                        <a:t>Exploration</a:t>
                      </a:r>
                      <a:endParaRPr lang="en-US" dirty="0">
                        <a:solidFill>
                          <a:schemeClr val="tx1"/>
                        </a:solidFill>
                      </a:endParaRPr>
                    </a:p>
                  </a:txBody>
                  <a:tcPr/>
                </a:tc>
                <a:tc>
                  <a:txBody>
                    <a:bodyPr/>
                    <a:lstStyle/>
                    <a:p>
                      <a:r>
                        <a:rPr lang="en-US" dirty="0" smtClean="0">
                          <a:solidFill>
                            <a:schemeClr val="tx1"/>
                          </a:solidFill>
                        </a:rPr>
                        <a:t>Needs and opportunities</a:t>
                      </a:r>
                      <a:endParaRPr lang="en-US" dirty="0">
                        <a:solidFill>
                          <a:schemeClr val="tx1"/>
                        </a:solidFill>
                      </a:endParaRPr>
                    </a:p>
                  </a:txBody>
                  <a:tcPr/>
                </a:tc>
              </a:tr>
              <a:tr h="370840">
                <a:tc>
                  <a:txBody>
                    <a:bodyPr/>
                    <a:lstStyle/>
                    <a:p>
                      <a:r>
                        <a:rPr lang="en-US" dirty="0" smtClean="0">
                          <a:solidFill>
                            <a:schemeClr val="tx1"/>
                          </a:solidFill>
                        </a:rPr>
                        <a:t>Attributes</a:t>
                      </a:r>
                      <a:endParaRPr lang="en-US" dirty="0">
                        <a:solidFill>
                          <a:schemeClr val="tx1"/>
                        </a:solidFill>
                      </a:endParaRPr>
                    </a:p>
                  </a:txBody>
                  <a:tcPr/>
                </a:tc>
                <a:tc>
                  <a:txBody>
                    <a:bodyPr/>
                    <a:lstStyle/>
                    <a:p>
                      <a:r>
                        <a:rPr lang="en-US" dirty="0" smtClean="0">
                          <a:solidFill>
                            <a:schemeClr val="tx1"/>
                          </a:solidFill>
                        </a:rPr>
                        <a:t>Conceptual statement</a:t>
                      </a:r>
                      <a:endParaRPr lang="en-US" dirty="0">
                        <a:solidFill>
                          <a:schemeClr val="tx1"/>
                        </a:solidFill>
                      </a:endParaRPr>
                    </a:p>
                  </a:txBody>
                  <a:tcPr/>
                </a:tc>
                <a:tc>
                  <a:txBody>
                    <a:bodyPr/>
                    <a:lstStyle/>
                    <a:p>
                      <a:r>
                        <a:rPr lang="en-US" dirty="0" smtClean="0">
                          <a:solidFill>
                            <a:schemeClr val="tx1"/>
                          </a:solidFill>
                        </a:rPr>
                        <a:t>Context</a:t>
                      </a:r>
                      <a:endParaRPr lang="en-US" dirty="0">
                        <a:solidFill>
                          <a:schemeClr val="tx1"/>
                        </a:solidFill>
                      </a:endParaRPr>
                    </a:p>
                  </a:txBody>
                  <a:tcPr/>
                </a:tc>
                <a:tc>
                  <a:txBody>
                    <a:bodyPr/>
                    <a:lstStyle/>
                    <a:p>
                      <a:r>
                        <a:rPr lang="en-US" dirty="0" smtClean="0">
                          <a:solidFill>
                            <a:schemeClr val="tx1"/>
                          </a:solidFill>
                        </a:rPr>
                        <a:t>Fit for purpose</a:t>
                      </a:r>
                      <a:endParaRPr lang="en-US" dirty="0">
                        <a:solidFill>
                          <a:schemeClr val="tx1"/>
                        </a:solidFill>
                      </a:endParaRPr>
                    </a:p>
                  </a:txBody>
                  <a:tcPr/>
                </a:tc>
              </a:tr>
              <a:tr h="370840">
                <a:tc>
                  <a:txBody>
                    <a:bodyPr/>
                    <a:lstStyle/>
                    <a:p>
                      <a:r>
                        <a:rPr lang="en-US" dirty="0" smtClean="0">
                          <a:solidFill>
                            <a:schemeClr val="tx1"/>
                          </a:solidFill>
                        </a:rPr>
                        <a:t>Research</a:t>
                      </a:r>
                      <a:endParaRPr lang="en-US" dirty="0">
                        <a:solidFill>
                          <a:schemeClr val="tx1"/>
                        </a:solidFill>
                      </a:endParaRPr>
                    </a:p>
                  </a:txBody>
                  <a:tcPr/>
                </a:tc>
                <a:tc>
                  <a:txBody>
                    <a:bodyPr/>
                    <a:lstStyle/>
                    <a:p>
                      <a:r>
                        <a:rPr lang="en-US" dirty="0" smtClean="0">
                          <a:solidFill>
                            <a:schemeClr val="tx1"/>
                          </a:solidFill>
                        </a:rPr>
                        <a:t>Specifications</a:t>
                      </a:r>
                      <a:endParaRPr lang="en-US" dirty="0">
                        <a:solidFill>
                          <a:schemeClr val="tx1"/>
                        </a:solidFill>
                      </a:endParaRPr>
                    </a:p>
                  </a:txBody>
                  <a:tcPr/>
                </a:tc>
                <a:tc>
                  <a:txBody>
                    <a:bodyPr/>
                    <a:lstStyle/>
                    <a:p>
                      <a:r>
                        <a:rPr lang="en-US" dirty="0" smtClean="0">
                          <a:solidFill>
                            <a:schemeClr val="tx1"/>
                          </a:solidFill>
                        </a:rPr>
                        <a:t>What is to be done</a:t>
                      </a:r>
                      <a:endParaRPr lang="en-US" dirty="0">
                        <a:solidFill>
                          <a:schemeClr val="tx1"/>
                        </a:solidFill>
                      </a:endParaRPr>
                    </a:p>
                  </a:txBody>
                  <a:tcPr/>
                </a:tc>
                <a:tc>
                  <a:txBody>
                    <a:bodyPr/>
                    <a:lstStyle/>
                    <a:p>
                      <a:r>
                        <a:rPr lang="en-US" dirty="0" smtClean="0">
                          <a:solidFill>
                            <a:schemeClr val="tx1"/>
                          </a:solidFill>
                        </a:rPr>
                        <a:t>Technological</a:t>
                      </a:r>
                    </a:p>
                    <a:p>
                      <a:r>
                        <a:rPr lang="en-US" dirty="0" smtClean="0">
                          <a:solidFill>
                            <a:schemeClr val="tx1"/>
                          </a:solidFill>
                        </a:rPr>
                        <a:t>Outcome</a:t>
                      </a:r>
                      <a:endParaRPr lang="en-US" dirty="0">
                        <a:solidFill>
                          <a:schemeClr val="tx1"/>
                        </a:solidFill>
                      </a:endParaRPr>
                    </a:p>
                  </a:txBody>
                  <a:tcPr/>
                </a:tc>
              </a:tr>
              <a:tr h="370840">
                <a:tc>
                  <a:txBody>
                    <a:bodyPr/>
                    <a:lstStyle/>
                    <a:p>
                      <a:r>
                        <a:rPr lang="en-US" dirty="0" smtClean="0">
                          <a:solidFill>
                            <a:schemeClr val="tx1"/>
                          </a:solidFill>
                        </a:rPr>
                        <a:t>Issue</a:t>
                      </a:r>
                      <a:endParaRPr lang="en-US" dirty="0">
                        <a:solidFill>
                          <a:schemeClr val="tx1"/>
                        </a:solidFill>
                      </a:endParaRPr>
                    </a:p>
                  </a:txBody>
                  <a:tcPr/>
                </a:tc>
                <a:tc>
                  <a:txBody>
                    <a:bodyPr/>
                    <a:lstStyle/>
                    <a:p>
                      <a:r>
                        <a:rPr lang="en-US" dirty="0" smtClean="0">
                          <a:solidFill>
                            <a:schemeClr val="tx1"/>
                          </a:solidFill>
                        </a:rPr>
                        <a:t>Key stakeholders</a:t>
                      </a:r>
                      <a:endParaRPr lang="en-US" dirty="0">
                        <a:solidFill>
                          <a:schemeClr val="tx1"/>
                        </a:solidFill>
                      </a:endParaRPr>
                    </a:p>
                  </a:txBody>
                  <a:tcPr/>
                </a:tc>
                <a:tc>
                  <a:txBody>
                    <a:bodyPr/>
                    <a:lstStyle/>
                    <a:p>
                      <a:r>
                        <a:rPr lang="en-US" dirty="0" smtClean="0">
                          <a:solidFill>
                            <a:schemeClr val="tx1"/>
                          </a:solidFill>
                        </a:rPr>
                        <a:t>Wider stakeholders</a:t>
                      </a:r>
                      <a:endParaRPr lang="en-US" dirty="0">
                        <a:solidFill>
                          <a:schemeClr val="tx1"/>
                        </a:solidFill>
                      </a:endParaRPr>
                    </a:p>
                  </a:txBody>
                  <a:tcPr/>
                </a:tc>
                <a:tc>
                  <a:txBody>
                    <a:bodyPr/>
                    <a:lstStyle/>
                    <a:p>
                      <a:r>
                        <a:rPr lang="en-US" dirty="0" smtClean="0">
                          <a:solidFill>
                            <a:schemeClr val="tx1"/>
                          </a:solidFill>
                        </a:rPr>
                        <a:t>Measurable standards</a:t>
                      </a:r>
                      <a:endParaRPr lang="en-US" dirty="0">
                        <a:solidFill>
                          <a:schemeClr val="tx1"/>
                        </a:solidFill>
                      </a:endParaRPr>
                    </a:p>
                  </a:txBody>
                  <a:tcPr/>
                </a:tc>
              </a:tr>
              <a:tr h="370840">
                <a:tc>
                  <a:txBody>
                    <a:bodyPr/>
                    <a:lstStyle/>
                    <a:p>
                      <a:r>
                        <a:rPr lang="en-US" dirty="0" smtClean="0">
                          <a:solidFill>
                            <a:schemeClr val="tx1"/>
                          </a:solidFill>
                        </a:rPr>
                        <a:t>Why it should be done</a:t>
                      </a:r>
                      <a:endParaRPr lang="en-US" dirty="0">
                        <a:solidFill>
                          <a:schemeClr val="tx1"/>
                        </a:solidFill>
                      </a:endParaRPr>
                    </a:p>
                  </a:txBody>
                  <a:tcPr/>
                </a:tc>
                <a:tc>
                  <a:txBody>
                    <a:bodyPr/>
                    <a:lstStyle/>
                    <a:p>
                      <a:r>
                        <a:rPr lang="en-US" dirty="0" smtClean="0">
                          <a:solidFill>
                            <a:schemeClr val="tx1"/>
                          </a:solidFill>
                        </a:rPr>
                        <a:t>Explanations</a:t>
                      </a:r>
                      <a:endParaRPr lang="en-US" dirty="0">
                        <a:solidFill>
                          <a:schemeClr val="tx1"/>
                        </a:solidFill>
                      </a:endParaRPr>
                    </a:p>
                  </a:txBody>
                  <a:tcPr/>
                </a:tc>
                <a:tc>
                  <a:txBody>
                    <a:bodyPr/>
                    <a:lstStyle/>
                    <a:p>
                      <a:r>
                        <a:rPr lang="en-US" dirty="0" smtClean="0">
                          <a:solidFill>
                            <a:schemeClr val="tx1"/>
                          </a:solidFill>
                        </a:rPr>
                        <a:t>Physical nature</a:t>
                      </a:r>
                      <a:endParaRPr lang="en-US" dirty="0">
                        <a:solidFill>
                          <a:schemeClr val="tx1"/>
                        </a:solidFill>
                      </a:endParaRPr>
                    </a:p>
                  </a:txBody>
                  <a:tcPr/>
                </a:tc>
                <a:tc>
                  <a:txBody>
                    <a:bodyPr/>
                    <a:lstStyle/>
                    <a:p>
                      <a:r>
                        <a:rPr lang="en-US" dirty="0" smtClean="0">
                          <a:solidFill>
                            <a:schemeClr val="tx1"/>
                          </a:solidFill>
                        </a:rPr>
                        <a:t>Brief</a:t>
                      </a:r>
                      <a:endParaRPr lang="en-US" dirty="0">
                        <a:solidFill>
                          <a:schemeClr val="tx1"/>
                        </a:solidFill>
                      </a:endParaRPr>
                    </a:p>
                  </a:txBody>
                  <a:tcPr/>
                </a:tc>
              </a:tr>
              <a:tr h="370840">
                <a:tc>
                  <a:txBody>
                    <a:bodyPr/>
                    <a:lstStyle/>
                    <a:p>
                      <a:r>
                        <a:rPr lang="en-US" dirty="0" smtClean="0">
                          <a:solidFill>
                            <a:schemeClr val="tx1"/>
                          </a:solidFill>
                        </a:rPr>
                        <a:t>Functional nature</a:t>
                      </a:r>
                      <a:endParaRPr lang="en-US"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Trialling and testing design ideas</a:t>
                      </a:r>
                    </a:p>
                    <a:p>
                      <a:endParaRPr lang="en-US"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Stakeholder considerations</a:t>
                      </a:r>
                    </a:p>
                    <a:p>
                      <a:endParaRPr lang="en-US"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Authentic </a:t>
                      </a:r>
                    </a:p>
                    <a:p>
                      <a:endParaRPr lang="en-US" dirty="0">
                        <a:solidFill>
                          <a:schemeClr val="tx1"/>
                        </a:solidFill>
                      </a:endParaRPr>
                    </a:p>
                  </a:txBody>
                  <a:tcPr/>
                </a:tc>
              </a:tr>
            </a:tbl>
          </a:graphicData>
        </a:graphic>
      </p:graphicFrame>
      <p:sp>
        <p:nvSpPr>
          <p:cNvPr id="5" name="TextBox 4"/>
          <p:cNvSpPr txBox="1"/>
          <p:nvPr/>
        </p:nvSpPr>
        <p:spPr>
          <a:xfrm>
            <a:off x="748985" y="6092186"/>
            <a:ext cx="7523954" cy="369332"/>
          </a:xfrm>
          <a:prstGeom prst="rect">
            <a:avLst/>
          </a:prstGeom>
          <a:noFill/>
        </p:spPr>
        <p:txBody>
          <a:bodyPr wrap="square" rtlCol="0">
            <a:spAutoFit/>
          </a:bodyPr>
          <a:lstStyle/>
          <a:p>
            <a:r>
              <a:rPr lang="en-US" dirty="0" smtClean="0">
                <a:solidFill>
                  <a:srgbClr val="FFFF00"/>
                </a:solidFill>
              </a:rPr>
              <a:t>Also give out blank cards</a:t>
            </a:r>
            <a:endParaRPr lang="en-US" dirty="0">
              <a:solidFill>
                <a:srgbClr val="FFFF00"/>
              </a:solidFill>
            </a:endParaRPr>
          </a:p>
        </p:txBody>
      </p:sp>
    </p:spTree>
    <p:extLst>
      <p:ext uri="{BB962C8B-B14F-4D97-AF65-F5344CB8AC3E}">
        <p14:creationId xmlns:p14="http://schemas.microsoft.com/office/powerpoint/2010/main" val="26097515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Hand out the washing line sheet</a:t>
            </a:r>
            <a:endParaRPr lang="en-US" dirty="0">
              <a:solidFill>
                <a:srgbClr val="FFFF00"/>
              </a:solidFill>
            </a:endParaRPr>
          </a:p>
        </p:txBody>
      </p:sp>
      <p:pic>
        <p:nvPicPr>
          <p:cNvPr id="7" name="Picture 6" descr="Screen Shot 2013-02-16 at 3.39.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417638"/>
            <a:ext cx="7823200" cy="1524000"/>
          </a:xfrm>
          <a:prstGeom prst="rect">
            <a:avLst/>
          </a:prstGeom>
        </p:spPr>
      </p:pic>
      <p:sp>
        <p:nvSpPr>
          <p:cNvPr id="8" name="TextBox 7"/>
          <p:cNvSpPr txBox="1"/>
          <p:nvPr/>
        </p:nvSpPr>
        <p:spPr>
          <a:xfrm>
            <a:off x="660400" y="3142314"/>
            <a:ext cx="7612539" cy="1384995"/>
          </a:xfrm>
          <a:prstGeom prst="rect">
            <a:avLst/>
          </a:prstGeom>
          <a:noFill/>
        </p:spPr>
        <p:txBody>
          <a:bodyPr wrap="square" rtlCol="0">
            <a:spAutoFit/>
          </a:bodyPr>
          <a:lstStyle/>
          <a:p>
            <a:r>
              <a:rPr lang="en-US" sz="2800" dirty="0" smtClean="0">
                <a:solidFill>
                  <a:srgbClr val="FFFF00"/>
                </a:solidFill>
              </a:rPr>
              <a:t>Students can draw their own or the teacher can draw it on the whiteboard or use an actual piece of string and </a:t>
            </a:r>
            <a:r>
              <a:rPr lang="en-US" sz="2800" dirty="0" smtClean="0">
                <a:solidFill>
                  <a:srgbClr val="FFFF00"/>
                </a:solidFill>
              </a:rPr>
              <a:t>pegs, or just lay it out on the floor.</a:t>
            </a:r>
            <a:endParaRPr lang="en-US" sz="2800" dirty="0">
              <a:solidFill>
                <a:srgbClr val="FFFF00"/>
              </a:solidFill>
            </a:endParaRPr>
          </a:p>
        </p:txBody>
      </p:sp>
      <p:sp>
        <p:nvSpPr>
          <p:cNvPr id="9" name="TextBox 8"/>
          <p:cNvSpPr txBox="1"/>
          <p:nvPr/>
        </p:nvSpPr>
        <p:spPr>
          <a:xfrm>
            <a:off x="660400" y="4390021"/>
            <a:ext cx="7337918" cy="2246769"/>
          </a:xfrm>
          <a:prstGeom prst="rect">
            <a:avLst/>
          </a:prstGeom>
          <a:noFill/>
        </p:spPr>
        <p:txBody>
          <a:bodyPr wrap="square" rtlCol="0">
            <a:spAutoFit/>
          </a:bodyPr>
          <a:lstStyle/>
          <a:p>
            <a:r>
              <a:rPr lang="en-US" sz="2800" dirty="0" smtClean="0">
                <a:solidFill>
                  <a:srgbClr val="FFFF00"/>
                </a:solidFill>
              </a:rPr>
              <a:t>In groups students discuss the word and  put the given words in a process order on the line. Everyone can make one change by justifying why it needs changing.</a:t>
            </a:r>
          </a:p>
          <a:p>
            <a:r>
              <a:rPr lang="en-US" sz="2800" dirty="0">
                <a:solidFill>
                  <a:srgbClr val="FFFF00"/>
                </a:solidFill>
              </a:rPr>
              <a:t>P</a:t>
            </a:r>
            <a:r>
              <a:rPr lang="en-US" sz="2800" dirty="0" smtClean="0">
                <a:solidFill>
                  <a:srgbClr val="FFFF00"/>
                </a:solidFill>
              </a:rPr>
              <a:t>ost it notes makes rearranging very easy</a:t>
            </a:r>
            <a:endParaRPr lang="en-US" sz="2800" dirty="0">
              <a:solidFill>
                <a:srgbClr val="FFFF00"/>
              </a:solidFill>
            </a:endParaRPr>
          </a:p>
        </p:txBody>
      </p:sp>
    </p:spTree>
    <p:extLst>
      <p:ext uri="{BB962C8B-B14F-4D97-AF65-F5344CB8AC3E}">
        <p14:creationId xmlns:p14="http://schemas.microsoft.com/office/powerpoint/2010/main" val="5894070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928745" cy="1143000"/>
          </a:xfrm>
          <a:noFill/>
        </p:spPr>
        <p:txBody>
          <a:bodyPr>
            <a:normAutofit fontScale="90000"/>
          </a:bodyPr>
          <a:lstStyle/>
          <a:p>
            <a:r>
              <a:rPr lang="en-AU" dirty="0" smtClean="0">
                <a:solidFill>
                  <a:srgbClr val="FFFF00"/>
                </a:solidFill>
              </a:rPr>
              <a:t>Rules:</a:t>
            </a:r>
            <a:r>
              <a:rPr lang="en-US" dirty="0">
                <a:solidFill>
                  <a:srgbClr val="FFFFFF"/>
                </a:solidFill>
              </a:rPr>
              <a:t/>
            </a:r>
            <a:br>
              <a:rPr lang="en-US" dirty="0">
                <a:solidFill>
                  <a:srgbClr val="FFFFFF"/>
                </a:solidFill>
              </a:rPr>
            </a:br>
            <a:endParaRPr lang="en-US" dirty="0">
              <a:solidFill>
                <a:srgbClr val="FFFFFF"/>
              </a:solidFill>
            </a:endParaRPr>
          </a:p>
        </p:txBody>
      </p:sp>
      <p:pic>
        <p:nvPicPr>
          <p:cNvPr id="4" name="Content Placeholder 3" descr="Screen Shot 2013-02-06 at 12.32.01 PM.png"/>
          <p:cNvPicPr>
            <a:picLocks noGrp="1" noChangeAspect="1"/>
          </p:cNvPicPr>
          <p:nvPr>
            <p:ph idx="1"/>
          </p:nvPr>
        </p:nvPicPr>
        <p:blipFill>
          <a:blip r:embed="rId3">
            <a:alphaModFix amt="98000"/>
            <a:extLst>
              <a:ext uri="{28A0092B-C50C-407E-A947-70E740481C1C}">
                <a14:useLocalDpi xmlns:a14="http://schemas.microsoft.com/office/drawing/2010/main" val="0"/>
              </a:ext>
            </a:extLst>
          </a:blip>
          <a:srcRect t="6524" b="6524"/>
          <a:stretch>
            <a:fillRect/>
          </a:stretch>
        </p:blipFill>
        <p:spPr>
          <a:xfrm>
            <a:off x="6590889" y="11463"/>
            <a:ext cx="2095910" cy="1152670"/>
          </a:xfrm>
        </p:spPr>
      </p:pic>
      <p:sp>
        <p:nvSpPr>
          <p:cNvPr id="7" name="Rectangle 6"/>
          <p:cNvSpPr/>
          <p:nvPr/>
        </p:nvSpPr>
        <p:spPr>
          <a:xfrm>
            <a:off x="457199" y="1164133"/>
            <a:ext cx="8229600" cy="5693867"/>
          </a:xfrm>
          <a:prstGeom prst="rect">
            <a:avLst/>
          </a:prstGeom>
        </p:spPr>
        <p:txBody>
          <a:bodyPr wrap="square">
            <a:spAutoFit/>
          </a:bodyPr>
          <a:lstStyle/>
          <a:p>
            <a:pPr marL="514350" lvl="0" indent="-514350">
              <a:buFont typeface="+mj-lt"/>
              <a:buAutoNum type="arabicPeriod"/>
            </a:pPr>
            <a:r>
              <a:rPr lang="en-AU" sz="2800" dirty="0" smtClean="0">
                <a:solidFill>
                  <a:srgbClr val="FFFF00"/>
                </a:solidFill>
              </a:rPr>
              <a:t>Using </a:t>
            </a:r>
            <a:r>
              <a:rPr lang="en-AU" sz="2800" dirty="0">
                <a:solidFill>
                  <a:srgbClr val="FFFF00"/>
                </a:solidFill>
              </a:rPr>
              <a:t>all the words arrange them into an order of process you would expect </a:t>
            </a:r>
            <a:r>
              <a:rPr lang="en-AU" sz="2800" dirty="0" smtClean="0">
                <a:solidFill>
                  <a:srgbClr val="FFFF00"/>
                </a:solidFill>
              </a:rPr>
              <a:t>to </a:t>
            </a:r>
            <a:r>
              <a:rPr lang="en-AU" sz="2800" dirty="0">
                <a:solidFill>
                  <a:srgbClr val="FFFF00"/>
                </a:solidFill>
              </a:rPr>
              <a:t>carry out brief development. </a:t>
            </a:r>
            <a:r>
              <a:rPr lang="en-AU" sz="2800" dirty="0" smtClean="0">
                <a:solidFill>
                  <a:srgbClr val="FFFF00"/>
                </a:solidFill>
              </a:rPr>
              <a:t>Place them on the washing line.</a:t>
            </a:r>
            <a:endParaRPr lang="en-US" sz="2800" dirty="0">
              <a:solidFill>
                <a:srgbClr val="FFFF00"/>
              </a:solidFill>
            </a:endParaRPr>
          </a:p>
          <a:p>
            <a:pPr marL="514350" lvl="0" indent="-514350">
              <a:buFont typeface="+mj-lt"/>
              <a:buAutoNum type="arabicPeriod"/>
            </a:pPr>
            <a:r>
              <a:rPr lang="en-AU" sz="2800" dirty="0">
                <a:solidFill>
                  <a:srgbClr val="FFFF00"/>
                </a:solidFill>
              </a:rPr>
              <a:t>E</a:t>
            </a:r>
            <a:r>
              <a:rPr lang="en-AU" sz="2800" dirty="0" smtClean="0">
                <a:solidFill>
                  <a:srgbClr val="FFFF00"/>
                </a:solidFill>
              </a:rPr>
              <a:t>ach </a:t>
            </a:r>
            <a:r>
              <a:rPr lang="en-AU" sz="2800" dirty="0">
                <a:solidFill>
                  <a:srgbClr val="FFFF00"/>
                </a:solidFill>
              </a:rPr>
              <a:t>team member is allowed to move one word in the order and justify the change. Eventually a “process” for brief development should be agreed upon. If any words are part of the same process they can be placed together.</a:t>
            </a:r>
            <a:endParaRPr lang="en-US" sz="2800" dirty="0">
              <a:solidFill>
                <a:srgbClr val="FFFF00"/>
              </a:solidFill>
            </a:endParaRPr>
          </a:p>
          <a:p>
            <a:pPr marL="514350" lvl="0" indent="-514350">
              <a:buFont typeface="+mj-lt"/>
              <a:buAutoNum type="arabicPeriod"/>
            </a:pPr>
            <a:r>
              <a:rPr lang="en-AU" sz="2800" dirty="0">
                <a:solidFill>
                  <a:srgbClr val="FFFF00"/>
                </a:solidFill>
              </a:rPr>
              <a:t>Blank cards are for each group to decide on an aspect </a:t>
            </a:r>
            <a:r>
              <a:rPr lang="en-AU" sz="2800" dirty="0" smtClean="0">
                <a:solidFill>
                  <a:srgbClr val="FFFF00"/>
                </a:solidFill>
              </a:rPr>
              <a:t>that they think </a:t>
            </a:r>
            <a:r>
              <a:rPr lang="en-AU" sz="2800" dirty="0">
                <a:solidFill>
                  <a:srgbClr val="FFFF00"/>
                </a:solidFill>
              </a:rPr>
              <a:t>is missing</a:t>
            </a:r>
            <a:r>
              <a:rPr lang="en-AU" sz="2800" dirty="0" smtClean="0">
                <a:solidFill>
                  <a:srgbClr val="FFFF00"/>
                </a:solidFill>
              </a:rPr>
              <a:t>. These could be action words. (Or give out action words as well)</a:t>
            </a:r>
            <a:endParaRPr lang="en-US" sz="2800" dirty="0">
              <a:solidFill>
                <a:srgbClr val="FFFF00"/>
              </a:solidFill>
            </a:endParaRPr>
          </a:p>
          <a:p>
            <a:pPr marL="514350" lvl="0" indent="-514350">
              <a:buFont typeface="+mj-lt"/>
              <a:buAutoNum type="arabicPeriod"/>
            </a:pPr>
            <a:r>
              <a:rPr lang="en-AU" sz="2800" dirty="0">
                <a:solidFill>
                  <a:srgbClr val="FFFF00"/>
                </a:solidFill>
              </a:rPr>
              <a:t>Using the action words place them next to the relevant process.</a:t>
            </a:r>
            <a:endParaRPr lang="en-US" sz="2800" dirty="0">
              <a:solidFill>
                <a:srgbClr val="FFFF00"/>
              </a:solidFill>
            </a:endParaRPr>
          </a:p>
        </p:txBody>
      </p:sp>
    </p:spTree>
    <p:extLst>
      <p:ext uri="{BB962C8B-B14F-4D97-AF65-F5344CB8AC3E}">
        <p14:creationId xmlns:p14="http://schemas.microsoft.com/office/powerpoint/2010/main" val="15614182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2938</TotalTime>
  <Words>856</Words>
  <Application>Microsoft Macintosh PowerPoint</Application>
  <PresentationFormat>On-screen Show (4:3)</PresentationFormat>
  <Paragraphs>103</Paragraphs>
  <Slides>14</Slides>
  <Notes>11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Blank Presentation</vt:lpstr>
      <vt:lpstr>PowerPoint Presentation</vt:lpstr>
      <vt:lpstr>Aim for this webcast</vt:lpstr>
      <vt:lpstr>Washing Line Strategy</vt:lpstr>
      <vt:lpstr>PowerPoint Presentation</vt:lpstr>
      <vt:lpstr>PowerPoint Presentation</vt:lpstr>
      <vt:lpstr>Prior learning</vt:lpstr>
      <vt:lpstr>Words such as</vt:lpstr>
      <vt:lpstr>Hand out the washing line sheet</vt:lpstr>
      <vt:lpstr>Rules: </vt:lpstr>
      <vt:lpstr>PowerPoint Presentation</vt:lpstr>
      <vt:lpstr>Alternative ideas</vt:lpstr>
      <vt:lpstr>PowerPoint Presentation</vt:lpstr>
      <vt:lpstr>PowerPoint Presentation</vt:lpstr>
      <vt:lpstr>Contact details</vt:lpstr>
    </vt:vector>
  </TitlesOfParts>
  <Company>The University of Auckland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Howard</dc:creator>
  <cp:lastModifiedBy>Lesley Pearce</cp:lastModifiedBy>
  <cp:revision>71</cp:revision>
  <dcterms:created xsi:type="dcterms:W3CDTF">2013-01-22T01:01:16Z</dcterms:created>
  <dcterms:modified xsi:type="dcterms:W3CDTF">2013-04-23T21:13:08Z</dcterms:modified>
</cp:coreProperties>
</file>