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70" r:id="rId3"/>
    <p:sldId id="258" r:id="rId4"/>
    <p:sldId id="274" r:id="rId5"/>
    <p:sldId id="271" r:id="rId6"/>
    <p:sldId id="272" r:id="rId7"/>
    <p:sldId id="273" r:id="rId8"/>
    <p:sldId id="257" r:id="rId9"/>
    <p:sldId id="275" r:id="rId10"/>
    <p:sldId id="259" r:id="rId11"/>
    <p:sldId id="260" r:id="rId12"/>
    <p:sldId id="27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F47"/>
    <a:srgbClr val="E25110"/>
    <a:srgbClr val="6E8402"/>
    <a:srgbClr val="F0F60A"/>
    <a:srgbClr val="FF0066"/>
    <a:srgbClr val="FFE62D"/>
    <a:srgbClr val="2BF53E"/>
    <a:srgbClr val="31FF21"/>
    <a:srgbClr val="FFFF00"/>
    <a:srgbClr val="05A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1" autoAdjust="0"/>
  </p:normalViewPr>
  <p:slideViewPr>
    <p:cSldViewPr>
      <p:cViewPr>
        <p:scale>
          <a:sx n="66" d="100"/>
          <a:sy n="66" d="100"/>
        </p:scale>
        <p:origin x="-80" y="1088"/>
      </p:cViewPr>
      <p:guideLst>
        <p:guide orient="horz" pos="2160"/>
        <p:guide pos="2880"/>
      </p:guideLst>
    </p:cSldViewPr>
  </p:slideViewPr>
  <p:outlineViewPr>
    <p:cViewPr>
      <p:scale>
        <a:sx n="33" d="100"/>
        <a:sy n="33" d="100"/>
      </p:scale>
      <p:origin x="0" y="23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7F9A9-6978-47F8-BE66-1A36366CFD76}" type="datetimeFigureOut">
              <a:rPr lang="en-US" smtClean="0"/>
              <a:pPr/>
              <a:t>16/10/12</a:t>
            </a:fld>
            <a:endParaRPr lang="en-NZ"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EA896-2809-4556-B876-C252D17B292D}" type="slidenum">
              <a:rPr lang="en-NZ" smtClean="0"/>
              <a:pPr/>
              <a:t>‹#›</a:t>
            </a:fld>
            <a:endParaRPr lang="en-NZ" dirty="0"/>
          </a:p>
        </p:txBody>
      </p:sp>
    </p:spTree>
    <p:extLst>
      <p:ext uri="{BB962C8B-B14F-4D97-AF65-F5344CB8AC3E}">
        <p14:creationId xmlns:p14="http://schemas.microsoft.com/office/powerpoint/2010/main" val="3394915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4D0EA896-2809-4556-B876-C252D17B292D}" type="slidenum">
              <a:rPr lang="en-NZ" smtClean="0"/>
              <a:pPr/>
              <a:t>1</a:t>
            </a:fld>
            <a:endParaRPr lang="en-N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NZ" dirty="0"/>
          </a:p>
        </p:txBody>
      </p:sp>
      <p:sp>
        <p:nvSpPr>
          <p:cNvPr id="4" name="Slide Number Placeholder 3"/>
          <p:cNvSpPr>
            <a:spLocks noGrp="1"/>
          </p:cNvSpPr>
          <p:nvPr>
            <p:ph type="sldNum" sz="quarter" idx="10"/>
          </p:nvPr>
        </p:nvSpPr>
        <p:spPr/>
        <p:txBody>
          <a:bodyPr/>
          <a:lstStyle/>
          <a:p>
            <a:fld id="{4D0EA896-2809-4556-B876-C252D17B292D}" type="slidenum">
              <a:rPr lang="en-NZ" smtClean="0"/>
              <a:pPr/>
              <a:t>2</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17" name="Footer Placeholder 16"/>
          <p:cNvSpPr>
            <a:spLocks noGrp="1"/>
          </p:cNvSpPr>
          <p:nvPr>
            <p:ph type="ftr" sz="quarter" idx="11"/>
          </p:nvPr>
        </p:nvSpPr>
        <p:spPr/>
        <p:txBody>
          <a:bodyPr/>
          <a:lstStyle/>
          <a:p>
            <a:endParaRPr lang="en-NZ" dirty="0"/>
          </a:p>
        </p:txBody>
      </p:sp>
      <p:sp>
        <p:nvSpPr>
          <p:cNvPr id="29" name="Slide Number Placeholder 28"/>
          <p:cNvSpPr>
            <a:spLocks noGrp="1"/>
          </p:cNvSpPr>
          <p:nvPr>
            <p:ph type="sldNum" sz="quarter" idx="12"/>
          </p:nvPr>
        </p:nvSpPr>
        <p:spPr/>
        <p:txBody>
          <a:bodyPr/>
          <a:lstStyle/>
          <a:p>
            <a:fld id="{82E76AC4-C3DA-4480-A19A-9855CFC135C8}" type="slidenum">
              <a:rPr lang="en-NZ" smtClean="0"/>
              <a:pPr/>
              <a:t>‹#›</a:t>
            </a:fld>
            <a:endParaRPr lang="en-NZ"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a:xfrm>
            <a:off x="7924800" y="6416675"/>
            <a:ext cx="762000" cy="365125"/>
          </a:xfrm>
        </p:spPr>
        <p:txBody>
          <a:bodyPr/>
          <a:lstStyle/>
          <a:p>
            <a:fld id="{82E76AC4-C3DA-4480-A19A-9855CFC135C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0638FC-7A7C-4521-A0A8-F55DCA7E72EA}" type="datetimeFigureOut">
              <a:rPr lang="en-US" smtClean="0"/>
              <a:pPr/>
              <a:t>16/10/12</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82E76AC4-C3DA-4480-A19A-9855CFC135C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90638FC-7A7C-4521-A0A8-F55DCA7E72EA}" type="datetimeFigureOut">
              <a:rPr lang="en-US" smtClean="0"/>
              <a:pPr/>
              <a:t>16/10/12</a:t>
            </a:fld>
            <a:endParaRPr lang="en-NZ"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NZ"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82E76AC4-C3DA-4480-A19A-9855CFC135C8}" type="slidenum">
              <a:rPr lang="en-NZ" smtClean="0"/>
              <a:pPr/>
              <a:t>‹#›</a:t>
            </a:fld>
            <a:endParaRPr lang="en-NZ"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6312" y="2071678"/>
            <a:ext cx="8507688" cy="2414606"/>
          </a:xfrm>
        </p:spPr>
        <p:txBody>
          <a:bodyPr>
            <a:noAutofit/>
            <a:scene3d>
              <a:camera prst="isometricOffAxis1Right"/>
              <a:lightRig rig="soft" dir="t">
                <a:rot lat="0" lon="0" rev="17220000"/>
              </a:lightRig>
            </a:scene3d>
            <a:sp3d prstMaterial="softEdge">
              <a:bevelT w="38100" h="38100"/>
            </a:sp3d>
          </a:bodyPr>
          <a:lstStyle/>
          <a:p>
            <a:r>
              <a:rPr lang="en-NZ" sz="9600" dirty="0" smtClean="0">
                <a:solidFill>
                  <a:srgbClr val="2BF53E"/>
                </a:solidFill>
                <a:latin typeface="Chiller" pitchFamily="82" charset="0"/>
              </a:rPr>
              <a:t>The Language of film </a:t>
            </a:r>
            <a:endParaRPr lang="en-NZ" sz="9600" dirty="0">
              <a:solidFill>
                <a:srgbClr val="2BF53E"/>
              </a:solidFill>
              <a:latin typeface="Chiller" pitchFamily="82" charset="0"/>
            </a:endParaRPr>
          </a:p>
        </p:txBody>
      </p:sp>
      <p:sp>
        <p:nvSpPr>
          <p:cNvPr id="5" name="Subtitle 4"/>
          <p:cNvSpPr>
            <a:spLocks noGrp="1"/>
          </p:cNvSpPr>
          <p:nvPr>
            <p:ph type="subTitle" idx="1"/>
          </p:nvPr>
        </p:nvSpPr>
        <p:spPr>
          <a:xfrm>
            <a:off x="1714480" y="3929066"/>
            <a:ext cx="5940000" cy="2340000"/>
          </a:xfrm>
        </p:spPr>
        <p:txBody>
          <a:bodyPr>
            <a:noAutofit/>
          </a:bodyPr>
          <a:lstStyle/>
          <a:p>
            <a:r>
              <a:rPr lang="en-NZ" sz="15000" dirty="0" smtClean="0">
                <a:ln>
                  <a:solidFill>
                    <a:srgbClr val="00B0F0"/>
                  </a:solidFill>
                </a:ln>
                <a:solidFill>
                  <a:srgbClr val="FFC000"/>
                </a:solidFill>
                <a:effectLst>
                  <a:glow rad="63500">
                    <a:schemeClr val="accent2">
                      <a:satMod val="175000"/>
                      <a:alpha val="40000"/>
                    </a:schemeClr>
                  </a:glow>
                  <a:reflection blurRad="6350" stA="55000" endA="300" endPos="45500" dir="5400000" sy="-100000" algn="bl" rotWithShape="0"/>
                </a:effectLst>
                <a:latin typeface="Chiller" pitchFamily="82" charset="0"/>
              </a:rPr>
              <a:t>‘</a:t>
            </a:r>
            <a:r>
              <a:rPr lang="en-NZ" sz="15000" dirty="0" err="1" smtClean="0">
                <a:ln>
                  <a:solidFill>
                    <a:srgbClr val="00B0F0"/>
                  </a:solidFill>
                </a:ln>
                <a:solidFill>
                  <a:srgbClr val="FFC000"/>
                </a:solidFill>
                <a:effectLst>
                  <a:glow rad="63500">
                    <a:schemeClr val="accent2">
                      <a:satMod val="175000"/>
                      <a:alpha val="40000"/>
                    </a:schemeClr>
                  </a:glow>
                  <a:reflection blurRad="6350" stA="55000" endA="300" endPos="45500" dir="5400000" sy="-100000" algn="bl" rotWithShape="0"/>
                </a:effectLst>
                <a:latin typeface="Chiller" pitchFamily="82" charset="0"/>
              </a:rPr>
              <a:t>Coraline</a:t>
            </a:r>
            <a:r>
              <a:rPr lang="en-NZ" sz="15000" dirty="0" smtClean="0">
                <a:ln>
                  <a:solidFill>
                    <a:srgbClr val="00B0F0"/>
                  </a:solidFill>
                </a:ln>
                <a:solidFill>
                  <a:srgbClr val="FFC000"/>
                </a:solidFill>
                <a:effectLst>
                  <a:glow rad="63500">
                    <a:schemeClr val="accent2">
                      <a:satMod val="175000"/>
                      <a:alpha val="40000"/>
                    </a:schemeClr>
                  </a:glow>
                  <a:reflection blurRad="6350" stA="55000" endA="300" endPos="45500" dir="5400000" sy="-100000" algn="bl" rotWithShape="0"/>
                </a:effectLst>
                <a:latin typeface="Chiller" pitchFamily="82" charset="0"/>
              </a:rPr>
              <a:t>’</a:t>
            </a:r>
            <a:endParaRPr lang="en-NZ" sz="15000" dirty="0">
              <a:ln>
                <a:solidFill>
                  <a:srgbClr val="00B0F0"/>
                </a:solidFill>
              </a:ln>
              <a:solidFill>
                <a:srgbClr val="FFC000"/>
              </a:solidFill>
              <a:effectLst>
                <a:glow rad="63500">
                  <a:schemeClr val="accent2">
                    <a:satMod val="175000"/>
                    <a:alpha val="40000"/>
                  </a:schemeClr>
                </a:glow>
                <a:reflection blurRad="6350" stA="55000" endA="300" endPos="45500" dir="5400000" sy="-100000" algn="bl" rotWithShape="0"/>
              </a:effectLst>
            </a:endParaRPr>
          </a:p>
        </p:txBody>
      </p:sp>
      <p:sp>
        <p:nvSpPr>
          <p:cNvPr id="6" name="TextBox 5"/>
          <p:cNvSpPr txBox="1"/>
          <p:nvPr/>
        </p:nvSpPr>
        <p:spPr>
          <a:xfrm>
            <a:off x="2928926" y="4000504"/>
            <a:ext cx="1428760" cy="830997"/>
          </a:xfrm>
          <a:prstGeom prst="rect">
            <a:avLst/>
          </a:prstGeom>
          <a:noFill/>
        </p:spPr>
        <p:txBody>
          <a:bodyPr wrap="square" rtlCol="0">
            <a:spAutoFit/>
          </a:bodyPr>
          <a:lstStyle/>
          <a:p>
            <a:pPr algn="ctr"/>
            <a:r>
              <a:rPr lang="en-NZ" sz="4800" dirty="0" smtClean="0">
                <a:latin typeface="Chiller" pitchFamily="82" charset="0"/>
              </a:rPr>
              <a:t>in</a:t>
            </a:r>
            <a:endParaRPr lang="en-NZ" sz="4800" dirty="0">
              <a:latin typeface="Chiller" pitchFamily="82" charset="0"/>
            </a:endParaRPr>
          </a:p>
        </p:txBody>
      </p:sp>
      <p:sp>
        <p:nvSpPr>
          <p:cNvPr id="8" name="TextBox 7"/>
          <p:cNvSpPr txBox="1"/>
          <p:nvPr/>
        </p:nvSpPr>
        <p:spPr>
          <a:xfrm>
            <a:off x="1500166" y="500042"/>
            <a:ext cx="2500330" cy="1200329"/>
          </a:xfrm>
          <a:prstGeom prst="rect">
            <a:avLst/>
          </a:prstGeom>
          <a:noFill/>
        </p:spPr>
        <p:txBody>
          <a:bodyPr wrap="square" rtlCol="0">
            <a:spAutoFit/>
          </a:bodyPr>
          <a:lstStyle/>
          <a:p>
            <a:r>
              <a:rPr lang="en-NZ" sz="7200" dirty="0" smtClean="0">
                <a:latin typeface="Chiller" pitchFamily="82" charset="0"/>
              </a:rPr>
              <a:t>Reading</a:t>
            </a:r>
            <a:endParaRPr lang="en-NZ" sz="7200" dirty="0"/>
          </a:p>
        </p:txBody>
      </p:sp>
      <p:sp>
        <p:nvSpPr>
          <p:cNvPr id="9" name="TextBox 8"/>
          <p:cNvSpPr txBox="1"/>
          <p:nvPr/>
        </p:nvSpPr>
        <p:spPr>
          <a:xfrm>
            <a:off x="6929454" y="5286388"/>
            <a:ext cx="2214546" cy="461665"/>
          </a:xfrm>
          <a:prstGeom prst="rect">
            <a:avLst/>
          </a:prstGeom>
          <a:noFill/>
        </p:spPr>
        <p:txBody>
          <a:bodyPr wrap="square" rtlCol="0">
            <a:spAutoFit/>
          </a:bodyPr>
          <a:lstStyle/>
          <a:p>
            <a:r>
              <a:rPr lang="en-NZ" sz="2400" b="1" dirty="0" smtClean="0">
                <a:solidFill>
                  <a:srgbClr val="FFFF00"/>
                </a:solidFill>
              </a:rPr>
              <a:t>( </a:t>
            </a:r>
            <a:r>
              <a:rPr lang="en-NZ" sz="2400" b="1" dirty="0" err="1" smtClean="0">
                <a:solidFill>
                  <a:srgbClr val="FFFF00"/>
                </a:solidFill>
              </a:rPr>
              <a:t>Selick</a:t>
            </a:r>
            <a:r>
              <a:rPr lang="en-NZ" sz="2400" b="1" dirty="0" smtClean="0">
                <a:solidFill>
                  <a:srgbClr val="FFFF00"/>
                </a:solidFill>
              </a:rPr>
              <a:t>, 2009)</a:t>
            </a:r>
            <a:endParaRPr lang="en-NZ" sz="2400" b="1" dirty="0">
              <a:solidFill>
                <a:srgbClr val="FFFF00"/>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14356"/>
            <a:ext cx="3900494" cy="1828800"/>
          </a:xfrm>
        </p:spPr>
        <p:txBody>
          <a:bodyPr/>
          <a:lstStyle/>
          <a:p>
            <a:r>
              <a:rPr lang="en-NZ" sz="9600" dirty="0" smtClean="0">
                <a:solidFill>
                  <a:srgbClr val="2BF53E"/>
                </a:solidFill>
                <a:latin typeface="Chiller" pitchFamily="82" charset="0"/>
              </a:rPr>
              <a:t>HORROR</a:t>
            </a:r>
            <a:endParaRPr lang="en-NZ" dirty="0"/>
          </a:p>
        </p:txBody>
      </p:sp>
      <p:sp>
        <p:nvSpPr>
          <p:cNvPr id="3" name="Text Placeholder 2"/>
          <p:cNvSpPr>
            <a:spLocks noGrp="1"/>
          </p:cNvSpPr>
          <p:nvPr>
            <p:ph type="body" idx="1"/>
          </p:nvPr>
        </p:nvSpPr>
        <p:spPr>
          <a:xfrm>
            <a:off x="428596" y="2507786"/>
            <a:ext cx="4286280" cy="2992916"/>
          </a:xfrm>
        </p:spPr>
        <p:txBody>
          <a:bodyPr>
            <a:noAutofit/>
          </a:bodyPr>
          <a:lstStyle/>
          <a:p>
            <a:r>
              <a:rPr lang="en-NZ" sz="2400" i="1" dirty="0" smtClean="0">
                <a:solidFill>
                  <a:srgbClr val="E25110"/>
                </a:solidFill>
                <a:effectLst>
                  <a:outerShdw blurRad="38100" dist="38100" dir="2700000" algn="tl">
                    <a:srgbClr val="000000">
                      <a:alpha val="43137"/>
                    </a:srgbClr>
                  </a:outerShdw>
                </a:effectLst>
                <a:latin typeface="Adobe Fan Heiti Std B" pitchFamily="34" charset="-128"/>
                <a:ea typeface="Adobe Fan Heiti Std B" pitchFamily="34" charset="-128"/>
              </a:rPr>
              <a:t>Horror is intended to frighten its viewers/readers by inducing feelings of horror and terror:  </a:t>
            </a:r>
            <a:r>
              <a:rPr lang="en-NZ" dirty="0" smtClean="0">
                <a:solidFill>
                  <a:srgbClr val="E25110"/>
                </a:solidFill>
                <a:effectLst>
                  <a:outerShdw blurRad="38100" dist="38100" dir="2700000" algn="tl">
                    <a:srgbClr val="000000">
                      <a:alpha val="43137"/>
                    </a:srgbClr>
                  </a:outerShdw>
                </a:effectLst>
                <a:latin typeface="Adobe Fan Heiti Std B" pitchFamily="34" charset="-128"/>
                <a:ea typeface="Adobe Fan Heiti Std B" pitchFamily="34" charset="-128"/>
              </a:rPr>
              <a:t>Terror is a feeling of dread that takes place before an event happens,</a:t>
            </a:r>
          </a:p>
          <a:p>
            <a:r>
              <a:rPr lang="en-NZ" dirty="0" smtClean="0">
                <a:solidFill>
                  <a:srgbClr val="E25110"/>
                </a:solidFill>
                <a:effectLst>
                  <a:outerShdw blurRad="38100" dist="38100" dir="2700000" algn="tl">
                    <a:srgbClr val="000000">
                      <a:alpha val="43137"/>
                    </a:srgbClr>
                  </a:outerShdw>
                </a:effectLst>
                <a:latin typeface="Adobe Fan Heiti Std B" pitchFamily="34" charset="-128"/>
                <a:ea typeface="Adobe Fan Heiti Std B" pitchFamily="34" charset="-128"/>
              </a:rPr>
              <a:t> </a:t>
            </a:r>
          </a:p>
          <a:p>
            <a:r>
              <a:rPr lang="en-NZ" sz="2400" dirty="0" smtClean="0">
                <a:solidFill>
                  <a:srgbClr val="E25110"/>
                </a:solidFill>
                <a:effectLst>
                  <a:outerShdw blurRad="38100" dist="38100" dir="2700000" algn="tl">
                    <a:srgbClr val="000000">
                      <a:alpha val="43137"/>
                    </a:srgbClr>
                  </a:outerShdw>
                </a:effectLst>
                <a:latin typeface="Adobe Fan Heiti Std B" pitchFamily="34" charset="-128"/>
                <a:ea typeface="Adobe Fan Heiti Std B" pitchFamily="34" charset="-128"/>
              </a:rPr>
              <a:t>horror is a feeling of revulsion or disgust after an event has happened.  </a:t>
            </a:r>
            <a:endParaRPr lang="en-NZ" sz="2400" dirty="0">
              <a:solidFill>
                <a:srgbClr val="E25110"/>
              </a:solidFill>
              <a:effectLst>
                <a:outerShdw blurRad="38100" dist="38100" dir="2700000" algn="tl">
                  <a:srgbClr val="000000">
                    <a:alpha val="43137"/>
                  </a:srgbClr>
                </a:outerShdw>
              </a:effectLst>
              <a:latin typeface="Adobe Fan Heiti Std B" pitchFamily="34" charset="-128"/>
              <a:ea typeface="Adobe Fan Heiti Std B" pitchFamily="34" charset="-128"/>
            </a:endParaRPr>
          </a:p>
        </p:txBody>
      </p:sp>
      <p:pic>
        <p:nvPicPr>
          <p:cNvPr id="4098" name="Picture 2"/>
          <p:cNvPicPr>
            <a:picLocks noChangeAspect="1" noChangeArrowheads="1"/>
          </p:cNvPicPr>
          <p:nvPr/>
        </p:nvPicPr>
        <p:blipFill>
          <a:blip r:embed="rId2"/>
          <a:srcRect/>
          <a:stretch>
            <a:fillRect/>
          </a:stretch>
        </p:blipFill>
        <p:spPr bwMode="auto">
          <a:xfrm>
            <a:off x="4857752" y="1500174"/>
            <a:ext cx="3429024" cy="1928826"/>
          </a:xfrm>
          <a:prstGeom prst="rect">
            <a:avLst/>
          </a:prstGeom>
          <a:noFill/>
          <a:ln w="9525">
            <a:noFill/>
            <a:miter lim="800000"/>
            <a:headEnd/>
            <a:tailEnd/>
          </a:ln>
          <a:effectLst/>
        </p:spPr>
      </p:pic>
      <p:pic>
        <p:nvPicPr>
          <p:cNvPr id="8" name="Picture 7" descr="ghost children with button eyes.PNG"/>
          <p:cNvPicPr>
            <a:picLocks noChangeAspect="1"/>
          </p:cNvPicPr>
          <p:nvPr/>
        </p:nvPicPr>
        <p:blipFill>
          <a:blip r:embed="rId3"/>
          <a:stretch>
            <a:fillRect/>
          </a:stretch>
        </p:blipFill>
        <p:spPr>
          <a:xfrm>
            <a:off x="4857752" y="4071942"/>
            <a:ext cx="3474930" cy="2000264"/>
          </a:xfrm>
          <a:prstGeom prst="rect">
            <a:avLst/>
          </a:prstGeom>
        </p:spPr>
      </p:pic>
      <p:sp>
        <p:nvSpPr>
          <p:cNvPr id="9" name="TextBox 8"/>
          <p:cNvSpPr txBox="1"/>
          <p:nvPr/>
        </p:nvSpPr>
        <p:spPr>
          <a:xfrm>
            <a:off x="4357686" y="3500438"/>
            <a:ext cx="5000660" cy="400110"/>
          </a:xfrm>
          <a:prstGeom prst="rect">
            <a:avLst/>
          </a:prstGeom>
          <a:noFill/>
        </p:spPr>
        <p:txBody>
          <a:bodyPr wrap="square" rtlCol="0">
            <a:spAutoFit/>
          </a:bodyPr>
          <a:lstStyle/>
          <a:p>
            <a:r>
              <a:rPr lang="en-NZ" sz="2000" dirty="0" smtClean="0">
                <a:solidFill>
                  <a:schemeClr val="bg1"/>
                </a:solidFill>
                <a:effectLst>
                  <a:outerShdw blurRad="38100" dist="38100" dir="2700000" algn="tl">
                    <a:srgbClr val="000000">
                      <a:alpha val="43137"/>
                    </a:srgbClr>
                  </a:outerShdw>
                </a:effectLst>
              </a:rPr>
              <a:t>Other Mother offers </a:t>
            </a:r>
            <a:r>
              <a:rPr lang="en-NZ" sz="2000" dirty="0" err="1" smtClean="0">
                <a:solidFill>
                  <a:schemeClr val="bg1"/>
                </a:solidFill>
                <a:effectLst>
                  <a:outerShdw blurRad="38100" dist="38100" dir="2700000" algn="tl">
                    <a:srgbClr val="000000">
                      <a:alpha val="43137"/>
                    </a:srgbClr>
                  </a:outerShdw>
                </a:effectLst>
              </a:rPr>
              <a:t>Coraline</a:t>
            </a:r>
            <a:r>
              <a:rPr lang="en-NZ" sz="2000" dirty="0" smtClean="0">
                <a:solidFill>
                  <a:schemeClr val="bg1"/>
                </a:solidFill>
                <a:effectLst>
                  <a:outerShdw blurRad="38100" dist="38100" dir="2700000" algn="tl">
                    <a:srgbClr val="000000">
                      <a:alpha val="43137"/>
                    </a:srgbClr>
                  </a:outerShdw>
                </a:effectLst>
              </a:rPr>
              <a:t> button eyes</a:t>
            </a:r>
            <a:endParaRPr lang="en-NZ" sz="2000"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3286116" y="6215082"/>
            <a:ext cx="5857884" cy="369332"/>
          </a:xfrm>
          <a:prstGeom prst="rect">
            <a:avLst/>
          </a:prstGeom>
          <a:noFill/>
        </p:spPr>
        <p:txBody>
          <a:bodyPr wrap="square" rtlCol="0">
            <a:spAutoFit/>
          </a:bodyPr>
          <a:lstStyle/>
          <a:p>
            <a:r>
              <a:rPr lang="en-NZ" dirty="0" err="1" smtClean="0">
                <a:solidFill>
                  <a:schemeClr val="bg1"/>
                </a:solidFill>
                <a:effectLst>
                  <a:outerShdw blurRad="38100" dist="38100" dir="2700000" algn="tl">
                    <a:srgbClr val="000000">
                      <a:alpha val="43137"/>
                    </a:srgbClr>
                  </a:outerShdw>
                </a:effectLst>
              </a:rPr>
              <a:t>Coraline</a:t>
            </a:r>
            <a:r>
              <a:rPr lang="en-NZ" dirty="0" smtClean="0">
                <a:solidFill>
                  <a:schemeClr val="bg1"/>
                </a:solidFill>
                <a:effectLst>
                  <a:outerShdw blurRad="38100" dist="38100" dir="2700000" algn="tl">
                    <a:srgbClr val="000000">
                      <a:alpha val="43137"/>
                    </a:srgbClr>
                  </a:outerShdw>
                </a:effectLst>
              </a:rPr>
              <a:t> finds the ghost children with button  eyes</a:t>
            </a:r>
            <a:endParaRPr lang="en-NZ"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gh angle wide shot scared in spooky place.PNG"/>
          <p:cNvPicPr>
            <a:picLocks noChangeAspect="1"/>
          </p:cNvPicPr>
          <p:nvPr/>
        </p:nvPicPr>
        <p:blipFill>
          <a:blip r:embed="rId2"/>
          <a:stretch>
            <a:fillRect/>
          </a:stretch>
        </p:blipFill>
        <p:spPr>
          <a:xfrm>
            <a:off x="3428992" y="3071810"/>
            <a:ext cx="5357850" cy="2714644"/>
          </a:xfrm>
          <a:prstGeom prst="rect">
            <a:avLst/>
          </a:prstGeom>
        </p:spPr>
      </p:pic>
      <p:sp>
        <p:nvSpPr>
          <p:cNvPr id="3" name="Rectangle 2"/>
          <p:cNvSpPr/>
          <p:nvPr/>
        </p:nvSpPr>
        <p:spPr>
          <a:xfrm>
            <a:off x="1643042" y="1214422"/>
            <a:ext cx="6858048" cy="1631216"/>
          </a:xfrm>
          <a:prstGeom prst="rect">
            <a:avLst/>
          </a:prstGeom>
        </p:spPr>
        <p:txBody>
          <a:bodyPr wrap="square">
            <a:spAutoFit/>
          </a:bodyPr>
          <a:lstStyle/>
          <a:p>
            <a:r>
              <a:rPr lang="en-NZ" sz="3200" dirty="0" smtClean="0">
                <a:solidFill>
                  <a:srgbClr val="7030A0"/>
                </a:solidFill>
                <a:effectLst>
                  <a:outerShdw blurRad="38100" dist="38100" dir="2700000" algn="tl">
                    <a:srgbClr val="000000">
                      <a:alpha val="43137"/>
                    </a:srgbClr>
                  </a:outerShdw>
                </a:effectLst>
              </a:rPr>
              <a:t>The setting </a:t>
            </a:r>
            <a:r>
              <a:rPr lang="en-NZ" sz="3600" dirty="0" smtClean="0">
                <a:solidFill>
                  <a:srgbClr val="7030A0"/>
                </a:solidFill>
                <a:effectLst>
                  <a:outerShdw blurRad="38100" dist="38100" dir="2700000" algn="tl">
                    <a:srgbClr val="000000">
                      <a:alpha val="43137"/>
                    </a:srgbClr>
                  </a:outerShdw>
                </a:effectLst>
              </a:rPr>
              <a:t>and</a:t>
            </a:r>
            <a:r>
              <a:rPr lang="en-NZ" sz="3200" dirty="0" smtClean="0">
                <a:solidFill>
                  <a:srgbClr val="7030A0"/>
                </a:solidFill>
                <a:effectLst>
                  <a:outerShdw blurRad="38100" dist="38100" dir="2700000" algn="tl">
                    <a:srgbClr val="000000">
                      <a:alpha val="43137"/>
                    </a:srgbClr>
                  </a:outerShdw>
                </a:effectLst>
              </a:rPr>
              <a:t> it’s music in Horror creates an eerie and frightening atmosphere.</a:t>
            </a:r>
            <a:endParaRPr lang="en-NZ" sz="3200" dirty="0">
              <a:solidFill>
                <a:srgbClr val="7030A0"/>
              </a:solidFill>
              <a:effectLst>
                <a:outerShdw blurRad="38100" dist="38100" dir="2700000" algn="tl">
                  <a:srgbClr val="000000">
                    <a:alpha val="43137"/>
                  </a:srgbClr>
                </a:outerShdw>
              </a:effectLst>
            </a:endParaRPr>
          </a:p>
        </p:txBody>
      </p:sp>
      <p:sp>
        <p:nvSpPr>
          <p:cNvPr id="4" name="TextBox 3"/>
          <p:cNvSpPr txBox="1"/>
          <p:nvPr/>
        </p:nvSpPr>
        <p:spPr>
          <a:xfrm>
            <a:off x="571472" y="3214686"/>
            <a:ext cx="3000396" cy="3108543"/>
          </a:xfrm>
          <a:prstGeom prst="rect">
            <a:avLst/>
          </a:prstGeom>
          <a:noFill/>
        </p:spPr>
        <p:txBody>
          <a:bodyPr wrap="square" rtlCol="0">
            <a:spAutoFit/>
          </a:bodyPr>
          <a:lstStyle/>
          <a:p>
            <a:r>
              <a:rPr lang="en-NZ" sz="2800" dirty="0" err="1" smtClean="0">
                <a:solidFill>
                  <a:srgbClr val="F0F60A"/>
                </a:solidFill>
                <a:effectLst>
                  <a:outerShdw blurRad="38100" dist="38100" dir="2700000" algn="tl">
                    <a:srgbClr val="000000">
                      <a:alpha val="43137"/>
                    </a:srgbClr>
                  </a:outerShdw>
                </a:effectLst>
              </a:rPr>
              <a:t>Coraline</a:t>
            </a:r>
            <a:r>
              <a:rPr lang="en-NZ" sz="2800" dirty="0" smtClean="0">
                <a:solidFill>
                  <a:srgbClr val="F0F60A"/>
                </a:solidFill>
                <a:effectLst>
                  <a:outerShdw blurRad="38100" dist="38100" dir="2700000" algn="tl">
                    <a:srgbClr val="000000">
                      <a:alpha val="43137"/>
                    </a:srgbClr>
                  </a:outerShdw>
                </a:effectLst>
              </a:rPr>
              <a:t> runs for her life in an eye level wide shot that shows the spooky setting by dark colours creepy trees.</a:t>
            </a:r>
            <a:endParaRPr lang="en-NZ" sz="2800" dirty="0">
              <a:solidFill>
                <a:srgbClr val="F0F60A"/>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28728" y="714356"/>
          <a:ext cx="6096000" cy="7330439"/>
        </p:xfrm>
        <a:graphic>
          <a:graphicData uri="http://schemas.openxmlformats.org/drawingml/2006/table">
            <a:tbl>
              <a:tblPr firstRow="1" bandRow="1">
                <a:tableStyleId>{5C22544A-7EE6-4342-B048-85BDC9FD1C3A}</a:tableStyleId>
              </a:tblPr>
              <a:tblGrid>
                <a:gridCol w="2000264"/>
                <a:gridCol w="4095736"/>
              </a:tblGrid>
              <a:tr h="370840">
                <a:tc>
                  <a:txBody>
                    <a:bodyPr/>
                    <a:lstStyle/>
                    <a:p>
                      <a:r>
                        <a:rPr lang="en-NZ" dirty="0" smtClean="0"/>
                        <a:t>vocabulary</a:t>
                      </a:r>
                      <a:endParaRPr lang="en-NZ" dirty="0"/>
                    </a:p>
                  </a:txBody>
                  <a:tcPr/>
                </a:tc>
                <a:tc>
                  <a:txBody>
                    <a:bodyPr/>
                    <a:lstStyle/>
                    <a:p>
                      <a:r>
                        <a:rPr lang="en-NZ" dirty="0" smtClean="0"/>
                        <a:t>meaning</a:t>
                      </a:r>
                      <a:endParaRPr lang="en-NZ"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Title sequence:</a:t>
                      </a:r>
                    </a:p>
                  </a:txBody>
                  <a:tcPr/>
                </a:tc>
                <a:tc>
                  <a:txBody>
                    <a:bodyPr/>
                    <a:lstStyle/>
                    <a:p>
                      <a:r>
                        <a:rPr lang="en-NZ" dirty="0" smtClean="0"/>
                        <a:t>the shots at the beginning of the film that set the tone – the</a:t>
                      </a:r>
                      <a:r>
                        <a:rPr lang="en-NZ" baseline="0" dirty="0" smtClean="0"/>
                        <a:t> emotional feel and introduce the audience to the ideas and themes of the film.</a:t>
                      </a:r>
                      <a:endParaRPr lang="en-NZ" dirty="0"/>
                    </a:p>
                  </a:txBody>
                  <a:tcPr/>
                </a:tc>
              </a:tr>
              <a:tr h="370840">
                <a:tc>
                  <a:txBody>
                    <a:bodyPr/>
                    <a:lstStyle/>
                    <a:p>
                      <a:r>
                        <a:rPr lang="en-NZ" dirty="0" smtClean="0"/>
                        <a:t>Symbolism</a:t>
                      </a:r>
                      <a:endParaRPr lang="en-NZ" dirty="0"/>
                    </a:p>
                  </a:txBody>
                  <a:tcPr/>
                </a:tc>
                <a:tc>
                  <a:txBody>
                    <a:bodyPr/>
                    <a:lstStyle/>
                    <a:p>
                      <a:r>
                        <a:rPr lang="en-NZ" dirty="0" smtClean="0"/>
                        <a:t>Is when a thing represents</a:t>
                      </a:r>
                      <a:r>
                        <a:rPr lang="en-NZ" baseline="0" dirty="0" smtClean="0"/>
                        <a:t> something else – the moon showing madness</a:t>
                      </a:r>
                      <a:endParaRPr lang="en-NZ" dirty="0"/>
                    </a:p>
                  </a:txBody>
                  <a:tcPr/>
                </a:tc>
              </a:tr>
              <a:tr h="370840">
                <a:tc>
                  <a:txBody>
                    <a:bodyPr/>
                    <a:lstStyle/>
                    <a:p>
                      <a:r>
                        <a:rPr lang="en-NZ" dirty="0" smtClean="0"/>
                        <a:t>Setting</a:t>
                      </a:r>
                      <a:endParaRPr lang="en-NZ" dirty="0"/>
                    </a:p>
                  </a:txBody>
                  <a:tcPr/>
                </a:tc>
                <a:tc>
                  <a:txBody>
                    <a:bodyPr/>
                    <a:lstStyle/>
                    <a:p>
                      <a:r>
                        <a:rPr lang="en-NZ" dirty="0" smtClean="0"/>
                        <a:t>The time and the place of a story</a:t>
                      </a:r>
                      <a:endParaRPr lang="en-NZ" dirty="0"/>
                    </a:p>
                  </a:txBody>
                  <a:tcPr/>
                </a:tc>
              </a:tr>
              <a:tr h="370840">
                <a:tc>
                  <a:txBody>
                    <a:bodyPr/>
                    <a:lstStyle/>
                    <a:p>
                      <a:r>
                        <a:rPr lang="en-NZ" dirty="0" smtClean="0"/>
                        <a:t>Close up</a:t>
                      </a:r>
                      <a:endParaRPr lang="en-NZ" dirty="0"/>
                    </a:p>
                  </a:txBody>
                  <a:tcPr/>
                </a:tc>
                <a:tc>
                  <a:txBody>
                    <a:bodyPr/>
                    <a:lstStyle/>
                    <a:p>
                      <a:r>
                        <a:rPr lang="en-NZ" dirty="0" smtClean="0"/>
                        <a:t>Shows a face shot</a:t>
                      </a:r>
                      <a:r>
                        <a:rPr lang="en-NZ" baseline="0" dirty="0" smtClean="0"/>
                        <a:t> to read emotions of character</a:t>
                      </a:r>
                      <a:endParaRPr lang="en-NZ" dirty="0"/>
                    </a:p>
                  </a:txBody>
                  <a:tcPr/>
                </a:tc>
              </a:tr>
              <a:tr h="370840">
                <a:tc>
                  <a:txBody>
                    <a:bodyPr/>
                    <a:lstStyle/>
                    <a:p>
                      <a:r>
                        <a:rPr lang="en-NZ" dirty="0" smtClean="0"/>
                        <a:t>Foreshadowing</a:t>
                      </a:r>
                      <a:endParaRPr lang="en-NZ" dirty="0"/>
                    </a:p>
                  </a:txBody>
                  <a:tcPr/>
                </a:tc>
                <a:tc>
                  <a:txBody>
                    <a:bodyPr/>
                    <a:lstStyle/>
                    <a:p>
                      <a:r>
                        <a:rPr lang="en-NZ" dirty="0" smtClean="0"/>
                        <a:t>A warning before something</a:t>
                      </a:r>
                      <a:r>
                        <a:rPr lang="en-NZ" baseline="0" dirty="0" smtClean="0"/>
                        <a:t> happens</a:t>
                      </a:r>
                      <a:endParaRPr lang="en-NZ" dirty="0"/>
                    </a:p>
                  </a:txBody>
                  <a:tcPr/>
                </a:tc>
              </a:tr>
              <a:tr h="370840">
                <a:tc>
                  <a:txBody>
                    <a:bodyPr/>
                    <a:lstStyle/>
                    <a:p>
                      <a:r>
                        <a:rPr lang="en-NZ" dirty="0" smtClean="0"/>
                        <a:t>Extreme close up</a:t>
                      </a:r>
                      <a:endParaRPr lang="en-NZ" dirty="0"/>
                    </a:p>
                  </a:txBody>
                  <a:tcPr/>
                </a:tc>
                <a:tc>
                  <a:txBody>
                    <a:bodyPr/>
                    <a:lstStyle/>
                    <a:p>
                      <a:r>
                        <a:rPr lang="en-NZ" dirty="0" smtClean="0"/>
                        <a:t>Shot is really close to focus on a specific thing – like an eye or button</a:t>
                      </a:r>
                      <a:endParaRPr lang="en-NZ"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Low angle </a:t>
                      </a:r>
                      <a:r>
                        <a:rPr lang="en-NZ" baseline="0" dirty="0" smtClean="0"/>
                        <a:t> shot</a:t>
                      </a:r>
                      <a:endParaRPr lang="en-NZ" dirty="0" smtClean="0"/>
                    </a:p>
                  </a:txBody>
                  <a:tcPr/>
                </a:tc>
                <a:tc>
                  <a:txBody>
                    <a:bodyPr/>
                    <a:lstStyle/>
                    <a:p>
                      <a:r>
                        <a:rPr lang="en-NZ" dirty="0" smtClean="0"/>
                        <a:t>To make something or one look powerful</a:t>
                      </a:r>
                      <a:r>
                        <a:rPr lang="en-NZ" baseline="0" dirty="0" smtClean="0"/>
                        <a:t> angled low and looking up</a:t>
                      </a:r>
                      <a:endParaRPr lang="en-NZ" dirty="0"/>
                    </a:p>
                  </a:txBody>
                  <a:tcPr/>
                </a:tc>
              </a:tr>
              <a:tr h="370840">
                <a:tc>
                  <a:txBody>
                    <a:bodyPr/>
                    <a:lstStyle/>
                    <a:p>
                      <a:r>
                        <a:rPr lang="en-NZ" dirty="0" smtClean="0"/>
                        <a:t>Overhead angle</a:t>
                      </a:r>
                      <a:endParaRPr lang="en-NZ" dirty="0"/>
                    </a:p>
                  </a:txBody>
                  <a:tcPr/>
                </a:tc>
                <a:tc>
                  <a:txBody>
                    <a:bodyPr/>
                    <a:lstStyle/>
                    <a:p>
                      <a:r>
                        <a:rPr lang="en-NZ" dirty="0" smtClean="0"/>
                        <a:t>High above</a:t>
                      </a:r>
                      <a:r>
                        <a:rPr lang="en-NZ" baseline="0" dirty="0" smtClean="0"/>
                        <a:t> looking down to make the subject look weak or small in their setting</a:t>
                      </a:r>
                      <a:endParaRPr lang="en-NZ" dirty="0"/>
                    </a:p>
                  </a:txBody>
                  <a:tcPr/>
                </a:tc>
              </a:tr>
              <a:tr h="370840">
                <a:tc>
                  <a:txBody>
                    <a:bodyPr/>
                    <a:lstStyle/>
                    <a:p>
                      <a:r>
                        <a:rPr lang="en-NZ" dirty="0" smtClean="0"/>
                        <a:t>Wide shot</a:t>
                      </a:r>
                      <a:endParaRPr lang="en-NZ" dirty="0"/>
                    </a:p>
                  </a:txBody>
                  <a:tcPr/>
                </a:tc>
                <a:tc>
                  <a:txBody>
                    <a:bodyPr/>
                    <a:lstStyle/>
                    <a:p>
                      <a:r>
                        <a:rPr lang="en-NZ" dirty="0" smtClean="0"/>
                        <a:t>Used</a:t>
                      </a:r>
                      <a:r>
                        <a:rPr lang="en-NZ" baseline="0" dirty="0" smtClean="0"/>
                        <a:t> at the beginning to establish the world- gives lots of information about setting</a:t>
                      </a:r>
                      <a:endParaRPr lang="en-NZ"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dirty="0" smtClean="0"/>
                        <a:t>Eye</a:t>
                      </a:r>
                      <a:r>
                        <a:rPr lang="en-NZ" baseline="0" dirty="0" smtClean="0"/>
                        <a:t> level shot</a:t>
                      </a:r>
                      <a:endParaRPr lang="en-NZ" dirty="0"/>
                    </a:p>
                  </a:txBody>
                  <a:tcPr/>
                </a:tc>
                <a:tc>
                  <a:txBody>
                    <a:bodyPr/>
                    <a:lstStyle/>
                    <a:p>
                      <a:r>
                        <a:rPr lang="en-NZ" dirty="0" smtClean="0"/>
                        <a:t>Viewer looks straight at characters </a:t>
                      </a:r>
                      <a:r>
                        <a:rPr lang="en-NZ" smtClean="0"/>
                        <a:t>– “everything</a:t>
                      </a:r>
                      <a:r>
                        <a:rPr lang="en-NZ" baseline="0" smtClean="0"/>
                        <a:t> </a:t>
                      </a:r>
                      <a:r>
                        <a:rPr lang="en-NZ" baseline="0" dirty="0" smtClean="0"/>
                        <a:t>is on </a:t>
                      </a:r>
                      <a:r>
                        <a:rPr lang="en-NZ" baseline="0" smtClean="0"/>
                        <a:t>the level”</a:t>
                      </a:r>
                      <a:endParaRPr lang="en-NZ"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5715008" y="2643182"/>
            <a:ext cx="2453640" cy="3444240"/>
          </a:xfrm>
          <a:prstGeom prst="rect">
            <a:avLst/>
          </a:prstGeom>
          <a:noFill/>
          <a:ln w="9525">
            <a:noFill/>
            <a:miter lim="800000"/>
            <a:headEnd/>
            <a:tailEnd/>
          </a:ln>
          <a:effectLst/>
        </p:spPr>
      </p:pic>
      <p:sp>
        <p:nvSpPr>
          <p:cNvPr id="2" name="Title 1"/>
          <p:cNvSpPr>
            <a:spLocks noGrp="1"/>
          </p:cNvSpPr>
          <p:nvPr>
            <p:ph type="title"/>
          </p:nvPr>
        </p:nvSpPr>
        <p:spPr>
          <a:ln>
            <a:solidFill>
              <a:srgbClr val="00B0F0"/>
            </a:solidFill>
          </a:ln>
        </p:spPr>
        <p:txBody>
          <a:bodyPr>
            <a:noAutofit/>
          </a:bodyPr>
          <a:lstStyle/>
          <a:p>
            <a:r>
              <a:rPr lang="en-NZ" sz="9600" dirty="0" smtClean="0">
                <a:solidFill>
                  <a:srgbClr val="2BF53E"/>
                </a:solidFill>
                <a:latin typeface="Chiller" pitchFamily="82" charset="0"/>
              </a:rPr>
              <a:t>Genre – </a:t>
            </a:r>
            <a:r>
              <a:rPr lang="en-NZ" sz="7200" dirty="0" smtClean="0">
                <a:solidFill>
                  <a:srgbClr val="2BF53E"/>
                </a:solidFill>
                <a:latin typeface="Chiller" pitchFamily="82" charset="0"/>
              </a:rPr>
              <a:t>type of film</a:t>
            </a:r>
            <a:endParaRPr lang="en-NZ" sz="7200" dirty="0">
              <a:solidFill>
                <a:srgbClr val="2BF53E"/>
              </a:solidFill>
              <a:latin typeface="Chiller" pitchFamily="82" charset="0"/>
            </a:endParaRPr>
          </a:p>
        </p:txBody>
      </p:sp>
      <p:sp>
        <p:nvSpPr>
          <p:cNvPr id="3" name="Content Placeholder 2"/>
          <p:cNvSpPr>
            <a:spLocks noGrp="1"/>
          </p:cNvSpPr>
          <p:nvPr>
            <p:ph idx="1"/>
          </p:nvPr>
        </p:nvSpPr>
        <p:spPr>
          <a:ln>
            <a:noFill/>
          </a:ln>
          <a:effectLst>
            <a:glow rad="101600">
              <a:schemeClr val="accent4">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2500" lnSpcReduction="20000"/>
          </a:bodyPr>
          <a:lstStyle/>
          <a:p>
            <a:pPr>
              <a:buNone/>
            </a:pPr>
            <a:r>
              <a:rPr lang="en-NZ" sz="3600" dirty="0" smtClean="0">
                <a:latin typeface="Chaparral Pro" pitchFamily="18" charset="0"/>
              </a:rPr>
              <a:t>‘</a:t>
            </a:r>
            <a:r>
              <a:rPr lang="en-NZ" sz="3600" dirty="0" err="1" smtClean="0">
                <a:latin typeface="Chaparral Pro" pitchFamily="18" charset="0"/>
              </a:rPr>
              <a:t>Coraline</a:t>
            </a:r>
            <a:r>
              <a:rPr lang="en-NZ" sz="3600" dirty="0" smtClean="0">
                <a:latin typeface="Chaparral Pro" pitchFamily="18" charset="0"/>
              </a:rPr>
              <a:t>’ is a stop motion animated film in the        </a:t>
            </a:r>
            <a:r>
              <a:rPr lang="en-NZ" sz="6500" b="1" i="1" dirty="0" smtClean="0">
                <a:solidFill>
                  <a:srgbClr val="FF0066"/>
                </a:solidFill>
                <a:latin typeface="Chiller" pitchFamily="82" charset="0"/>
              </a:rPr>
              <a:t>fantasy/ horror genre</a:t>
            </a:r>
            <a:r>
              <a:rPr lang="en-NZ" sz="4300" b="1" dirty="0" smtClean="0">
                <a:solidFill>
                  <a:srgbClr val="FF0066"/>
                </a:solidFill>
                <a:latin typeface="Chaparral Pro" pitchFamily="18" charset="0"/>
              </a:rPr>
              <a:t>.</a:t>
            </a:r>
          </a:p>
          <a:p>
            <a:pPr>
              <a:buNone/>
            </a:pPr>
            <a:r>
              <a:rPr lang="en-NZ" sz="7200" b="1" dirty="0" smtClean="0">
                <a:solidFill>
                  <a:srgbClr val="2BF53E"/>
                </a:solidFill>
                <a:latin typeface="Chiller" pitchFamily="82" charset="0"/>
              </a:rPr>
              <a:t>Fantasy</a:t>
            </a:r>
            <a:r>
              <a:rPr lang="en-NZ" b="1" dirty="0" smtClean="0"/>
              <a:t> – an imaginary world </a:t>
            </a:r>
          </a:p>
          <a:p>
            <a:pPr>
              <a:buNone/>
            </a:pPr>
            <a:r>
              <a:rPr lang="en-NZ" b="1" dirty="0" smtClean="0"/>
              <a:t>In which the conflict of </a:t>
            </a:r>
          </a:p>
          <a:p>
            <a:pPr>
              <a:buNone/>
            </a:pPr>
            <a:r>
              <a:rPr lang="en-NZ" dirty="0" smtClean="0">
                <a:solidFill>
                  <a:srgbClr val="FFFF00"/>
                </a:solidFill>
              </a:rPr>
              <a:t>Good against Evil </a:t>
            </a:r>
          </a:p>
          <a:p>
            <a:pPr>
              <a:buNone/>
            </a:pPr>
            <a:r>
              <a:rPr lang="en-NZ" dirty="0" smtClean="0"/>
              <a:t>is the main theme. In fantasy,</a:t>
            </a:r>
          </a:p>
          <a:p>
            <a:pPr>
              <a:buNone/>
            </a:pPr>
            <a:r>
              <a:rPr lang="en-NZ" dirty="0" smtClean="0"/>
              <a:t> normally, evil characters erupt </a:t>
            </a:r>
          </a:p>
          <a:p>
            <a:pPr>
              <a:buNone/>
            </a:pPr>
            <a:r>
              <a:rPr lang="en-NZ" dirty="0" smtClean="0"/>
              <a:t>from their lands to invade and </a:t>
            </a:r>
          </a:p>
          <a:p>
            <a:pPr>
              <a:buNone/>
            </a:pPr>
            <a:r>
              <a:rPr lang="en-NZ" dirty="0" smtClean="0"/>
              <a:t>disrupt the good characters' lives.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8" y="642918"/>
            <a:ext cx="3857652" cy="3170099"/>
          </a:xfrm>
          <a:prstGeom prst="rect">
            <a:avLst/>
          </a:prstGeom>
          <a:effectLst>
            <a:glow rad="101600">
              <a:schemeClr val="accent1">
                <a:satMod val="175000"/>
                <a:alpha val="40000"/>
              </a:schemeClr>
            </a:glow>
          </a:effectLst>
        </p:spPr>
        <p:txBody>
          <a:bodyPr wrap="square">
            <a:spAutoFit/>
          </a:bodyPr>
          <a:lstStyle/>
          <a:p>
            <a:r>
              <a:rPr lang="en-NZ" sz="3200" dirty="0" smtClean="0">
                <a:solidFill>
                  <a:srgbClr val="2BF53E"/>
                </a:solidFill>
                <a:effectLst>
                  <a:outerShdw blurRad="38100" dist="38100" dir="2700000" algn="tl">
                    <a:srgbClr val="000000">
                      <a:alpha val="43137"/>
                    </a:srgbClr>
                  </a:outerShdw>
                </a:effectLst>
              </a:rPr>
              <a:t>The forces of evil </a:t>
            </a:r>
            <a:r>
              <a:rPr lang="en-NZ" sz="2800" dirty="0" smtClean="0">
                <a:solidFill>
                  <a:srgbClr val="FFFF00"/>
                </a:solidFill>
                <a:effectLst>
                  <a:outerShdw blurRad="38100" dist="38100" dir="2700000" algn="tl">
                    <a:srgbClr val="000000">
                      <a:alpha val="43137"/>
                    </a:srgbClr>
                  </a:outerShdw>
                </a:effectLst>
              </a:rPr>
              <a:t>are often personified in a "Dark Lord or ruler". He or she is often depicted as a diabolical (devilish) </a:t>
            </a:r>
            <a:r>
              <a:rPr lang="en-NZ" sz="2800" dirty="0" smtClean="0">
                <a:solidFill>
                  <a:srgbClr val="2BF53E"/>
                </a:solidFill>
                <a:effectLst>
                  <a:outerShdw blurRad="38100" dist="38100" dir="2700000" algn="tl">
                    <a:srgbClr val="000000">
                      <a:alpha val="43137"/>
                    </a:srgbClr>
                  </a:outerShdw>
                </a:effectLst>
              </a:rPr>
              <a:t>force</a:t>
            </a:r>
            <a:r>
              <a:rPr lang="en-NZ" sz="2800" dirty="0" smtClean="0">
                <a:solidFill>
                  <a:srgbClr val="FFFF00"/>
                </a:solidFill>
                <a:effectLst>
                  <a:outerShdw blurRad="38100" dist="38100" dir="2700000" algn="tl">
                    <a:srgbClr val="000000">
                      <a:alpha val="43137"/>
                    </a:srgbClr>
                  </a:outerShdw>
                </a:effectLst>
              </a:rPr>
              <a:t>, or personality. </a:t>
            </a:r>
            <a:endParaRPr lang="en-NZ" sz="2800" dirty="0">
              <a:solidFill>
                <a:srgbClr val="FFFF00"/>
              </a:solidFill>
              <a:effectLst>
                <a:outerShdw blurRad="38100" dist="38100" dir="2700000" algn="tl">
                  <a:srgbClr val="000000">
                    <a:alpha val="43137"/>
                  </a:srgbClr>
                </a:outerShdw>
              </a:effectLst>
            </a:endParaRPr>
          </a:p>
        </p:txBody>
      </p:sp>
      <p:pic>
        <p:nvPicPr>
          <p:cNvPr id="3" name="Picture 2" descr="mid shot MS of Other Mother.PNG"/>
          <p:cNvPicPr>
            <a:picLocks noChangeAspect="1"/>
          </p:cNvPicPr>
          <p:nvPr/>
        </p:nvPicPr>
        <p:blipFill>
          <a:blip r:embed="rId2"/>
          <a:stretch>
            <a:fillRect/>
          </a:stretch>
        </p:blipFill>
        <p:spPr>
          <a:xfrm>
            <a:off x="5286380" y="1000108"/>
            <a:ext cx="3429024" cy="4214842"/>
          </a:xfrm>
          <a:prstGeom prst="rect">
            <a:avLst/>
          </a:prstGeom>
        </p:spPr>
      </p:pic>
      <p:sp>
        <p:nvSpPr>
          <p:cNvPr id="7" name="TextBox 6"/>
          <p:cNvSpPr txBox="1"/>
          <p:nvPr/>
        </p:nvSpPr>
        <p:spPr>
          <a:xfrm>
            <a:off x="5643570" y="5214950"/>
            <a:ext cx="2782086" cy="954107"/>
          </a:xfrm>
          <a:prstGeom prst="rect">
            <a:avLst/>
          </a:prstGeom>
          <a:noFill/>
        </p:spPr>
        <p:txBody>
          <a:bodyPr wrap="square" rtlCol="0">
            <a:spAutoFit/>
          </a:bodyPr>
          <a:lstStyle/>
          <a:p>
            <a:r>
              <a:rPr lang="en-NZ" sz="2800" dirty="0" smtClean="0"/>
              <a:t>Mid shot – MS - </a:t>
            </a:r>
          </a:p>
          <a:p>
            <a:r>
              <a:rPr lang="en-NZ" sz="2800" dirty="0" smtClean="0"/>
              <a:t>of Other Mother</a:t>
            </a:r>
            <a:endParaRPr lang="en-NZ" sz="28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2">
                <a:lumMod val="10000"/>
              </a:schemeClr>
            </a:solidFill>
          </a:ln>
        </p:spPr>
        <p:txBody>
          <a:bodyPr>
            <a:noAutofit/>
          </a:bodyPr>
          <a:lstStyle/>
          <a:p>
            <a:r>
              <a:rPr lang="en-NZ" sz="8500" b="1" dirty="0" smtClean="0">
                <a:solidFill>
                  <a:srgbClr val="31FF21"/>
                </a:solidFill>
                <a:latin typeface="Chiller" pitchFamily="82" charset="0"/>
              </a:rPr>
              <a:t>setting</a:t>
            </a:r>
            <a:endParaRPr lang="en-NZ" sz="8500" b="1" dirty="0">
              <a:solidFill>
                <a:srgbClr val="31FF21"/>
              </a:solidFill>
              <a:latin typeface="Chiller" pitchFamily="82" charset="0"/>
            </a:endParaRPr>
          </a:p>
        </p:txBody>
      </p:sp>
      <p:pic>
        <p:nvPicPr>
          <p:cNvPr id="5" name="Content Placeholder 4" descr="Wide, high angle shot to show witch altering setting.PNG"/>
          <p:cNvPicPr>
            <a:picLocks noGrp="1" noChangeAspect="1"/>
          </p:cNvPicPr>
          <p:nvPr>
            <p:ph sz="half" idx="1"/>
          </p:nvPr>
        </p:nvPicPr>
        <p:blipFill>
          <a:blip r:embed="rId2"/>
          <a:stretch>
            <a:fillRect/>
          </a:stretch>
        </p:blipFill>
        <p:spPr>
          <a:xfrm>
            <a:off x="3643306" y="357166"/>
            <a:ext cx="5214974" cy="3214710"/>
          </a:xfrm>
        </p:spPr>
      </p:pic>
      <p:sp>
        <p:nvSpPr>
          <p:cNvPr id="4" name="Text Placeholder 3"/>
          <p:cNvSpPr>
            <a:spLocks noGrp="1"/>
          </p:cNvSpPr>
          <p:nvPr>
            <p:ph type="body" idx="2"/>
          </p:nvPr>
        </p:nvSpPr>
        <p:spPr/>
        <p:txBody>
          <a:bodyPr>
            <a:normAutofit/>
          </a:bodyPr>
          <a:lstStyle/>
          <a:p>
            <a:r>
              <a:rPr lang="en-NZ" sz="2800" dirty="0" smtClean="0">
                <a:solidFill>
                  <a:srgbClr val="FFFF00"/>
                </a:solidFill>
                <a:effectLst>
                  <a:outerShdw blurRad="38100" dist="38100" dir="2700000" algn="tl">
                    <a:srgbClr val="000000">
                      <a:alpha val="43137"/>
                    </a:srgbClr>
                  </a:outerShdw>
                </a:effectLst>
                <a:latin typeface="Berlin Sans FB" pitchFamily="34" charset="0"/>
              </a:rPr>
              <a:t>The effects of his or her rule often have bad effects on the land as well as its characters.</a:t>
            </a:r>
            <a:endParaRPr lang="en-NZ" sz="2800" dirty="0">
              <a:latin typeface="Berlin Sans FB" pitchFamily="34" charset="0"/>
            </a:endParaRPr>
          </a:p>
        </p:txBody>
      </p:sp>
      <p:sp>
        <p:nvSpPr>
          <p:cNvPr id="6" name="TextBox 5"/>
          <p:cNvSpPr txBox="1"/>
          <p:nvPr/>
        </p:nvSpPr>
        <p:spPr>
          <a:xfrm>
            <a:off x="1928794" y="4000504"/>
            <a:ext cx="7072362" cy="2246769"/>
          </a:xfrm>
          <a:prstGeom prst="rect">
            <a:avLst/>
          </a:prstGeom>
          <a:noFill/>
        </p:spPr>
        <p:txBody>
          <a:bodyPr wrap="square" rtlCol="0">
            <a:spAutoFit/>
          </a:bodyPr>
          <a:lstStyle/>
          <a:p>
            <a:r>
              <a:rPr lang="en-NZ" sz="3600" dirty="0" smtClean="0">
                <a:solidFill>
                  <a:srgbClr val="FF0066"/>
                </a:solidFill>
                <a:effectLst>
                  <a:outerShdw blurRad="38100" dist="38100" dir="2700000" algn="tl">
                    <a:srgbClr val="000000">
                      <a:alpha val="43137"/>
                    </a:srgbClr>
                  </a:outerShdw>
                </a:effectLst>
              </a:rPr>
              <a:t>A wide angle shot </a:t>
            </a:r>
            <a:r>
              <a:rPr lang="en-NZ" sz="2400" dirty="0" smtClean="0"/>
              <a:t>shows </a:t>
            </a:r>
            <a:r>
              <a:rPr lang="en-NZ" sz="3200" dirty="0" smtClean="0">
                <a:solidFill>
                  <a:srgbClr val="2BF53E"/>
                </a:solidFill>
                <a:effectLst>
                  <a:outerShdw blurRad="38100" dist="38100" dir="2700000" algn="tl">
                    <a:srgbClr val="000000">
                      <a:alpha val="43137"/>
                    </a:srgbClr>
                  </a:outerShdw>
                </a:effectLst>
              </a:rPr>
              <a:t>the setting </a:t>
            </a:r>
            <a:r>
              <a:rPr lang="en-NZ" sz="2400" dirty="0" smtClean="0"/>
              <a:t>and it is also </a:t>
            </a:r>
            <a:r>
              <a:rPr lang="en-NZ" sz="3200" dirty="0" smtClean="0">
                <a:solidFill>
                  <a:srgbClr val="FFC000"/>
                </a:solidFill>
              </a:rPr>
              <a:t>an overhead angle  </a:t>
            </a:r>
            <a:r>
              <a:rPr lang="en-NZ" sz="2400" dirty="0" smtClean="0"/>
              <a:t>to show </a:t>
            </a:r>
            <a:r>
              <a:rPr lang="en-NZ" sz="2400" dirty="0" err="1" smtClean="0"/>
              <a:t>Coraline</a:t>
            </a:r>
            <a:r>
              <a:rPr lang="en-NZ" sz="2400" dirty="0" smtClean="0"/>
              <a:t> very small and vulnerable in a setting that the Other Mother’s magic has made  and she is now destroying to try and trap </a:t>
            </a:r>
            <a:r>
              <a:rPr lang="en-NZ" sz="2400" dirty="0" err="1" smtClean="0"/>
              <a:t>Coraline</a:t>
            </a:r>
            <a:r>
              <a:rPr lang="en-NZ" sz="2400" dirty="0" smtClean="0"/>
              <a:t>. </a:t>
            </a:r>
            <a:endParaRPr lang="en-NZ" sz="2400"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71480"/>
            <a:ext cx="8229600" cy="1143000"/>
          </a:xfrm>
        </p:spPr>
        <p:txBody>
          <a:bodyPr>
            <a:normAutofit fontScale="90000"/>
          </a:bodyPr>
          <a:lstStyle/>
          <a:p>
            <a:pPr algn="l"/>
            <a:r>
              <a:rPr lang="en-NZ" dirty="0" smtClean="0"/>
              <a:t/>
            </a:r>
            <a:br>
              <a:rPr lang="en-NZ" dirty="0" smtClean="0"/>
            </a:br>
            <a:endParaRPr lang="en-NZ" dirty="0"/>
          </a:p>
        </p:txBody>
      </p:sp>
      <p:sp>
        <p:nvSpPr>
          <p:cNvPr id="5" name="Content Placeholder 4"/>
          <p:cNvSpPr>
            <a:spLocks noGrp="1"/>
          </p:cNvSpPr>
          <p:nvPr>
            <p:ph idx="1"/>
          </p:nvPr>
        </p:nvSpPr>
        <p:spPr>
          <a:xfrm>
            <a:off x="457200" y="857232"/>
            <a:ext cx="3829048" cy="5452128"/>
          </a:xfrm>
          <a:ln w="76200">
            <a:noFill/>
          </a:ln>
        </p:spPr>
        <p:txBody>
          <a:bodyPr>
            <a:normAutofit/>
          </a:bodyPr>
          <a:lstStyle/>
          <a:p>
            <a:pPr>
              <a:buNone/>
            </a:pPr>
            <a:r>
              <a:rPr lang="en-NZ" dirty="0" smtClean="0">
                <a:solidFill>
                  <a:srgbClr val="2BF53E"/>
                </a:solidFill>
                <a:effectLst>
                  <a:outerShdw blurRad="38100" dist="38100" dir="2700000" algn="tl">
                    <a:srgbClr val="000000">
                      <a:alpha val="43137"/>
                    </a:srgbClr>
                  </a:outerShdw>
                </a:effectLst>
                <a:latin typeface="+mj-lt"/>
              </a:rPr>
              <a:t>Heroic characters are an element of fantasy. </a:t>
            </a:r>
            <a:r>
              <a:rPr lang="en-NZ" dirty="0" smtClean="0">
                <a:solidFill>
                  <a:schemeClr val="accent3">
                    <a:lumMod val="75000"/>
                  </a:schemeClr>
                </a:solidFill>
                <a:effectLst>
                  <a:outerShdw blurRad="38100" dist="38100" dir="2700000" algn="tl">
                    <a:srgbClr val="000000">
                      <a:alpha val="43137"/>
                    </a:srgbClr>
                  </a:outerShdw>
                </a:effectLst>
                <a:latin typeface="+mj-lt"/>
              </a:rPr>
              <a:t>Such characters are capable of extra- ordinary behaviour, physically or morally, or both. While they may at first be less than </a:t>
            </a:r>
            <a:r>
              <a:rPr lang="en-NZ" dirty="0" smtClean="0">
                <a:solidFill>
                  <a:srgbClr val="FFC000"/>
                </a:solidFill>
                <a:effectLst>
                  <a:outerShdw blurRad="38100" dist="38100" dir="2700000" algn="tl">
                    <a:srgbClr val="000000">
                      <a:alpha val="43137"/>
                    </a:srgbClr>
                  </a:outerShdw>
                </a:effectLst>
                <a:latin typeface="+mj-lt"/>
              </a:rPr>
              <a:t>the role required, they grow into it.</a:t>
            </a:r>
          </a:p>
          <a:p>
            <a:pPr>
              <a:buNone/>
            </a:pPr>
            <a:endParaRPr lang="en-NZ" dirty="0"/>
          </a:p>
        </p:txBody>
      </p:sp>
      <p:pic>
        <p:nvPicPr>
          <p:cNvPr id="1027" name="Picture 3"/>
          <p:cNvPicPr>
            <a:picLocks noChangeAspect="1" noChangeArrowheads="1"/>
          </p:cNvPicPr>
          <p:nvPr/>
        </p:nvPicPr>
        <p:blipFill>
          <a:blip r:embed="rId2"/>
          <a:srcRect l="1703" t="16376"/>
          <a:stretch>
            <a:fillRect/>
          </a:stretch>
        </p:blipFill>
        <p:spPr bwMode="auto">
          <a:xfrm>
            <a:off x="4643438" y="714356"/>
            <a:ext cx="4124325" cy="3429024"/>
          </a:xfrm>
          <a:prstGeom prst="rect">
            <a:avLst/>
          </a:prstGeom>
          <a:noFill/>
          <a:ln w="9525">
            <a:noFill/>
            <a:miter lim="800000"/>
            <a:headEnd/>
            <a:tailEnd/>
          </a:ln>
          <a:effectLst/>
        </p:spPr>
      </p:pic>
      <p:sp>
        <p:nvSpPr>
          <p:cNvPr id="8" name="TextBox 7"/>
          <p:cNvSpPr txBox="1"/>
          <p:nvPr/>
        </p:nvSpPr>
        <p:spPr>
          <a:xfrm>
            <a:off x="4494970" y="4500570"/>
            <a:ext cx="4634602" cy="1631216"/>
          </a:xfrm>
          <a:prstGeom prst="rect">
            <a:avLst/>
          </a:prstGeom>
          <a:noFill/>
        </p:spPr>
        <p:txBody>
          <a:bodyPr wrap="none" rtlCol="0">
            <a:spAutoFit/>
          </a:bodyPr>
          <a:lstStyle/>
          <a:p>
            <a:r>
              <a:rPr lang="en-NZ" sz="2800" dirty="0" smtClean="0">
                <a:solidFill>
                  <a:srgbClr val="00B0F0"/>
                </a:solidFill>
                <a:effectLst>
                  <a:outerShdw blurRad="38100" dist="38100" dir="2700000" algn="tl">
                    <a:srgbClr val="000000">
                      <a:alpha val="43137"/>
                    </a:srgbClr>
                  </a:outerShdw>
                </a:effectLst>
              </a:rPr>
              <a:t>Two shot </a:t>
            </a:r>
            <a:r>
              <a:rPr lang="en-NZ" sz="2400" dirty="0" smtClean="0">
                <a:effectLst>
                  <a:outerShdw blurRad="38100" dist="38100" dir="2700000" algn="tl">
                    <a:srgbClr val="000000">
                      <a:alpha val="43137"/>
                    </a:srgbClr>
                  </a:outerShdw>
                </a:effectLst>
              </a:rPr>
              <a:t>to show relationship</a:t>
            </a:r>
          </a:p>
          <a:p>
            <a:r>
              <a:rPr lang="en-NZ" sz="2400" dirty="0" smtClean="0">
                <a:effectLst>
                  <a:outerShdw blurRad="38100" dist="38100" dir="2700000" algn="tl">
                    <a:srgbClr val="000000">
                      <a:alpha val="43137"/>
                    </a:srgbClr>
                  </a:outerShdw>
                </a:effectLst>
              </a:rPr>
              <a:t> between characters:  </a:t>
            </a:r>
            <a:r>
              <a:rPr lang="en-NZ" sz="2400" dirty="0" err="1" smtClean="0">
                <a:effectLst>
                  <a:outerShdw blurRad="38100" dist="38100" dir="2700000" algn="tl">
                    <a:srgbClr val="000000">
                      <a:alpha val="43137"/>
                    </a:srgbClr>
                  </a:outerShdw>
                </a:effectLst>
              </a:rPr>
              <a:t>Coraline</a:t>
            </a:r>
            <a:endParaRPr lang="en-NZ" sz="2400" dirty="0" smtClean="0">
              <a:effectLst>
                <a:outerShdw blurRad="38100" dist="38100" dir="2700000" algn="tl">
                  <a:srgbClr val="000000">
                    <a:alpha val="43137"/>
                  </a:srgbClr>
                </a:outerShdw>
              </a:effectLst>
            </a:endParaRPr>
          </a:p>
          <a:p>
            <a:r>
              <a:rPr lang="en-NZ" sz="2400" dirty="0" smtClean="0">
                <a:effectLst>
                  <a:outerShdw blurRad="38100" dist="38100" dir="2700000" algn="tl">
                    <a:srgbClr val="000000">
                      <a:alpha val="43137"/>
                    </a:srgbClr>
                  </a:outerShdw>
                </a:effectLst>
              </a:rPr>
              <a:t>is surprisingly brave when faced</a:t>
            </a:r>
          </a:p>
          <a:p>
            <a:r>
              <a:rPr lang="en-NZ" sz="2400" dirty="0" smtClean="0">
                <a:effectLst>
                  <a:outerShdw blurRad="38100" dist="38100" dir="2700000" algn="tl">
                    <a:srgbClr val="000000">
                      <a:alpha val="43137"/>
                    </a:srgbClr>
                  </a:outerShdw>
                </a:effectLst>
              </a:rPr>
              <a:t>Other Mother’s true nature</a:t>
            </a:r>
            <a:endParaRPr lang="en-NZ" sz="2400" dirty="0">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a:bodyPr>
          <a:lstStyle/>
          <a:p>
            <a:pPr>
              <a:buNone/>
            </a:pPr>
            <a:r>
              <a:rPr lang="en-NZ" sz="3600" dirty="0" smtClean="0">
                <a:solidFill>
                  <a:schemeClr val="accent1">
                    <a:lumMod val="75000"/>
                  </a:schemeClr>
                </a:solidFill>
                <a:effectLst>
                  <a:outerShdw blurRad="38100" dist="38100" dir="2700000" algn="tl">
                    <a:srgbClr val="000000">
                      <a:alpha val="43137"/>
                    </a:srgbClr>
                  </a:outerShdw>
                </a:effectLst>
              </a:rPr>
              <a:t>A typical </a:t>
            </a:r>
          </a:p>
          <a:p>
            <a:pPr>
              <a:buNone/>
            </a:pPr>
            <a:r>
              <a:rPr lang="en-NZ" sz="3600" dirty="0" smtClean="0">
                <a:solidFill>
                  <a:schemeClr val="accent1">
                    <a:lumMod val="75000"/>
                  </a:schemeClr>
                </a:solidFill>
                <a:effectLst>
                  <a:outerShdw blurRad="38100" dist="38100" dir="2700000" algn="tl">
                    <a:srgbClr val="000000">
                      <a:alpha val="43137"/>
                    </a:srgbClr>
                  </a:outerShdw>
                </a:effectLst>
              </a:rPr>
              <a:t>Hero in </a:t>
            </a:r>
          </a:p>
          <a:p>
            <a:pPr>
              <a:buNone/>
            </a:pPr>
            <a:r>
              <a:rPr lang="en-NZ" sz="3600" dirty="0" smtClean="0">
                <a:solidFill>
                  <a:schemeClr val="accent1">
                    <a:lumMod val="75000"/>
                  </a:schemeClr>
                </a:solidFill>
                <a:effectLst>
                  <a:outerShdw blurRad="38100" dist="38100" dir="2700000" algn="tl">
                    <a:srgbClr val="000000">
                      <a:alpha val="43137"/>
                    </a:srgbClr>
                  </a:outerShdw>
                </a:effectLst>
              </a:rPr>
              <a:t>literature</a:t>
            </a:r>
            <a:endParaRPr lang="en-NZ" sz="3600" dirty="0">
              <a:solidFill>
                <a:schemeClr val="accent1">
                  <a:lumMod val="7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srcRect/>
          <a:stretch>
            <a:fillRect/>
          </a:stretch>
        </p:blipFill>
        <p:spPr bwMode="auto">
          <a:xfrm>
            <a:off x="2652713" y="766763"/>
            <a:ext cx="4348179" cy="6031345"/>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9600" dirty="0" err="1" smtClean="0">
                <a:ln>
                  <a:solidFill>
                    <a:srgbClr val="00B0F0"/>
                  </a:solidFill>
                </a:ln>
                <a:solidFill>
                  <a:srgbClr val="FFC000"/>
                </a:solidFill>
                <a:effectLst>
                  <a:glow rad="63500">
                    <a:schemeClr val="accent2">
                      <a:satMod val="175000"/>
                      <a:alpha val="40000"/>
                    </a:schemeClr>
                  </a:glow>
                  <a:reflection blurRad="6350" stA="55000" endA="300" endPos="45500" dir="5400000" sy="-100000" algn="bl" rotWithShape="0"/>
                </a:effectLst>
                <a:latin typeface="Chiller" pitchFamily="82" charset="0"/>
              </a:rPr>
              <a:t>Coraline</a:t>
            </a:r>
            <a:r>
              <a:rPr lang="en-NZ" sz="9600" dirty="0" smtClean="0">
                <a:ln>
                  <a:solidFill>
                    <a:srgbClr val="00B0F0"/>
                  </a:solidFill>
                </a:ln>
                <a:solidFill>
                  <a:srgbClr val="FFC000"/>
                </a:solidFill>
                <a:effectLst>
                  <a:glow rad="63500">
                    <a:schemeClr val="accent2">
                      <a:satMod val="175000"/>
                      <a:alpha val="40000"/>
                    </a:schemeClr>
                  </a:glow>
                  <a:reflection blurRad="6350" stA="55000" endA="300" endPos="45500" dir="5400000" sy="-100000" algn="bl" rotWithShape="0"/>
                </a:effectLst>
                <a:latin typeface="Chiller" pitchFamily="82" charset="0"/>
              </a:rPr>
              <a:t> as the hero</a:t>
            </a:r>
            <a:endParaRPr lang="en-NZ" dirty="0"/>
          </a:p>
        </p:txBody>
      </p:sp>
      <p:pic>
        <p:nvPicPr>
          <p:cNvPr id="3074" name="Picture 2"/>
          <p:cNvPicPr>
            <a:picLocks noGrp="1" noChangeAspect="1" noChangeArrowheads="1"/>
          </p:cNvPicPr>
          <p:nvPr>
            <p:ph idx="1"/>
          </p:nvPr>
        </p:nvPicPr>
        <p:blipFill>
          <a:blip r:embed="rId2"/>
          <a:srcRect/>
          <a:stretch>
            <a:fillRect/>
          </a:stretch>
        </p:blipFill>
        <p:spPr bwMode="auto">
          <a:xfrm>
            <a:off x="4500562" y="1357274"/>
            <a:ext cx="4038624" cy="5500726"/>
          </a:xfrm>
          <a:prstGeom prst="rect">
            <a:avLst/>
          </a:prstGeom>
          <a:noFill/>
          <a:ln w="9525">
            <a:noFill/>
            <a:miter lim="800000"/>
            <a:headEnd/>
            <a:tailEnd/>
          </a:ln>
          <a:effectLst/>
        </p:spPr>
      </p:pic>
      <p:sp>
        <p:nvSpPr>
          <p:cNvPr id="5" name="TextBox 4"/>
          <p:cNvSpPr txBox="1"/>
          <p:nvPr/>
        </p:nvSpPr>
        <p:spPr>
          <a:xfrm>
            <a:off x="714348" y="1857364"/>
            <a:ext cx="3509921" cy="4647426"/>
          </a:xfrm>
          <a:prstGeom prst="rect">
            <a:avLst/>
          </a:prstGeom>
          <a:noFill/>
        </p:spPr>
        <p:txBody>
          <a:bodyPr wrap="square" rtlCol="0">
            <a:spAutoFit/>
          </a:bodyPr>
          <a:lstStyle/>
          <a:p>
            <a:r>
              <a:rPr lang="en-NZ" sz="3600" dirty="0" smtClean="0">
                <a:solidFill>
                  <a:srgbClr val="FF0000"/>
                </a:solidFill>
              </a:rPr>
              <a:t>A low angle shot</a:t>
            </a:r>
            <a:r>
              <a:rPr lang="en-NZ" sz="3600" dirty="0" smtClean="0"/>
              <a:t> </a:t>
            </a:r>
            <a:r>
              <a:rPr lang="en-NZ" sz="2800" dirty="0" smtClean="0">
                <a:solidFill>
                  <a:srgbClr val="FFFF00"/>
                </a:solidFill>
                <a:effectLst>
                  <a:outerShdw blurRad="38100" dist="38100" dir="2700000" algn="tl">
                    <a:srgbClr val="000000">
                      <a:alpha val="43137"/>
                    </a:srgbClr>
                  </a:outerShdw>
                </a:effectLst>
              </a:rPr>
              <a:t>makes the viewer look up at </a:t>
            </a:r>
            <a:r>
              <a:rPr lang="en-NZ" sz="2800" dirty="0" err="1" smtClean="0">
                <a:solidFill>
                  <a:srgbClr val="FFFF00"/>
                </a:solidFill>
                <a:effectLst>
                  <a:outerShdw blurRad="38100" dist="38100" dir="2700000" algn="tl">
                    <a:srgbClr val="000000">
                      <a:alpha val="43137"/>
                    </a:srgbClr>
                  </a:outerShdw>
                </a:effectLst>
              </a:rPr>
              <a:t>Coraline</a:t>
            </a:r>
            <a:r>
              <a:rPr lang="en-NZ" sz="2800" dirty="0" smtClean="0">
                <a:solidFill>
                  <a:srgbClr val="FFFF00"/>
                </a:solidFill>
                <a:effectLst>
                  <a:outerShdw blurRad="38100" dist="38100" dir="2700000" algn="tl">
                    <a:srgbClr val="000000">
                      <a:alpha val="43137"/>
                    </a:srgbClr>
                  </a:outerShdw>
                </a:effectLst>
              </a:rPr>
              <a:t> – this shot angle make s her look  powerful as the</a:t>
            </a:r>
          </a:p>
          <a:p>
            <a:r>
              <a:rPr lang="en-NZ" sz="2800" dirty="0" smtClean="0">
                <a:solidFill>
                  <a:srgbClr val="FFFF00"/>
                </a:solidFill>
                <a:effectLst>
                  <a:outerShdw blurRad="38100" dist="38100" dir="2700000" algn="tl">
                    <a:srgbClr val="000000">
                      <a:alpha val="43137"/>
                    </a:srgbClr>
                  </a:outerShdw>
                </a:effectLst>
              </a:rPr>
              <a:t>Heroine – she is about to go back into the tunnel to rescue her parents.</a:t>
            </a:r>
            <a:endParaRPr lang="en-NZ" sz="28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7158" y="142852"/>
            <a:ext cx="2786082" cy="989036"/>
          </a:xfrm>
        </p:spPr>
        <p:txBody>
          <a:bodyPr>
            <a:normAutofit fontScale="90000"/>
          </a:bodyPr>
          <a:lstStyle/>
          <a:p>
            <a:pPr algn="l"/>
            <a:r>
              <a:rPr lang="en-NZ" sz="7200" dirty="0" smtClean="0">
                <a:solidFill>
                  <a:srgbClr val="FF0066"/>
                </a:solidFill>
                <a:latin typeface="Chiller" pitchFamily="82" charset="0"/>
              </a:rPr>
              <a:t>Symbols:</a:t>
            </a:r>
            <a:endParaRPr lang="en-NZ" sz="7200" dirty="0">
              <a:solidFill>
                <a:srgbClr val="FF0066"/>
              </a:solidFill>
              <a:latin typeface="Chiller" pitchFamily="82" charset="0"/>
            </a:endParaRPr>
          </a:p>
        </p:txBody>
      </p:sp>
      <p:pic>
        <p:nvPicPr>
          <p:cNvPr id="8" name="Picture Placeholder 7" descr="Capture.PNG"/>
          <p:cNvPicPr>
            <a:picLocks noGrp="1" noChangeAspect="1"/>
          </p:cNvPicPr>
          <p:nvPr>
            <p:ph type="pic" idx="1"/>
          </p:nvPr>
        </p:nvPicPr>
        <p:blipFill>
          <a:blip r:embed="rId2"/>
          <a:srcRect l="3558" t="10817" r="3558" b="9855"/>
          <a:stretch>
            <a:fillRect/>
          </a:stretch>
        </p:blipFill>
        <p:spPr>
          <a:xfrm>
            <a:off x="642910" y="3143248"/>
            <a:ext cx="5286412" cy="3028694"/>
          </a:xfrm>
        </p:spPr>
      </p:pic>
      <p:sp>
        <p:nvSpPr>
          <p:cNvPr id="7" name="Text Placeholder 6"/>
          <p:cNvSpPr>
            <a:spLocks noGrp="1"/>
          </p:cNvSpPr>
          <p:nvPr>
            <p:ph type="body" sz="half" idx="2"/>
          </p:nvPr>
        </p:nvSpPr>
        <p:spPr>
          <a:xfrm>
            <a:off x="714348" y="1214422"/>
            <a:ext cx="7572428" cy="1857388"/>
          </a:xfrm>
        </p:spPr>
        <p:txBody>
          <a:bodyPr>
            <a:normAutofit fontScale="77500" lnSpcReduction="20000"/>
          </a:bodyPr>
          <a:lstStyle/>
          <a:p>
            <a:pPr algn="l"/>
            <a:endParaRPr lang="en-NZ" sz="3600" dirty="0" smtClean="0">
              <a:solidFill>
                <a:srgbClr val="05ABA7"/>
              </a:solidFill>
              <a:effectLst>
                <a:outerShdw blurRad="38100" dist="38100" dir="2700000" algn="tl">
                  <a:srgbClr val="000000">
                    <a:alpha val="43137"/>
                  </a:srgbClr>
                </a:outerShdw>
              </a:effectLst>
            </a:endParaRPr>
          </a:p>
          <a:p>
            <a:pPr algn="l">
              <a:buFont typeface="Arial" pitchFamily="34" charset="0"/>
              <a:buChar char="•"/>
            </a:pPr>
            <a:r>
              <a:rPr lang="en-NZ" sz="3600" dirty="0" smtClean="0">
                <a:solidFill>
                  <a:srgbClr val="05ABA7"/>
                </a:solidFill>
                <a:effectLst>
                  <a:outerShdw blurRad="38100" dist="38100" dir="2700000" algn="tl">
                    <a:srgbClr val="000000">
                      <a:alpha val="43137"/>
                    </a:srgbClr>
                  </a:outerShdw>
                </a:effectLst>
              </a:rPr>
              <a:t>The </a:t>
            </a:r>
            <a:r>
              <a:rPr lang="en-NZ" sz="3600" dirty="0" smtClean="0">
                <a:solidFill>
                  <a:srgbClr val="00B0F0"/>
                </a:solidFill>
                <a:effectLst>
                  <a:outerShdw blurRad="38100" dist="38100" dir="2700000" algn="tl">
                    <a:srgbClr val="000000">
                      <a:alpha val="43137"/>
                    </a:srgbClr>
                  </a:outerShdw>
                </a:effectLst>
              </a:rPr>
              <a:t>moon</a:t>
            </a:r>
            <a:r>
              <a:rPr lang="en-NZ" sz="3600" dirty="0" smtClean="0">
                <a:solidFill>
                  <a:srgbClr val="FF0066"/>
                </a:solidFill>
                <a:effectLst>
                  <a:outerShdw blurRad="38100" dist="38100" dir="2700000" algn="tl">
                    <a:srgbClr val="000000">
                      <a:alpha val="43137"/>
                    </a:srgbClr>
                  </a:outerShdw>
                </a:effectLst>
              </a:rPr>
              <a:t> </a:t>
            </a:r>
            <a:r>
              <a:rPr lang="en-NZ" sz="2800" dirty="0" smtClean="0">
                <a:solidFill>
                  <a:srgbClr val="FFFF00"/>
                </a:solidFill>
                <a:effectLst>
                  <a:outerShdw blurRad="38100" dist="38100" dir="2700000" algn="tl">
                    <a:srgbClr val="000000">
                      <a:alpha val="43137"/>
                    </a:srgbClr>
                  </a:outerShdw>
                </a:effectLst>
              </a:rPr>
              <a:t>is a symbol of madness, and it is used here to suggest the madness of the Other Mother. The button represents the witch’s theft of people’s souls. </a:t>
            </a:r>
            <a:endParaRPr lang="en-NZ" sz="2800" dirty="0" smtClean="0">
              <a:solidFill>
                <a:schemeClr val="accent2">
                  <a:lumMod val="60000"/>
                  <a:lumOff val="40000"/>
                </a:schemeClr>
              </a:solidFill>
              <a:effectLst>
                <a:outerShdw blurRad="38100" dist="38100" dir="2700000" algn="tl">
                  <a:srgbClr val="000000">
                    <a:alpha val="43137"/>
                  </a:srgbClr>
                </a:outerShdw>
              </a:effectLst>
            </a:endParaRPr>
          </a:p>
          <a:p>
            <a:pPr algn="l"/>
            <a:r>
              <a:rPr lang="en-NZ" sz="2800" dirty="0" smtClean="0">
                <a:solidFill>
                  <a:schemeClr val="accent2">
                    <a:lumMod val="60000"/>
                    <a:lumOff val="40000"/>
                  </a:schemeClr>
                </a:solidFill>
                <a:effectLst>
                  <a:outerShdw blurRad="38100" dist="38100" dir="2700000" algn="tl">
                    <a:srgbClr val="000000">
                      <a:alpha val="43137"/>
                    </a:srgbClr>
                  </a:outerShdw>
                </a:effectLst>
              </a:rPr>
              <a:t>. </a:t>
            </a:r>
          </a:p>
          <a:p>
            <a:endParaRPr lang="en-NZ" sz="2000" dirty="0"/>
          </a:p>
        </p:txBody>
      </p:sp>
      <p:sp>
        <p:nvSpPr>
          <p:cNvPr id="6" name="TextBox 5"/>
          <p:cNvSpPr txBox="1"/>
          <p:nvPr/>
        </p:nvSpPr>
        <p:spPr>
          <a:xfrm>
            <a:off x="2714612" y="214290"/>
            <a:ext cx="5286412" cy="1569660"/>
          </a:xfrm>
          <a:prstGeom prst="rect">
            <a:avLst/>
          </a:prstGeom>
          <a:noFill/>
        </p:spPr>
        <p:txBody>
          <a:bodyPr wrap="square" rtlCol="0">
            <a:spAutoFit/>
          </a:bodyPr>
          <a:lstStyle/>
          <a:p>
            <a:r>
              <a:rPr lang="en-NZ" sz="2400" dirty="0" smtClean="0">
                <a:solidFill>
                  <a:srgbClr val="2BF53E"/>
                </a:solidFill>
                <a:effectLst>
                  <a:outerShdw blurRad="38100" dist="38100" dir="2700000" algn="tl">
                    <a:srgbClr val="000000">
                      <a:alpha val="43137"/>
                    </a:srgbClr>
                  </a:outerShdw>
                </a:effectLst>
              </a:rPr>
              <a:t>The title sequence </a:t>
            </a:r>
            <a:r>
              <a:rPr lang="en-NZ" sz="2400" dirty="0" smtClean="0">
                <a:solidFill>
                  <a:srgbClr val="FFFF00"/>
                </a:solidFill>
                <a:effectLst>
                  <a:outerShdw blurRad="38100" dist="38100" dir="2700000" algn="tl">
                    <a:srgbClr val="000000">
                      <a:alpha val="43137"/>
                    </a:srgbClr>
                  </a:outerShdw>
                </a:effectLst>
              </a:rPr>
              <a:t>often uses symbols to suggest what is going to happen in the story.</a:t>
            </a:r>
          </a:p>
          <a:p>
            <a:endParaRPr lang="en-NZ" sz="2400"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6000760" y="2571744"/>
            <a:ext cx="3000364" cy="3416320"/>
          </a:xfrm>
          <a:prstGeom prst="rect">
            <a:avLst/>
          </a:prstGeom>
          <a:noFill/>
        </p:spPr>
        <p:txBody>
          <a:bodyPr wrap="square" rtlCol="0">
            <a:spAutoFit/>
          </a:bodyPr>
          <a:lstStyle/>
          <a:p>
            <a:endParaRPr lang="en-NZ" sz="2400" b="1" dirty="0" smtClean="0">
              <a:solidFill>
                <a:srgbClr val="FF0000"/>
              </a:solidFill>
              <a:effectLst>
                <a:outerShdw blurRad="38100" dist="38100" dir="2700000" algn="tl">
                  <a:srgbClr val="000000">
                    <a:alpha val="43137"/>
                  </a:srgbClr>
                </a:outerShdw>
              </a:effectLst>
            </a:endParaRPr>
          </a:p>
          <a:p>
            <a:r>
              <a:rPr lang="en-NZ" sz="2400" b="1" dirty="0" smtClean="0">
                <a:solidFill>
                  <a:srgbClr val="FF0000"/>
                </a:solidFill>
                <a:effectLst>
                  <a:outerShdw blurRad="38100" dist="38100" dir="2700000" algn="tl">
                    <a:srgbClr val="000000">
                      <a:alpha val="43137"/>
                    </a:srgbClr>
                  </a:outerShdw>
                </a:effectLst>
              </a:rPr>
              <a:t>Extreme Close Up – CU - </a:t>
            </a:r>
            <a:r>
              <a:rPr lang="en-NZ" sz="2400" dirty="0" smtClean="0"/>
              <a:t>of the button covering the moon,  clasped in the Other Mother’s hand as she sews the </a:t>
            </a:r>
            <a:r>
              <a:rPr lang="en-NZ" sz="2400" dirty="0" err="1" smtClean="0"/>
              <a:t>Coraline</a:t>
            </a:r>
            <a:r>
              <a:rPr lang="en-NZ" sz="2400" dirty="0" smtClean="0"/>
              <a:t> doll with which she will  trap </a:t>
            </a:r>
            <a:r>
              <a:rPr lang="en-NZ" sz="2400" dirty="0" err="1" smtClean="0"/>
              <a:t>Coraline</a:t>
            </a:r>
            <a:r>
              <a:rPr lang="en-NZ" sz="2400" dirty="0" smtClean="0"/>
              <a:t>.</a:t>
            </a:r>
            <a:endParaRPr lang="en-NZ" sz="2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857232"/>
            <a:ext cx="3286148" cy="3539430"/>
          </a:xfrm>
          <a:prstGeom prst="rect">
            <a:avLst/>
          </a:prstGeom>
        </p:spPr>
        <p:txBody>
          <a:bodyPr wrap="square">
            <a:spAutoFit/>
          </a:bodyPr>
          <a:lstStyle/>
          <a:p>
            <a:r>
              <a:rPr lang="en-NZ" sz="2800" dirty="0" smtClean="0">
                <a:solidFill>
                  <a:srgbClr val="00B0F0"/>
                </a:solidFill>
                <a:effectLst>
                  <a:outerShdw blurRad="38100" dist="38100" dir="2700000" algn="tl">
                    <a:srgbClr val="000000">
                      <a:alpha val="43137"/>
                    </a:srgbClr>
                  </a:outerShdw>
                </a:effectLst>
              </a:rPr>
              <a:t>Eyes</a:t>
            </a:r>
            <a:r>
              <a:rPr lang="en-NZ" sz="2800" dirty="0" smtClean="0">
                <a:solidFill>
                  <a:srgbClr val="FFFF00"/>
                </a:solidFill>
                <a:effectLst>
                  <a:outerShdw blurRad="38100" dist="38100" dir="2700000" algn="tl">
                    <a:srgbClr val="000000">
                      <a:alpha val="43137"/>
                    </a:srgbClr>
                  </a:outerShdw>
                </a:effectLst>
              </a:rPr>
              <a:t>  are sometimes called </a:t>
            </a:r>
            <a:r>
              <a:rPr lang="en-NZ" sz="2800" i="1" dirty="0" smtClean="0">
                <a:solidFill>
                  <a:srgbClr val="FFFF00"/>
                </a:solidFill>
                <a:effectLst>
                  <a:outerShdw blurRad="38100" dist="38100" dir="2700000" algn="tl">
                    <a:srgbClr val="000000">
                      <a:alpha val="43137"/>
                    </a:srgbClr>
                  </a:outerShdw>
                </a:effectLst>
              </a:rPr>
              <a:t>the windows to the soul</a:t>
            </a:r>
            <a:r>
              <a:rPr lang="en-NZ" sz="2800" dirty="0" smtClean="0">
                <a:solidFill>
                  <a:srgbClr val="FFFF00"/>
                </a:solidFill>
                <a:effectLst>
                  <a:outerShdw blurRad="38100" dist="38100" dir="2700000" algn="tl">
                    <a:srgbClr val="000000">
                      <a:alpha val="43137"/>
                    </a:srgbClr>
                  </a:outerShdw>
                </a:effectLst>
              </a:rPr>
              <a:t>:  Other Mother covers these  with </a:t>
            </a:r>
            <a:r>
              <a:rPr lang="en-NZ" sz="2800" dirty="0" smtClean="0">
                <a:solidFill>
                  <a:srgbClr val="00B0F0"/>
                </a:solidFill>
                <a:effectLst>
                  <a:outerShdw blurRad="38100" dist="38100" dir="2700000" algn="tl">
                    <a:srgbClr val="000000">
                      <a:alpha val="43137"/>
                    </a:srgbClr>
                  </a:outerShdw>
                </a:effectLst>
              </a:rPr>
              <a:t>Buttons </a:t>
            </a:r>
            <a:r>
              <a:rPr lang="en-NZ" sz="2800" dirty="0" smtClean="0">
                <a:solidFill>
                  <a:schemeClr val="accent2">
                    <a:lumMod val="60000"/>
                    <a:lumOff val="40000"/>
                  </a:schemeClr>
                </a:solidFill>
                <a:effectLst>
                  <a:outerShdw blurRad="38100" dist="38100" dir="2700000" algn="tl">
                    <a:srgbClr val="000000">
                      <a:alpha val="43137"/>
                    </a:srgbClr>
                  </a:outerShdw>
                </a:effectLst>
              </a:rPr>
              <a:t>which represent the theft of the lives – or souls of her victims</a:t>
            </a:r>
            <a:endParaRPr lang="en-NZ" sz="2800" dirty="0"/>
          </a:p>
        </p:txBody>
      </p:sp>
      <p:pic>
        <p:nvPicPr>
          <p:cNvPr id="3" name="Picture 2" descr="Coraline doll.PNG"/>
          <p:cNvPicPr>
            <a:picLocks noChangeAspect="1"/>
          </p:cNvPicPr>
          <p:nvPr/>
        </p:nvPicPr>
        <p:blipFill>
          <a:blip r:embed="rId2"/>
          <a:stretch>
            <a:fillRect/>
          </a:stretch>
        </p:blipFill>
        <p:spPr>
          <a:xfrm>
            <a:off x="4500562" y="928670"/>
            <a:ext cx="4286280" cy="3643338"/>
          </a:xfrm>
          <a:prstGeom prst="rect">
            <a:avLst/>
          </a:prstGeom>
        </p:spPr>
      </p:pic>
      <p:sp>
        <p:nvSpPr>
          <p:cNvPr id="4" name="TextBox 3"/>
          <p:cNvSpPr txBox="1"/>
          <p:nvPr/>
        </p:nvSpPr>
        <p:spPr>
          <a:xfrm>
            <a:off x="785786" y="4643446"/>
            <a:ext cx="8001056" cy="1938992"/>
          </a:xfrm>
          <a:prstGeom prst="rect">
            <a:avLst/>
          </a:prstGeom>
          <a:noFill/>
        </p:spPr>
        <p:txBody>
          <a:bodyPr wrap="square" rtlCol="0">
            <a:spAutoFit/>
          </a:bodyPr>
          <a:lstStyle/>
          <a:p>
            <a:r>
              <a:rPr lang="en-NZ" sz="2000" dirty="0" smtClean="0"/>
              <a:t>The doll in the title sequence is remade from another  and sent out to find its way to </a:t>
            </a:r>
            <a:r>
              <a:rPr lang="en-NZ" sz="2000" dirty="0" err="1" smtClean="0"/>
              <a:t>Coraline</a:t>
            </a:r>
            <a:r>
              <a:rPr lang="en-NZ" sz="2000" dirty="0" smtClean="0"/>
              <a:t> so that it can spy on her – Other Mother uses dolls to find children’s weaknesses as she can trap them.  The viewer does not know this so the colours and spooky music are what we read to guess all is not good. </a:t>
            </a:r>
            <a:r>
              <a:rPr lang="en-NZ" sz="2000" dirty="0" smtClean="0">
                <a:solidFill>
                  <a:srgbClr val="C00000"/>
                </a:solidFill>
                <a:effectLst>
                  <a:outerShdw blurRad="38100" dist="38100" dir="2700000" algn="tl">
                    <a:srgbClr val="000000">
                      <a:alpha val="43137"/>
                    </a:srgbClr>
                  </a:outerShdw>
                </a:effectLst>
              </a:rPr>
              <a:t>This called is foreshadowing </a:t>
            </a:r>
            <a:r>
              <a:rPr lang="en-NZ" sz="2000" dirty="0" smtClean="0"/>
              <a:t>– warning something bad is to come</a:t>
            </a:r>
            <a:endParaRPr lang="en-NZ" sz="2000"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988</TotalTime>
  <Words>731</Words>
  <Application>Microsoft Macintosh PowerPoint</Application>
  <PresentationFormat>On-screen Show (4:3)</PresentationFormat>
  <Paragraphs>73</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Apex</vt:lpstr>
      <vt:lpstr>The Language of film </vt:lpstr>
      <vt:lpstr>Genre – type of film</vt:lpstr>
      <vt:lpstr>PowerPoint Presentation</vt:lpstr>
      <vt:lpstr>setting</vt:lpstr>
      <vt:lpstr> </vt:lpstr>
      <vt:lpstr>PowerPoint Presentation</vt:lpstr>
      <vt:lpstr>Coraline as the hero</vt:lpstr>
      <vt:lpstr>Symbols:</vt:lpstr>
      <vt:lpstr>PowerPoint Presentation</vt:lpstr>
      <vt:lpstr>HORROR</vt:lpstr>
      <vt:lpstr>PowerPoint Presentation</vt:lpstr>
      <vt:lpstr>PowerPoint Presentation</vt:lpstr>
    </vt:vector>
  </TitlesOfParts>
  <Company>Ministry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Language of film  coraline</dc:title>
  <dc:creator>cmorgan</dc:creator>
  <cp:lastModifiedBy>Mike   </cp:lastModifiedBy>
  <cp:revision>89</cp:revision>
  <dcterms:created xsi:type="dcterms:W3CDTF">2012-09-08T09:37:45Z</dcterms:created>
  <dcterms:modified xsi:type="dcterms:W3CDTF">2012-10-15T20:58:05Z</dcterms:modified>
</cp:coreProperties>
</file>