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324" r:id="rId2"/>
    <p:sldId id="456" r:id="rId3"/>
    <p:sldId id="457" r:id="rId4"/>
    <p:sldId id="458" r:id="rId5"/>
    <p:sldId id="459" r:id="rId6"/>
    <p:sldId id="460" r:id="rId7"/>
    <p:sldId id="464" r:id="rId8"/>
    <p:sldId id="427" r:id="rId9"/>
    <p:sldId id="438" r:id="rId10"/>
    <p:sldId id="435" r:id="rId11"/>
    <p:sldId id="392" r:id="rId12"/>
    <p:sldId id="426" r:id="rId13"/>
    <p:sldId id="439" r:id="rId14"/>
    <p:sldId id="432" r:id="rId15"/>
    <p:sldId id="437" r:id="rId16"/>
    <p:sldId id="450" r:id="rId17"/>
    <p:sldId id="412" r:id="rId18"/>
    <p:sldId id="453" r:id="rId19"/>
    <p:sldId id="454" r:id="rId20"/>
    <p:sldId id="416" r:id="rId21"/>
    <p:sldId id="395" r:id="rId22"/>
    <p:sldId id="449" r:id="rId23"/>
    <p:sldId id="461" r:id="rId24"/>
    <p:sldId id="442" r:id="rId25"/>
    <p:sldId id="445" r:id="rId26"/>
    <p:sldId id="402" r:id="rId27"/>
    <p:sldId id="462" r:id="rId28"/>
    <p:sldId id="444" r:id="rId29"/>
    <p:sldId id="451" r:id="rId30"/>
    <p:sldId id="397" r:id="rId31"/>
    <p:sldId id="463" r:id="rId32"/>
    <p:sldId id="447" r:id="rId33"/>
    <p:sldId id="455" r:id="rId34"/>
    <p:sldId id="400" r:id="rId35"/>
    <p:sldId id="465" r:id="rId36"/>
    <p:sldId id="436" r:id="rId37"/>
    <p:sldId id="441" r:id="rId38"/>
    <p:sldId id="434" r:id="rId39"/>
  </p:sldIdLst>
  <p:sldSz cx="9144000" cy="6858000" type="screen4x3"/>
  <p:notesSz cx="6797675" cy="9874250"/>
  <p:defaultTextStyle>
    <a:defPPr>
      <a:defRPr lang="en-AU"/>
    </a:defPPr>
    <a:lvl1pPr algn="ctr" rtl="0" fontAlgn="base">
      <a:spcBef>
        <a:spcPct val="0"/>
      </a:spcBef>
      <a:spcAft>
        <a:spcPct val="0"/>
      </a:spcAft>
      <a:defRPr sz="2800" kern="1200">
        <a:solidFill>
          <a:schemeClr val="tx1"/>
        </a:solidFill>
        <a:latin typeface="Algerian" pitchFamily="82" charset="0"/>
        <a:ea typeface="+mn-ea"/>
        <a:cs typeface="Arial" charset="0"/>
      </a:defRPr>
    </a:lvl1pPr>
    <a:lvl2pPr marL="457200" algn="ctr" rtl="0" fontAlgn="base">
      <a:spcBef>
        <a:spcPct val="0"/>
      </a:spcBef>
      <a:spcAft>
        <a:spcPct val="0"/>
      </a:spcAft>
      <a:defRPr sz="2800" kern="1200">
        <a:solidFill>
          <a:schemeClr val="tx1"/>
        </a:solidFill>
        <a:latin typeface="Algerian" pitchFamily="82" charset="0"/>
        <a:ea typeface="+mn-ea"/>
        <a:cs typeface="Arial" charset="0"/>
      </a:defRPr>
    </a:lvl2pPr>
    <a:lvl3pPr marL="914400" algn="ctr" rtl="0" fontAlgn="base">
      <a:spcBef>
        <a:spcPct val="0"/>
      </a:spcBef>
      <a:spcAft>
        <a:spcPct val="0"/>
      </a:spcAft>
      <a:defRPr sz="2800" kern="1200">
        <a:solidFill>
          <a:schemeClr val="tx1"/>
        </a:solidFill>
        <a:latin typeface="Algerian" pitchFamily="82" charset="0"/>
        <a:ea typeface="+mn-ea"/>
        <a:cs typeface="Arial" charset="0"/>
      </a:defRPr>
    </a:lvl3pPr>
    <a:lvl4pPr marL="1371600" algn="ctr" rtl="0" fontAlgn="base">
      <a:spcBef>
        <a:spcPct val="0"/>
      </a:spcBef>
      <a:spcAft>
        <a:spcPct val="0"/>
      </a:spcAft>
      <a:defRPr sz="2800" kern="1200">
        <a:solidFill>
          <a:schemeClr val="tx1"/>
        </a:solidFill>
        <a:latin typeface="Algerian" pitchFamily="82" charset="0"/>
        <a:ea typeface="+mn-ea"/>
        <a:cs typeface="Arial" charset="0"/>
      </a:defRPr>
    </a:lvl4pPr>
    <a:lvl5pPr marL="1828800" algn="ctr" rtl="0" fontAlgn="base">
      <a:spcBef>
        <a:spcPct val="0"/>
      </a:spcBef>
      <a:spcAft>
        <a:spcPct val="0"/>
      </a:spcAft>
      <a:defRPr sz="2800" kern="1200">
        <a:solidFill>
          <a:schemeClr val="tx1"/>
        </a:solidFill>
        <a:latin typeface="Algerian" pitchFamily="82" charset="0"/>
        <a:ea typeface="+mn-ea"/>
        <a:cs typeface="Arial" charset="0"/>
      </a:defRPr>
    </a:lvl5pPr>
    <a:lvl6pPr marL="2286000" algn="l" defTabSz="914400" rtl="0" eaLnBrk="1" latinLnBrk="0" hangingPunct="1">
      <a:defRPr sz="2800" kern="1200">
        <a:solidFill>
          <a:schemeClr val="tx1"/>
        </a:solidFill>
        <a:latin typeface="Algerian" pitchFamily="82" charset="0"/>
        <a:ea typeface="+mn-ea"/>
        <a:cs typeface="Arial" charset="0"/>
      </a:defRPr>
    </a:lvl6pPr>
    <a:lvl7pPr marL="2743200" algn="l" defTabSz="914400" rtl="0" eaLnBrk="1" latinLnBrk="0" hangingPunct="1">
      <a:defRPr sz="2800" kern="1200">
        <a:solidFill>
          <a:schemeClr val="tx1"/>
        </a:solidFill>
        <a:latin typeface="Algerian" pitchFamily="82" charset="0"/>
        <a:ea typeface="+mn-ea"/>
        <a:cs typeface="Arial" charset="0"/>
      </a:defRPr>
    </a:lvl7pPr>
    <a:lvl8pPr marL="3200400" algn="l" defTabSz="914400" rtl="0" eaLnBrk="1" latinLnBrk="0" hangingPunct="1">
      <a:defRPr sz="2800" kern="1200">
        <a:solidFill>
          <a:schemeClr val="tx1"/>
        </a:solidFill>
        <a:latin typeface="Algerian" pitchFamily="82" charset="0"/>
        <a:ea typeface="+mn-ea"/>
        <a:cs typeface="Arial" charset="0"/>
      </a:defRPr>
    </a:lvl8pPr>
    <a:lvl9pPr marL="3657600" algn="l" defTabSz="914400" rtl="0" eaLnBrk="1" latinLnBrk="0" hangingPunct="1">
      <a:defRPr sz="2800" kern="1200">
        <a:solidFill>
          <a:schemeClr val="tx1"/>
        </a:solidFill>
        <a:latin typeface="Algerian" pitchFamily="82"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mcnaughton" initial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8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6" autoAdjust="0"/>
    <p:restoredTop sz="84392" autoAdjust="0"/>
  </p:normalViewPr>
  <p:slideViewPr>
    <p:cSldViewPr>
      <p:cViewPr>
        <p:scale>
          <a:sx n="66" d="100"/>
          <a:sy n="66" d="100"/>
        </p:scale>
        <p:origin x="-149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46400" cy="493713"/>
          </a:xfrm>
          <a:prstGeom prst="rect">
            <a:avLst/>
          </a:prstGeom>
          <a:noFill/>
          <a:ln w="9525">
            <a:noFill/>
            <a:miter lim="800000"/>
            <a:headEnd/>
            <a:tailEnd/>
          </a:ln>
        </p:spPr>
        <p:txBody>
          <a:bodyPr vert="horz" wrap="square" lIns="95259" tIns="47630" rIns="95259" bIns="47630" numCol="1" anchor="t" anchorCtr="0" compatLnSpc="1">
            <a:prstTxWarp prst="textNoShape">
              <a:avLst/>
            </a:prstTxWarp>
          </a:bodyPr>
          <a:lstStyle>
            <a:lvl1pPr algn="l" defTabSz="952500">
              <a:defRPr sz="1200">
                <a:latin typeface="Times New Roman" pitchFamily="18" charset="0"/>
              </a:defRPr>
            </a:lvl1pPr>
          </a:lstStyle>
          <a:p>
            <a:endParaRPr lang="en-US"/>
          </a:p>
        </p:txBody>
      </p:sp>
      <p:sp>
        <p:nvSpPr>
          <p:cNvPr id="64515" name="Rectangle 3"/>
          <p:cNvSpPr>
            <a:spLocks noGrp="1" noChangeArrowheads="1"/>
          </p:cNvSpPr>
          <p:nvPr>
            <p:ph type="dt" idx="1"/>
          </p:nvPr>
        </p:nvSpPr>
        <p:spPr bwMode="auto">
          <a:xfrm>
            <a:off x="3849688" y="0"/>
            <a:ext cx="2946400" cy="493713"/>
          </a:xfrm>
          <a:prstGeom prst="rect">
            <a:avLst/>
          </a:prstGeom>
          <a:noFill/>
          <a:ln w="9525">
            <a:noFill/>
            <a:miter lim="800000"/>
            <a:headEnd/>
            <a:tailEnd/>
          </a:ln>
        </p:spPr>
        <p:txBody>
          <a:bodyPr vert="horz" wrap="square" lIns="95259" tIns="47630" rIns="95259" bIns="47630" numCol="1" anchor="t" anchorCtr="0" compatLnSpc="1">
            <a:prstTxWarp prst="textNoShape">
              <a:avLst/>
            </a:prstTxWarp>
          </a:bodyPr>
          <a:lstStyle>
            <a:lvl1pPr algn="r" defTabSz="952500">
              <a:defRPr sz="1200">
                <a:latin typeface="Times New Roman" pitchFamily="18" charset="0"/>
              </a:defRPr>
            </a:lvl1pPr>
          </a:lstStyle>
          <a:p>
            <a:endParaRPr lang="en-US"/>
          </a:p>
        </p:txBody>
      </p:sp>
      <p:sp>
        <p:nvSpPr>
          <p:cNvPr id="13316" name="Rectangle 4"/>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p:spPr>
      </p:sp>
      <p:sp>
        <p:nvSpPr>
          <p:cNvPr id="64517" name="Rectangle 5"/>
          <p:cNvSpPr>
            <a:spLocks noGrp="1" noChangeArrowheads="1"/>
          </p:cNvSpPr>
          <p:nvPr>
            <p:ph type="body" sz="quarter" idx="3"/>
          </p:nvPr>
        </p:nvSpPr>
        <p:spPr bwMode="auto">
          <a:xfrm>
            <a:off x="681038" y="4691063"/>
            <a:ext cx="5435600" cy="4441825"/>
          </a:xfrm>
          <a:prstGeom prst="rect">
            <a:avLst/>
          </a:prstGeom>
          <a:noFill/>
          <a:ln w="9525">
            <a:noFill/>
            <a:miter lim="800000"/>
            <a:headEnd/>
            <a:tailEnd/>
          </a:ln>
        </p:spPr>
        <p:txBody>
          <a:bodyPr vert="horz" wrap="square" lIns="95259" tIns="47630" rIns="95259" bIns="4763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9377363"/>
            <a:ext cx="2946400" cy="495300"/>
          </a:xfrm>
          <a:prstGeom prst="rect">
            <a:avLst/>
          </a:prstGeom>
          <a:noFill/>
          <a:ln w="9525">
            <a:noFill/>
            <a:miter lim="800000"/>
            <a:headEnd/>
            <a:tailEnd/>
          </a:ln>
        </p:spPr>
        <p:txBody>
          <a:bodyPr vert="horz" wrap="square" lIns="95259" tIns="47630" rIns="95259" bIns="47630" numCol="1" anchor="b" anchorCtr="0" compatLnSpc="1">
            <a:prstTxWarp prst="textNoShape">
              <a:avLst/>
            </a:prstTxWarp>
          </a:bodyPr>
          <a:lstStyle>
            <a:lvl1pPr algn="l" defTabSz="952500">
              <a:defRPr sz="1200">
                <a:latin typeface="Times New Roman" pitchFamily="18" charset="0"/>
              </a:defRPr>
            </a:lvl1pPr>
          </a:lstStyle>
          <a:p>
            <a:endParaRPr lang="en-US"/>
          </a:p>
        </p:txBody>
      </p:sp>
      <p:sp>
        <p:nvSpPr>
          <p:cNvPr id="64519" name="Rectangle 7"/>
          <p:cNvSpPr>
            <a:spLocks noGrp="1" noChangeArrowheads="1"/>
          </p:cNvSpPr>
          <p:nvPr>
            <p:ph type="sldNum" sz="quarter" idx="5"/>
          </p:nvPr>
        </p:nvSpPr>
        <p:spPr bwMode="auto">
          <a:xfrm>
            <a:off x="3849688" y="9377363"/>
            <a:ext cx="2946400" cy="495300"/>
          </a:xfrm>
          <a:prstGeom prst="rect">
            <a:avLst/>
          </a:prstGeom>
          <a:noFill/>
          <a:ln w="9525">
            <a:noFill/>
            <a:miter lim="800000"/>
            <a:headEnd/>
            <a:tailEnd/>
          </a:ln>
        </p:spPr>
        <p:txBody>
          <a:bodyPr vert="horz" wrap="square" lIns="95259" tIns="47630" rIns="95259" bIns="47630" numCol="1" anchor="b" anchorCtr="0" compatLnSpc="1">
            <a:prstTxWarp prst="textNoShape">
              <a:avLst/>
            </a:prstTxWarp>
          </a:bodyPr>
          <a:lstStyle>
            <a:lvl1pPr algn="r" defTabSz="952500">
              <a:defRPr sz="1200">
                <a:latin typeface="Times New Roman" pitchFamily="18" charset="0"/>
              </a:defRPr>
            </a:lvl1pPr>
          </a:lstStyle>
          <a:p>
            <a:fld id="{49218D13-CC72-484C-9BA0-2E91457F8643}" type="slidenum">
              <a:rPr lang="en-US"/>
              <a:pPr/>
              <a:t>‹#›</a:t>
            </a:fld>
            <a:endParaRPr lang="en-US"/>
          </a:p>
        </p:txBody>
      </p:sp>
    </p:spTree>
    <p:extLst>
      <p:ext uri="{BB962C8B-B14F-4D97-AF65-F5344CB8AC3E}">
        <p14:creationId xmlns:p14="http://schemas.microsoft.com/office/powerpoint/2010/main" val="8650336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dirty="0"/>
          </a:p>
        </p:txBody>
      </p:sp>
      <p:sp>
        <p:nvSpPr>
          <p:cNvPr id="4" name="Slide Number Placeholder 3"/>
          <p:cNvSpPr>
            <a:spLocks noGrp="1"/>
          </p:cNvSpPr>
          <p:nvPr>
            <p:ph type="sldNum" sz="quarter" idx="10"/>
          </p:nvPr>
        </p:nvSpPr>
        <p:spPr/>
        <p:txBody>
          <a:bodyPr/>
          <a:lstStyle/>
          <a:p>
            <a:fld id="{49218D13-CC72-484C-9BA0-2E91457F8643}" type="slidenum">
              <a:rPr lang="en-US" smtClean="0"/>
              <a:pPr/>
              <a:t>27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r>
              <a:rPr lang="en-AU"/>
              <a:t>Woolf Fisher Research Centre</a:t>
            </a:r>
          </a:p>
          <a:p>
            <a:pPr>
              <a:defRPr/>
            </a:pPr>
            <a:r>
              <a:rPr lang="en-AU"/>
              <a:t>The University of Auckland</a:t>
            </a:r>
          </a:p>
        </p:txBody>
      </p:sp>
      <p:sp>
        <p:nvSpPr>
          <p:cNvPr id="6" name="Rectangle 6"/>
          <p:cNvSpPr>
            <a:spLocks noGrp="1" noChangeArrowheads="1"/>
          </p:cNvSpPr>
          <p:nvPr>
            <p:ph type="sldNum" sz="quarter" idx="12"/>
          </p:nvPr>
        </p:nvSpPr>
        <p:spPr>
          <a:ln/>
        </p:spPr>
        <p:txBody>
          <a:bodyPr/>
          <a:lstStyle>
            <a:lvl1pPr>
              <a:defRPr/>
            </a:lvl1pPr>
          </a:lstStyle>
          <a:p>
            <a:pPr>
              <a:defRPr/>
            </a:pPr>
            <a:fld id="{11B985A6-FD92-464B-A5ED-45493A1F5D64}" type="slidenum">
              <a:rPr lang="en-AU"/>
              <a:pPr>
                <a:defRPr/>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r>
              <a:rPr lang="en-AU"/>
              <a:t>Woolf Fisher Research Centre</a:t>
            </a:r>
          </a:p>
          <a:p>
            <a:pPr>
              <a:defRPr/>
            </a:pPr>
            <a:r>
              <a:rPr lang="en-AU"/>
              <a:t>The University of Auckland</a:t>
            </a:r>
          </a:p>
        </p:txBody>
      </p:sp>
      <p:sp>
        <p:nvSpPr>
          <p:cNvPr id="6" name="Rectangle 6"/>
          <p:cNvSpPr>
            <a:spLocks noGrp="1" noChangeArrowheads="1"/>
          </p:cNvSpPr>
          <p:nvPr>
            <p:ph type="sldNum" sz="quarter" idx="12"/>
          </p:nvPr>
        </p:nvSpPr>
        <p:spPr>
          <a:ln/>
        </p:spPr>
        <p:txBody>
          <a:bodyPr/>
          <a:lstStyle>
            <a:lvl1pPr>
              <a:defRPr/>
            </a:lvl1pPr>
          </a:lstStyle>
          <a:p>
            <a:pPr>
              <a:defRPr/>
            </a:pPr>
            <a:fld id="{1A500183-9604-45F0-BE5B-4D1AC67A0F3F}"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61200" y="171450"/>
            <a:ext cx="1879600" cy="59245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22400" y="171450"/>
            <a:ext cx="5486400" cy="59245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r>
              <a:rPr lang="en-AU"/>
              <a:t>Woolf Fisher Research Centre</a:t>
            </a:r>
          </a:p>
          <a:p>
            <a:pPr>
              <a:defRPr/>
            </a:pPr>
            <a:r>
              <a:rPr lang="en-AU"/>
              <a:t>The University of Auckland</a:t>
            </a:r>
          </a:p>
        </p:txBody>
      </p:sp>
      <p:sp>
        <p:nvSpPr>
          <p:cNvPr id="6" name="Rectangle 6"/>
          <p:cNvSpPr>
            <a:spLocks noGrp="1" noChangeArrowheads="1"/>
          </p:cNvSpPr>
          <p:nvPr>
            <p:ph type="sldNum" sz="quarter" idx="12"/>
          </p:nvPr>
        </p:nvSpPr>
        <p:spPr>
          <a:ln/>
        </p:spPr>
        <p:txBody>
          <a:bodyPr/>
          <a:lstStyle>
            <a:lvl1pPr>
              <a:defRPr/>
            </a:lvl1pPr>
          </a:lstStyle>
          <a:p>
            <a:pPr>
              <a:defRPr/>
            </a:pPr>
            <a:fld id="{E92D3D1F-4E7B-49F0-B5CE-B57D4591F719}" type="slidenum">
              <a:rPr lang="en-AU"/>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r>
              <a:rPr lang="en-AU"/>
              <a:t>Woolf Fisher Research Centre</a:t>
            </a:r>
          </a:p>
          <a:p>
            <a:pPr>
              <a:defRPr/>
            </a:pPr>
            <a:r>
              <a:rPr lang="en-AU"/>
              <a:t>The University of Auckland</a:t>
            </a:r>
          </a:p>
        </p:txBody>
      </p:sp>
      <p:sp>
        <p:nvSpPr>
          <p:cNvPr id="6" name="Rectangle 6"/>
          <p:cNvSpPr>
            <a:spLocks noGrp="1" noChangeArrowheads="1"/>
          </p:cNvSpPr>
          <p:nvPr>
            <p:ph type="sldNum" sz="quarter" idx="12"/>
          </p:nvPr>
        </p:nvSpPr>
        <p:spPr>
          <a:ln/>
        </p:spPr>
        <p:txBody>
          <a:bodyPr/>
          <a:lstStyle>
            <a:lvl1pPr>
              <a:defRPr/>
            </a:lvl1pPr>
          </a:lstStyle>
          <a:p>
            <a:pPr>
              <a:defRPr/>
            </a:pPr>
            <a:fld id="{4D11126E-24CC-4B2E-8573-FE4F30DD106F}" type="slidenum">
              <a:rPr lang="en-AU"/>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r>
              <a:rPr lang="en-AU"/>
              <a:t>Woolf Fisher Research Centre</a:t>
            </a:r>
          </a:p>
          <a:p>
            <a:pPr>
              <a:defRPr/>
            </a:pPr>
            <a:r>
              <a:rPr lang="en-AU"/>
              <a:t>The University of Auckland</a:t>
            </a:r>
          </a:p>
        </p:txBody>
      </p:sp>
      <p:sp>
        <p:nvSpPr>
          <p:cNvPr id="6" name="Rectangle 6"/>
          <p:cNvSpPr>
            <a:spLocks noGrp="1" noChangeArrowheads="1"/>
          </p:cNvSpPr>
          <p:nvPr>
            <p:ph type="sldNum" sz="quarter" idx="12"/>
          </p:nvPr>
        </p:nvSpPr>
        <p:spPr>
          <a:ln/>
        </p:spPr>
        <p:txBody>
          <a:bodyPr/>
          <a:lstStyle>
            <a:lvl1pPr>
              <a:defRPr/>
            </a:lvl1pPr>
          </a:lstStyle>
          <a:p>
            <a:pPr>
              <a:defRPr/>
            </a:pPr>
            <a:fld id="{A11CE313-274A-4FFD-B2E0-4458989F25BE}" type="slidenum">
              <a:rPr lang="en-AU"/>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22400" y="1143000"/>
            <a:ext cx="36830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57800" y="1143000"/>
            <a:ext cx="36830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r>
              <a:rPr lang="en-AU"/>
              <a:t>Woolf Fisher Research Centre</a:t>
            </a:r>
          </a:p>
          <a:p>
            <a:pPr>
              <a:defRPr/>
            </a:pPr>
            <a:r>
              <a:rPr lang="en-AU"/>
              <a:t>The University of Auckland</a:t>
            </a:r>
          </a:p>
        </p:txBody>
      </p:sp>
      <p:sp>
        <p:nvSpPr>
          <p:cNvPr id="7" name="Rectangle 6"/>
          <p:cNvSpPr>
            <a:spLocks noGrp="1" noChangeArrowheads="1"/>
          </p:cNvSpPr>
          <p:nvPr>
            <p:ph type="sldNum" sz="quarter" idx="12"/>
          </p:nvPr>
        </p:nvSpPr>
        <p:spPr>
          <a:ln/>
        </p:spPr>
        <p:txBody>
          <a:bodyPr/>
          <a:lstStyle>
            <a:lvl1pPr>
              <a:defRPr/>
            </a:lvl1pPr>
          </a:lstStyle>
          <a:p>
            <a:pPr>
              <a:defRPr/>
            </a:pPr>
            <a:fld id="{303B0BED-1C7F-486A-8E2B-34CC1AA66C33}" type="slidenum">
              <a:rPr lang="en-AU"/>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AU"/>
          </a:p>
        </p:txBody>
      </p:sp>
      <p:sp>
        <p:nvSpPr>
          <p:cNvPr id="8" name="Rectangle 5"/>
          <p:cNvSpPr>
            <a:spLocks noGrp="1" noChangeArrowheads="1"/>
          </p:cNvSpPr>
          <p:nvPr>
            <p:ph type="ftr" sz="quarter" idx="11"/>
          </p:nvPr>
        </p:nvSpPr>
        <p:spPr>
          <a:ln/>
        </p:spPr>
        <p:txBody>
          <a:bodyPr/>
          <a:lstStyle>
            <a:lvl1pPr>
              <a:defRPr/>
            </a:lvl1pPr>
          </a:lstStyle>
          <a:p>
            <a:pPr>
              <a:defRPr/>
            </a:pPr>
            <a:r>
              <a:rPr lang="en-AU"/>
              <a:t>Woolf Fisher Research Centre</a:t>
            </a:r>
          </a:p>
          <a:p>
            <a:pPr>
              <a:defRPr/>
            </a:pPr>
            <a:r>
              <a:rPr lang="en-AU"/>
              <a:t>The University of Auckland</a:t>
            </a:r>
          </a:p>
        </p:txBody>
      </p:sp>
      <p:sp>
        <p:nvSpPr>
          <p:cNvPr id="9" name="Rectangle 6"/>
          <p:cNvSpPr>
            <a:spLocks noGrp="1" noChangeArrowheads="1"/>
          </p:cNvSpPr>
          <p:nvPr>
            <p:ph type="sldNum" sz="quarter" idx="12"/>
          </p:nvPr>
        </p:nvSpPr>
        <p:spPr>
          <a:ln/>
        </p:spPr>
        <p:txBody>
          <a:bodyPr/>
          <a:lstStyle>
            <a:lvl1pPr>
              <a:defRPr/>
            </a:lvl1pPr>
          </a:lstStyle>
          <a:p>
            <a:pPr>
              <a:defRPr/>
            </a:pPr>
            <a:fld id="{2F2BFC7E-6B81-47CA-94FB-8A50DB3AC186}" type="slidenum">
              <a:rPr lang="en-AU"/>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AU"/>
          </a:p>
        </p:txBody>
      </p:sp>
      <p:sp>
        <p:nvSpPr>
          <p:cNvPr id="4" name="Rectangle 5"/>
          <p:cNvSpPr>
            <a:spLocks noGrp="1" noChangeArrowheads="1"/>
          </p:cNvSpPr>
          <p:nvPr>
            <p:ph type="ftr" sz="quarter" idx="11"/>
          </p:nvPr>
        </p:nvSpPr>
        <p:spPr>
          <a:ln/>
        </p:spPr>
        <p:txBody>
          <a:bodyPr/>
          <a:lstStyle>
            <a:lvl1pPr>
              <a:defRPr/>
            </a:lvl1pPr>
          </a:lstStyle>
          <a:p>
            <a:pPr>
              <a:defRPr/>
            </a:pPr>
            <a:r>
              <a:rPr lang="en-AU"/>
              <a:t>Woolf Fisher Research Centre</a:t>
            </a:r>
          </a:p>
          <a:p>
            <a:pPr>
              <a:defRPr/>
            </a:pPr>
            <a:r>
              <a:rPr lang="en-AU"/>
              <a:t>The University of Auckland</a:t>
            </a:r>
          </a:p>
        </p:txBody>
      </p:sp>
      <p:sp>
        <p:nvSpPr>
          <p:cNvPr id="5" name="Rectangle 6"/>
          <p:cNvSpPr>
            <a:spLocks noGrp="1" noChangeArrowheads="1"/>
          </p:cNvSpPr>
          <p:nvPr>
            <p:ph type="sldNum" sz="quarter" idx="12"/>
          </p:nvPr>
        </p:nvSpPr>
        <p:spPr>
          <a:ln/>
        </p:spPr>
        <p:txBody>
          <a:bodyPr/>
          <a:lstStyle>
            <a:lvl1pPr>
              <a:defRPr/>
            </a:lvl1pPr>
          </a:lstStyle>
          <a:p>
            <a:pPr>
              <a:defRPr/>
            </a:pPr>
            <a:fld id="{A7A2D55F-A2E2-4A0B-BF09-32608E3B4CDD}" type="slidenum">
              <a:rPr lang="en-AU"/>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a:p>
        </p:txBody>
      </p:sp>
      <p:sp>
        <p:nvSpPr>
          <p:cNvPr id="3" name="Rectangle 5"/>
          <p:cNvSpPr>
            <a:spLocks noGrp="1" noChangeArrowheads="1"/>
          </p:cNvSpPr>
          <p:nvPr>
            <p:ph type="ftr" sz="quarter" idx="11"/>
          </p:nvPr>
        </p:nvSpPr>
        <p:spPr>
          <a:ln/>
        </p:spPr>
        <p:txBody>
          <a:bodyPr/>
          <a:lstStyle>
            <a:lvl1pPr>
              <a:defRPr/>
            </a:lvl1pPr>
          </a:lstStyle>
          <a:p>
            <a:pPr>
              <a:defRPr/>
            </a:pPr>
            <a:r>
              <a:rPr lang="en-AU"/>
              <a:t>Woolf Fisher Research Centre</a:t>
            </a:r>
          </a:p>
          <a:p>
            <a:pPr>
              <a:defRPr/>
            </a:pPr>
            <a:r>
              <a:rPr lang="en-AU"/>
              <a:t>The University of Auckland</a:t>
            </a:r>
          </a:p>
        </p:txBody>
      </p:sp>
      <p:sp>
        <p:nvSpPr>
          <p:cNvPr id="4" name="Rectangle 6"/>
          <p:cNvSpPr>
            <a:spLocks noGrp="1" noChangeArrowheads="1"/>
          </p:cNvSpPr>
          <p:nvPr>
            <p:ph type="sldNum" sz="quarter" idx="12"/>
          </p:nvPr>
        </p:nvSpPr>
        <p:spPr>
          <a:ln/>
        </p:spPr>
        <p:txBody>
          <a:bodyPr/>
          <a:lstStyle>
            <a:lvl1pPr>
              <a:defRPr/>
            </a:lvl1pPr>
          </a:lstStyle>
          <a:p>
            <a:pPr>
              <a:defRPr/>
            </a:pPr>
            <a:fld id="{A6F52DF9-4053-43A3-847D-26E24981DCD4}" type="slidenum">
              <a:rPr lang="en-AU"/>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r>
              <a:rPr lang="en-AU"/>
              <a:t>Woolf Fisher Research Centre</a:t>
            </a:r>
          </a:p>
          <a:p>
            <a:pPr>
              <a:defRPr/>
            </a:pPr>
            <a:r>
              <a:rPr lang="en-AU"/>
              <a:t>The University of Auckland</a:t>
            </a:r>
          </a:p>
        </p:txBody>
      </p:sp>
      <p:sp>
        <p:nvSpPr>
          <p:cNvPr id="7" name="Rectangle 6"/>
          <p:cNvSpPr>
            <a:spLocks noGrp="1" noChangeArrowheads="1"/>
          </p:cNvSpPr>
          <p:nvPr>
            <p:ph type="sldNum" sz="quarter" idx="12"/>
          </p:nvPr>
        </p:nvSpPr>
        <p:spPr>
          <a:ln/>
        </p:spPr>
        <p:txBody>
          <a:bodyPr/>
          <a:lstStyle>
            <a:lvl1pPr>
              <a:defRPr/>
            </a:lvl1pPr>
          </a:lstStyle>
          <a:p>
            <a:pPr>
              <a:defRPr/>
            </a:pPr>
            <a:fld id="{B090DC5E-0485-47A8-A6C4-4FD3D9E32639}" type="slidenum">
              <a:rPr lang="en-AU"/>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r>
              <a:rPr lang="en-AU"/>
              <a:t>Woolf Fisher Research Centre</a:t>
            </a:r>
          </a:p>
          <a:p>
            <a:pPr>
              <a:defRPr/>
            </a:pPr>
            <a:r>
              <a:rPr lang="en-AU"/>
              <a:t>The University of Auckland</a:t>
            </a:r>
          </a:p>
        </p:txBody>
      </p:sp>
      <p:sp>
        <p:nvSpPr>
          <p:cNvPr id="7" name="Rectangle 6"/>
          <p:cNvSpPr>
            <a:spLocks noGrp="1" noChangeArrowheads="1"/>
          </p:cNvSpPr>
          <p:nvPr>
            <p:ph type="sldNum" sz="quarter" idx="12"/>
          </p:nvPr>
        </p:nvSpPr>
        <p:spPr>
          <a:ln/>
        </p:spPr>
        <p:txBody>
          <a:bodyPr/>
          <a:lstStyle>
            <a:lvl1pPr>
              <a:defRPr/>
            </a:lvl1pPr>
          </a:lstStyle>
          <a:p>
            <a:pPr>
              <a:defRPr/>
            </a:pPr>
            <a:fld id="{D1FADBB8-1AF4-454E-A624-813163B0ACCE}"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22400" y="171450"/>
            <a:ext cx="7518400"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title style</a:t>
            </a:r>
          </a:p>
        </p:txBody>
      </p:sp>
      <p:sp>
        <p:nvSpPr>
          <p:cNvPr id="1027" name="Rectangle 3"/>
          <p:cNvSpPr>
            <a:spLocks noGrp="1" noChangeArrowheads="1"/>
          </p:cNvSpPr>
          <p:nvPr>
            <p:ph type="body" idx="1"/>
          </p:nvPr>
        </p:nvSpPr>
        <p:spPr bwMode="auto">
          <a:xfrm>
            <a:off x="1422400" y="1143000"/>
            <a:ext cx="75184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028" name="Rectangle 4"/>
          <p:cNvSpPr>
            <a:spLocks noGrp="1" noChangeArrowheads="1"/>
          </p:cNvSpPr>
          <p:nvPr>
            <p:ph type="dt" sz="half" idx="2"/>
          </p:nvPr>
        </p:nvSpPr>
        <p:spPr bwMode="auto">
          <a:xfrm>
            <a:off x="1447800" y="6376988"/>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Times New Roman" pitchFamily="18" charset="0"/>
                <a:cs typeface="+mn-cs"/>
              </a:defRPr>
            </a:lvl1pPr>
          </a:lstStyle>
          <a:p>
            <a:pPr>
              <a:defRPr/>
            </a:pPr>
            <a:endParaRPr lang="en-AU"/>
          </a:p>
        </p:txBody>
      </p:sp>
      <p:sp>
        <p:nvSpPr>
          <p:cNvPr id="1029" name="Rectangle 5"/>
          <p:cNvSpPr>
            <a:spLocks noGrp="1" noChangeArrowheads="1"/>
          </p:cNvSpPr>
          <p:nvPr>
            <p:ph type="ftr" sz="quarter" idx="3"/>
          </p:nvPr>
        </p:nvSpPr>
        <p:spPr bwMode="auto">
          <a:xfrm>
            <a:off x="5816600" y="6400800"/>
            <a:ext cx="3327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solidFill>
                  <a:srgbClr val="800000"/>
                </a:solidFill>
                <a:latin typeface="+mn-lt"/>
                <a:cs typeface="+mn-cs"/>
              </a:defRPr>
            </a:lvl1pPr>
          </a:lstStyle>
          <a:p>
            <a:pPr>
              <a:defRPr/>
            </a:pPr>
            <a:r>
              <a:rPr lang="en-AU"/>
              <a:t>Woolf Fisher Research Centre</a:t>
            </a:r>
          </a:p>
          <a:p>
            <a:pPr>
              <a:defRPr/>
            </a:pPr>
            <a:r>
              <a:rPr lang="en-AU"/>
              <a:t>The University of Auckland</a:t>
            </a:r>
          </a:p>
        </p:txBody>
      </p:sp>
      <p:sp>
        <p:nvSpPr>
          <p:cNvPr id="1030" name="Rectangle 6"/>
          <p:cNvSpPr>
            <a:spLocks noGrp="1" noChangeArrowheads="1"/>
          </p:cNvSpPr>
          <p:nvPr>
            <p:ph type="sldNum" sz="quarter" idx="4"/>
          </p:nvPr>
        </p:nvSpPr>
        <p:spPr bwMode="auto">
          <a:xfrm>
            <a:off x="3556000" y="6357938"/>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8" charset="0"/>
                <a:cs typeface="+mn-cs"/>
              </a:defRPr>
            </a:lvl1pPr>
          </a:lstStyle>
          <a:p>
            <a:pPr>
              <a:defRPr/>
            </a:pPr>
            <a:fld id="{45177A49-9DE4-458B-86C3-4D5E949B17F4}" type="slidenum">
              <a:rPr lang="en-AU"/>
              <a:pPr>
                <a:defRPr/>
              </a:pPr>
              <a:t>‹#›</a:t>
            </a:fld>
            <a:endParaRPr lang="en-AU"/>
          </a:p>
        </p:txBody>
      </p:sp>
      <p:grpSp>
        <p:nvGrpSpPr>
          <p:cNvPr id="1031" name="Group 7"/>
          <p:cNvGrpSpPr>
            <a:grpSpLocks/>
          </p:cNvGrpSpPr>
          <p:nvPr/>
        </p:nvGrpSpPr>
        <p:grpSpPr bwMode="auto">
          <a:xfrm>
            <a:off x="0" y="0"/>
            <a:ext cx="1320800" cy="6900863"/>
            <a:chOff x="0" y="0"/>
            <a:chExt cx="864" cy="5796"/>
          </a:xfrm>
        </p:grpSpPr>
        <p:pic>
          <p:nvPicPr>
            <p:cNvPr id="1032" name="Picture 8" descr="side%20tapa"/>
            <p:cNvPicPr>
              <a:picLocks noChangeAspect="1" noChangeArrowheads="1"/>
            </p:cNvPicPr>
            <p:nvPr/>
          </p:nvPicPr>
          <p:blipFill>
            <a:blip r:embed="rId13" cstate="print"/>
            <a:srcRect/>
            <a:stretch>
              <a:fillRect/>
            </a:stretch>
          </p:blipFill>
          <p:spPr bwMode="auto">
            <a:xfrm>
              <a:off x="0" y="0"/>
              <a:ext cx="864" cy="4320"/>
            </a:xfrm>
            <a:prstGeom prst="rect">
              <a:avLst/>
            </a:prstGeom>
            <a:noFill/>
            <a:ln w="9525">
              <a:noFill/>
              <a:miter lim="800000"/>
              <a:headEnd/>
              <a:tailEnd/>
            </a:ln>
          </p:spPr>
        </p:pic>
        <p:pic>
          <p:nvPicPr>
            <p:cNvPr id="1033" name="Picture 9" descr="side%20tapa"/>
            <p:cNvPicPr>
              <a:picLocks noChangeAspect="1" noChangeArrowheads="1"/>
            </p:cNvPicPr>
            <p:nvPr/>
          </p:nvPicPr>
          <p:blipFill>
            <a:blip r:embed="rId13" cstate="print"/>
            <a:srcRect b="65555"/>
            <a:stretch>
              <a:fillRect/>
            </a:stretch>
          </p:blipFill>
          <p:spPr bwMode="auto">
            <a:xfrm>
              <a:off x="0" y="4308"/>
              <a:ext cx="864" cy="1488"/>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rtl="0" eaLnBrk="0" fontAlgn="base" hangingPunct="0">
        <a:spcBef>
          <a:spcPct val="0"/>
        </a:spcBef>
        <a:spcAft>
          <a:spcPct val="0"/>
        </a:spcAft>
        <a:defRPr sz="4400">
          <a:solidFill>
            <a:srgbClr val="A50021"/>
          </a:solidFill>
          <a:latin typeface="+mj-lt"/>
          <a:ea typeface="+mj-ea"/>
          <a:cs typeface="+mj-cs"/>
        </a:defRPr>
      </a:lvl1pPr>
      <a:lvl2pPr algn="l" rtl="0" eaLnBrk="0" fontAlgn="base" hangingPunct="0">
        <a:spcBef>
          <a:spcPct val="0"/>
        </a:spcBef>
        <a:spcAft>
          <a:spcPct val="0"/>
        </a:spcAft>
        <a:defRPr sz="4400">
          <a:solidFill>
            <a:srgbClr val="A50021"/>
          </a:solidFill>
          <a:latin typeface="Arial" charset="0"/>
        </a:defRPr>
      </a:lvl2pPr>
      <a:lvl3pPr algn="l" rtl="0" eaLnBrk="0" fontAlgn="base" hangingPunct="0">
        <a:spcBef>
          <a:spcPct val="0"/>
        </a:spcBef>
        <a:spcAft>
          <a:spcPct val="0"/>
        </a:spcAft>
        <a:defRPr sz="4400">
          <a:solidFill>
            <a:srgbClr val="A50021"/>
          </a:solidFill>
          <a:latin typeface="Arial" charset="0"/>
        </a:defRPr>
      </a:lvl3pPr>
      <a:lvl4pPr algn="l" rtl="0" eaLnBrk="0" fontAlgn="base" hangingPunct="0">
        <a:spcBef>
          <a:spcPct val="0"/>
        </a:spcBef>
        <a:spcAft>
          <a:spcPct val="0"/>
        </a:spcAft>
        <a:defRPr sz="4400">
          <a:solidFill>
            <a:srgbClr val="A50021"/>
          </a:solidFill>
          <a:latin typeface="Arial" charset="0"/>
        </a:defRPr>
      </a:lvl4pPr>
      <a:lvl5pPr algn="l" rtl="0" eaLnBrk="0" fontAlgn="base" hangingPunct="0">
        <a:spcBef>
          <a:spcPct val="0"/>
        </a:spcBef>
        <a:spcAft>
          <a:spcPct val="0"/>
        </a:spcAft>
        <a:defRPr sz="4400">
          <a:solidFill>
            <a:srgbClr val="A50021"/>
          </a:solidFill>
          <a:latin typeface="Arial" charset="0"/>
        </a:defRPr>
      </a:lvl5pPr>
      <a:lvl6pPr marL="457200" algn="l" rtl="0" fontAlgn="base">
        <a:spcBef>
          <a:spcPct val="0"/>
        </a:spcBef>
        <a:spcAft>
          <a:spcPct val="0"/>
        </a:spcAft>
        <a:defRPr sz="4400">
          <a:solidFill>
            <a:srgbClr val="A50021"/>
          </a:solidFill>
          <a:latin typeface="Arial" charset="0"/>
        </a:defRPr>
      </a:lvl6pPr>
      <a:lvl7pPr marL="914400" algn="l" rtl="0" fontAlgn="base">
        <a:spcBef>
          <a:spcPct val="0"/>
        </a:spcBef>
        <a:spcAft>
          <a:spcPct val="0"/>
        </a:spcAft>
        <a:defRPr sz="4400">
          <a:solidFill>
            <a:srgbClr val="A50021"/>
          </a:solidFill>
          <a:latin typeface="Arial" charset="0"/>
        </a:defRPr>
      </a:lvl7pPr>
      <a:lvl8pPr marL="1371600" algn="l" rtl="0" fontAlgn="base">
        <a:spcBef>
          <a:spcPct val="0"/>
        </a:spcBef>
        <a:spcAft>
          <a:spcPct val="0"/>
        </a:spcAft>
        <a:defRPr sz="4400">
          <a:solidFill>
            <a:srgbClr val="A50021"/>
          </a:solidFill>
          <a:latin typeface="Arial" charset="0"/>
        </a:defRPr>
      </a:lvl8pPr>
      <a:lvl9pPr marL="1828800" algn="l" rtl="0" fontAlgn="base">
        <a:spcBef>
          <a:spcPct val="0"/>
        </a:spcBef>
        <a:spcAft>
          <a:spcPct val="0"/>
        </a:spcAft>
        <a:defRPr sz="4400">
          <a:solidFill>
            <a:srgbClr val="A50021"/>
          </a:solidFill>
          <a:latin typeface="Arial" charset="0"/>
        </a:defRPr>
      </a:lvl9pPr>
    </p:titleStyle>
    <p:bodyStyle>
      <a:lvl1pPr marL="571500" indent="-571500" algn="l" rtl="0" eaLnBrk="0" fontAlgn="base" hangingPunct="0">
        <a:spcBef>
          <a:spcPct val="20000"/>
        </a:spcBef>
        <a:spcAft>
          <a:spcPct val="0"/>
        </a:spcAft>
        <a:buClr>
          <a:srgbClr val="CC3300"/>
        </a:buClr>
        <a:buFont typeface="Wingdings" pitchFamily="2" charset="2"/>
        <a:buChar char="v"/>
        <a:defRPr sz="3200">
          <a:solidFill>
            <a:schemeClr val="tx1"/>
          </a:solidFill>
          <a:latin typeface="+mn-lt"/>
          <a:ea typeface="+mn-ea"/>
          <a:cs typeface="+mn-cs"/>
        </a:defRPr>
      </a:lvl1pPr>
      <a:lvl2pPr marL="1047750" indent="-285750" algn="l" rtl="0" eaLnBrk="0" fontAlgn="base" hangingPunct="0">
        <a:spcBef>
          <a:spcPct val="20000"/>
        </a:spcBef>
        <a:spcAft>
          <a:spcPct val="0"/>
        </a:spcAft>
        <a:buChar char="–"/>
        <a:defRPr sz="2800">
          <a:solidFill>
            <a:schemeClr val="tx1"/>
          </a:solidFill>
          <a:latin typeface="+mn-lt"/>
        </a:defRPr>
      </a:lvl2pPr>
      <a:lvl3pPr marL="1466850" indent="-228600" algn="l" rtl="0" eaLnBrk="0" fontAlgn="base" hangingPunct="0">
        <a:spcBef>
          <a:spcPct val="20000"/>
        </a:spcBef>
        <a:spcAft>
          <a:spcPct val="0"/>
        </a:spcAft>
        <a:buChar char="•"/>
        <a:defRPr sz="2400">
          <a:solidFill>
            <a:schemeClr val="tx1"/>
          </a:solidFill>
          <a:latin typeface="+mn-lt"/>
        </a:defRPr>
      </a:lvl3pPr>
      <a:lvl4pPr marL="1885950" indent="-228600" algn="l" rtl="0" eaLnBrk="0" fontAlgn="base" hangingPunct="0">
        <a:spcBef>
          <a:spcPct val="20000"/>
        </a:spcBef>
        <a:spcAft>
          <a:spcPct val="0"/>
        </a:spcAft>
        <a:buChar char="–"/>
        <a:defRPr sz="2000">
          <a:solidFill>
            <a:schemeClr val="tx1"/>
          </a:solidFill>
          <a:latin typeface="+mn-lt"/>
        </a:defRPr>
      </a:lvl4pPr>
      <a:lvl5pPr marL="2305050" indent="-228600" algn="l" rtl="0" eaLnBrk="0" fontAlgn="base" hangingPunct="0">
        <a:spcBef>
          <a:spcPct val="20000"/>
        </a:spcBef>
        <a:spcAft>
          <a:spcPct val="0"/>
        </a:spcAft>
        <a:buChar char="»"/>
        <a:defRPr sz="2000">
          <a:solidFill>
            <a:schemeClr val="tx1"/>
          </a:solidFill>
          <a:latin typeface="+mn-lt"/>
        </a:defRPr>
      </a:lvl5pPr>
      <a:lvl6pPr marL="2762250" indent="-228600" algn="l" rtl="0" fontAlgn="base">
        <a:spcBef>
          <a:spcPct val="20000"/>
        </a:spcBef>
        <a:spcAft>
          <a:spcPct val="0"/>
        </a:spcAft>
        <a:buChar char="»"/>
        <a:defRPr sz="2000">
          <a:solidFill>
            <a:schemeClr val="tx1"/>
          </a:solidFill>
          <a:latin typeface="+mn-lt"/>
        </a:defRPr>
      </a:lvl6pPr>
      <a:lvl7pPr marL="3219450" indent="-228600" algn="l" rtl="0" fontAlgn="base">
        <a:spcBef>
          <a:spcPct val="20000"/>
        </a:spcBef>
        <a:spcAft>
          <a:spcPct val="0"/>
        </a:spcAft>
        <a:buChar char="»"/>
        <a:defRPr sz="2000">
          <a:solidFill>
            <a:schemeClr val="tx1"/>
          </a:solidFill>
          <a:latin typeface="+mn-lt"/>
        </a:defRPr>
      </a:lvl7pPr>
      <a:lvl8pPr marL="3676650" indent="-228600" algn="l" rtl="0" fontAlgn="base">
        <a:spcBef>
          <a:spcPct val="20000"/>
        </a:spcBef>
        <a:spcAft>
          <a:spcPct val="0"/>
        </a:spcAft>
        <a:buChar char="»"/>
        <a:defRPr sz="2000">
          <a:solidFill>
            <a:schemeClr val="tx1"/>
          </a:solidFill>
          <a:latin typeface="+mn-lt"/>
        </a:defRPr>
      </a:lvl8pPr>
      <a:lvl9pPr marL="413385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1331913" y="476250"/>
            <a:ext cx="7354887" cy="1223963"/>
          </a:xfrm>
        </p:spPr>
        <p:txBody>
          <a:bodyPr/>
          <a:lstStyle/>
          <a:p>
            <a:pPr algn="ctr"/>
            <a:r>
              <a:rPr lang="en-US" sz="4000" smtClean="0"/>
              <a:t>Intertextuality in diverse classrooms</a:t>
            </a:r>
          </a:p>
        </p:txBody>
      </p:sp>
      <p:sp>
        <p:nvSpPr>
          <p:cNvPr id="124931" name="Rectangle 3"/>
          <p:cNvSpPr>
            <a:spLocks noGrp="1" noChangeArrowheads="1"/>
          </p:cNvSpPr>
          <p:nvPr>
            <p:ph type="body" idx="1"/>
          </p:nvPr>
        </p:nvSpPr>
        <p:spPr>
          <a:xfrm>
            <a:off x="1422400" y="1844675"/>
            <a:ext cx="7518400" cy="4251325"/>
          </a:xfrm>
        </p:spPr>
        <p:txBody>
          <a:bodyPr/>
          <a:lstStyle/>
          <a:p>
            <a:pPr>
              <a:buFont typeface="Wingdings" pitchFamily="2" charset="2"/>
              <a:buNone/>
            </a:pPr>
            <a:r>
              <a:rPr lang="en-US" dirty="0" smtClean="0"/>
              <a:t>Why teachers’ increased awareness of intertextuality resulted in increased effectiveness for diverse students.</a:t>
            </a:r>
          </a:p>
          <a:p>
            <a:pPr>
              <a:buFont typeface="Wingdings" pitchFamily="2" charset="2"/>
              <a:buNone/>
            </a:pPr>
            <a:endParaRPr lang="en-US" dirty="0" smtClean="0"/>
          </a:p>
          <a:p>
            <a:pPr>
              <a:buFont typeface="Wingdings" pitchFamily="2" charset="2"/>
              <a:buNone/>
            </a:pPr>
            <a:endParaRPr lang="en-US" sz="2400" dirty="0" smtClean="0"/>
          </a:p>
          <a:p>
            <a:pPr>
              <a:buFont typeface="Wingdings" pitchFamily="2" charset="2"/>
              <a:buNone/>
            </a:pPr>
            <a:r>
              <a:rPr lang="en-US" sz="2400" dirty="0" smtClean="0"/>
              <a:t>Rebecca Jesson</a:t>
            </a:r>
          </a:p>
          <a:p>
            <a:pPr>
              <a:buFont typeface="Wingdings" pitchFamily="2" charset="2"/>
              <a:buNone/>
            </a:pPr>
            <a:r>
              <a:rPr lang="en-US" sz="2400" dirty="0" smtClean="0"/>
              <a:t>SLP workshop</a:t>
            </a:r>
          </a:p>
          <a:p>
            <a:pPr>
              <a:buFont typeface="Wingdings" pitchFamily="2" charset="2"/>
              <a:buNone/>
            </a:pPr>
            <a:r>
              <a:rPr lang="en-US" sz="2400" dirty="0" smtClean="0"/>
              <a:t>February 2011</a:t>
            </a:r>
          </a:p>
        </p:txBody>
      </p:sp>
      <p:pic>
        <p:nvPicPr>
          <p:cNvPr id="124932" name="Picture 4" descr="woolf fisher logo"/>
          <p:cNvPicPr>
            <a:picLocks noChangeAspect="1" noChangeArrowheads="1"/>
          </p:cNvPicPr>
          <p:nvPr/>
        </p:nvPicPr>
        <p:blipFill>
          <a:blip r:embed="rId2" cstate="print"/>
          <a:srcRect/>
          <a:stretch>
            <a:fillRect/>
          </a:stretch>
        </p:blipFill>
        <p:spPr bwMode="auto">
          <a:xfrm>
            <a:off x="7607300" y="6223000"/>
            <a:ext cx="1536700" cy="635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a:xfrm>
            <a:off x="1187450" y="171450"/>
            <a:ext cx="7777163" cy="1143000"/>
          </a:xfrm>
        </p:spPr>
        <p:txBody>
          <a:bodyPr/>
          <a:lstStyle/>
          <a:p>
            <a:r>
              <a:rPr lang="en-NZ" sz="4000" smtClean="0"/>
              <a:t>Processes imply transfer of learning </a:t>
            </a:r>
            <a:endParaRPr lang="en-GB" sz="4000" smtClean="0"/>
          </a:p>
        </p:txBody>
      </p:sp>
      <p:sp>
        <p:nvSpPr>
          <p:cNvPr id="248835" name="Rectangle 3"/>
          <p:cNvSpPr>
            <a:spLocks noGrp="1" noChangeArrowheads="1"/>
          </p:cNvSpPr>
          <p:nvPr>
            <p:ph type="body" idx="1"/>
          </p:nvPr>
        </p:nvSpPr>
        <p:spPr>
          <a:xfrm>
            <a:off x="1422400" y="2060575"/>
            <a:ext cx="7518400" cy="4035425"/>
          </a:xfrm>
        </p:spPr>
        <p:txBody>
          <a:bodyPr/>
          <a:lstStyle/>
          <a:p>
            <a:pPr>
              <a:buFont typeface="Wingdings" pitchFamily="2" charset="2"/>
              <a:buNone/>
            </a:pPr>
            <a:r>
              <a:rPr lang="en-NZ" smtClean="0"/>
              <a:t>Transfer is:</a:t>
            </a:r>
          </a:p>
          <a:p>
            <a:pPr>
              <a:buFont typeface="Wingdings" pitchFamily="2" charset="2"/>
              <a:buNone/>
            </a:pPr>
            <a:r>
              <a:rPr lang="en-NZ" smtClean="0"/>
              <a:t>Preparation for future learning (Bransford &amp; Schwartz, 1999)</a:t>
            </a:r>
          </a:p>
          <a:p>
            <a:pPr lvl="1"/>
            <a:r>
              <a:rPr lang="en-NZ" smtClean="0"/>
              <a:t>Students use prior knowledge to make sense of what is taught (transfer in) (Schwartz &amp; Martin, 2004) </a:t>
            </a:r>
          </a:p>
          <a:p>
            <a:pPr lvl="1"/>
            <a:r>
              <a:rPr lang="en-NZ" smtClean="0"/>
              <a:t>Students use current learning to make sense of future learning (transfer out)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1187450" y="171450"/>
            <a:ext cx="7956550" cy="1143000"/>
          </a:xfrm>
        </p:spPr>
        <p:txBody>
          <a:bodyPr/>
          <a:lstStyle/>
          <a:p>
            <a:r>
              <a:rPr lang="en-AU" sz="3600" smtClean="0"/>
              <a:t>So how to achieve ‘double transfer’?</a:t>
            </a:r>
          </a:p>
        </p:txBody>
      </p:sp>
      <p:sp>
        <p:nvSpPr>
          <p:cNvPr id="201731" name="Rectangle 3"/>
          <p:cNvSpPr>
            <a:spLocks noGrp="1" noChangeArrowheads="1"/>
          </p:cNvSpPr>
          <p:nvPr>
            <p:ph type="body" idx="1"/>
          </p:nvPr>
        </p:nvSpPr>
        <p:spPr>
          <a:xfrm>
            <a:off x="1422400" y="1628775"/>
            <a:ext cx="7518400" cy="4467225"/>
          </a:xfrm>
        </p:spPr>
        <p:txBody>
          <a:bodyPr/>
          <a:lstStyle/>
          <a:p>
            <a:r>
              <a:rPr lang="en-AU" sz="2800" smtClean="0"/>
              <a:t>How can learners draw on their existing knowledge for writing? </a:t>
            </a:r>
          </a:p>
          <a:p>
            <a:pPr lvl="1"/>
            <a:r>
              <a:rPr lang="en-AU" smtClean="0"/>
              <a:t>Incorporation of the familiar</a:t>
            </a:r>
          </a:p>
          <a:p>
            <a:endParaRPr lang="en-AU" sz="2800" smtClean="0"/>
          </a:p>
          <a:p>
            <a:r>
              <a:rPr lang="en-AU" sz="2800" smtClean="0"/>
              <a:t>How can learners build knowledge for writing (that will be ‘cued’ for future contexts)?</a:t>
            </a:r>
          </a:p>
          <a:p>
            <a:pPr>
              <a:buFont typeface="Wingdings" pitchFamily="2" charset="2"/>
              <a:buNone/>
            </a:pPr>
            <a:r>
              <a:rPr lang="en-AU" sz="2800" smtClean="0"/>
              <a:t>		 - Unlocking the unfamiliar</a:t>
            </a:r>
          </a:p>
          <a:p>
            <a:pPr>
              <a:buFont typeface="Wingdings" pitchFamily="2" charset="2"/>
              <a:buNone/>
            </a:pPr>
            <a:r>
              <a:rPr lang="en-AU" sz="2800" smtClean="0"/>
              <a:t>		</a:t>
            </a:r>
          </a:p>
          <a:p>
            <a:endParaRPr lang="en-AU" sz="2800" smtClean="0"/>
          </a:p>
          <a:p>
            <a:endParaRPr lang="en-AU"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r>
              <a:rPr lang="en-NZ" sz="4000" smtClean="0"/>
              <a:t>This implies building intertextuality – connections between texts</a:t>
            </a:r>
            <a:endParaRPr lang="en-GB" sz="4000" smtClean="0"/>
          </a:p>
        </p:txBody>
      </p:sp>
      <p:sp>
        <p:nvSpPr>
          <p:cNvPr id="239619" name="Rectangle 3"/>
          <p:cNvSpPr>
            <a:spLocks noGrp="1" noChangeArrowheads="1"/>
          </p:cNvSpPr>
          <p:nvPr>
            <p:ph type="body" idx="1"/>
          </p:nvPr>
        </p:nvSpPr>
        <p:spPr>
          <a:xfrm>
            <a:off x="1422400" y="2060575"/>
            <a:ext cx="7518400" cy="4797425"/>
          </a:xfrm>
        </p:spPr>
        <p:txBody>
          <a:bodyPr/>
          <a:lstStyle/>
          <a:p>
            <a:r>
              <a:rPr lang="en-GB" sz="2800" smtClean="0"/>
              <a:t>Texts drawn from multiple sources, an exponential network of connections. </a:t>
            </a:r>
          </a:p>
          <a:p>
            <a:r>
              <a:rPr lang="en-GB" sz="2800" smtClean="0"/>
              <a:t>References to other texts (either implicit or explicit) as an inherent feature of all texts (Bloome &amp; Egan-Robertson, 1993; Hartman, 1995; Lemke, 1992). </a:t>
            </a:r>
          </a:p>
          <a:p>
            <a:r>
              <a:rPr lang="en-GB" sz="2800" smtClean="0"/>
              <a:t>Specific reference to an individual ‘intertext’ (Lemke, 1992) or genre (Bloome &amp; Egan-Robertson, 1993).</a:t>
            </a:r>
          </a:p>
          <a:p>
            <a:endParaRPr lang="en-GB" sz="28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r>
              <a:rPr lang="en-NZ" sz="4000" smtClean="0"/>
              <a:t>Intertextuality and young writers</a:t>
            </a:r>
            <a:endParaRPr lang="en-GB" sz="4000" smtClean="0"/>
          </a:p>
        </p:txBody>
      </p:sp>
      <p:sp>
        <p:nvSpPr>
          <p:cNvPr id="252931" name="Rectangle 3"/>
          <p:cNvSpPr>
            <a:spLocks noGrp="1" noChangeArrowheads="1"/>
          </p:cNvSpPr>
          <p:nvPr>
            <p:ph type="body" idx="1"/>
          </p:nvPr>
        </p:nvSpPr>
        <p:spPr>
          <a:xfrm>
            <a:off x="1422400" y="1143000"/>
            <a:ext cx="7542213" cy="5454650"/>
          </a:xfrm>
        </p:spPr>
        <p:txBody>
          <a:bodyPr/>
          <a:lstStyle/>
          <a:p>
            <a:pPr>
              <a:lnSpc>
                <a:spcPct val="80000"/>
              </a:lnSpc>
            </a:pPr>
            <a:r>
              <a:rPr lang="en-GB" sz="2800" smtClean="0"/>
              <a:t>Therefore, writers use, could use or should use knowledge of a variety of texts as a resource for writing</a:t>
            </a:r>
          </a:p>
          <a:p>
            <a:pPr lvl="1">
              <a:lnSpc>
                <a:spcPct val="80000"/>
              </a:lnSpc>
            </a:pPr>
            <a:r>
              <a:rPr lang="en-GB" sz="2400" smtClean="0"/>
              <a:t>carefully draw on such knowledge as a strategy for composing</a:t>
            </a:r>
          </a:p>
          <a:p>
            <a:pPr lvl="1">
              <a:lnSpc>
                <a:spcPct val="80000"/>
              </a:lnSpc>
            </a:pPr>
            <a:r>
              <a:rPr lang="en-GB" sz="2400" smtClean="0"/>
              <a:t>acquiring increasingly flexible expertise as writer </a:t>
            </a:r>
          </a:p>
          <a:p>
            <a:pPr>
              <a:lnSpc>
                <a:spcPct val="80000"/>
              </a:lnSpc>
            </a:pPr>
            <a:r>
              <a:rPr lang="en-GB" sz="2800" smtClean="0"/>
              <a:t>Writers’ various sources of knowledge depend on individual intertextual histories: Intertextuality is necessarily idiosyncratic (Cairney, 1992).</a:t>
            </a:r>
          </a:p>
          <a:p>
            <a:pPr>
              <a:lnSpc>
                <a:spcPct val="80000"/>
              </a:lnSpc>
              <a:buFont typeface="Wingdings" pitchFamily="2" charset="2"/>
              <a:buNone/>
            </a:pPr>
            <a:r>
              <a:rPr lang="en-GB" sz="2800" smtClean="0"/>
              <a:t> </a:t>
            </a:r>
          </a:p>
          <a:p>
            <a:pPr>
              <a:lnSpc>
                <a:spcPct val="80000"/>
              </a:lnSpc>
            </a:pPr>
            <a:r>
              <a:rPr lang="en-GB" sz="2800" smtClean="0"/>
              <a:t>Because of idiosyncrasy, essential that children’s ways of meaning are understood and taken up (Harris &amp; Trezise, 1999).</a:t>
            </a:r>
          </a:p>
          <a:p>
            <a:pPr>
              <a:lnSpc>
                <a:spcPct val="80000"/>
              </a:lnSpc>
            </a:pPr>
            <a:endParaRPr lang="en-GB" sz="28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r>
              <a:rPr lang="en-NZ" smtClean="0"/>
              <a:t>Intertextuality and transfer</a:t>
            </a:r>
            <a:endParaRPr lang="en-GB" smtClean="0"/>
          </a:p>
        </p:txBody>
      </p:sp>
      <p:sp>
        <p:nvSpPr>
          <p:cNvPr id="245763" name="Rectangle 3"/>
          <p:cNvSpPr>
            <a:spLocks noGrp="1" noChangeArrowheads="1"/>
          </p:cNvSpPr>
          <p:nvPr>
            <p:ph type="body" idx="1"/>
          </p:nvPr>
        </p:nvSpPr>
        <p:spPr>
          <a:xfrm>
            <a:off x="1422400" y="908050"/>
            <a:ext cx="7470775" cy="5689600"/>
          </a:xfrm>
        </p:spPr>
        <p:txBody>
          <a:bodyPr/>
          <a:lstStyle/>
          <a:p>
            <a:pPr>
              <a:lnSpc>
                <a:spcPct val="80000"/>
              </a:lnSpc>
            </a:pPr>
            <a:r>
              <a:rPr lang="en-GB" sz="2400" smtClean="0"/>
              <a:t>Intertextuality provides a basis for</a:t>
            </a:r>
          </a:p>
          <a:p>
            <a:pPr lvl="1">
              <a:lnSpc>
                <a:spcPct val="80000"/>
              </a:lnSpc>
            </a:pPr>
            <a:r>
              <a:rPr lang="en-GB" sz="2000" smtClean="0"/>
              <a:t>making reading/ writing links in classrooms </a:t>
            </a:r>
          </a:p>
          <a:p>
            <a:pPr lvl="1">
              <a:lnSpc>
                <a:spcPct val="80000"/>
              </a:lnSpc>
            </a:pPr>
            <a:r>
              <a:rPr lang="en-GB" sz="2000" smtClean="0"/>
              <a:t>prior knowledge links to texts from students’ other contexts. </a:t>
            </a:r>
          </a:p>
          <a:p>
            <a:pPr>
              <a:lnSpc>
                <a:spcPct val="80000"/>
              </a:lnSpc>
            </a:pPr>
            <a:endParaRPr lang="en-GB" sz="2400" smtClean="0"/>
          </a:p>
          <a:p>
            <a:pPr>
              <a:lnSpc>
                <a:spcPct val="80000"/>
              </a:lnSpc>
            </a:pPr>
            <a:r>
              <a:rPr lang="en-GB" sz="2400" smtClean="0"/>
              <a:t>Drawing on prior knowledge requires that reading and writing perceived and framed as inter-contextual</a:t>
            </a:r>
          </a:p>
          <a:p>
            <a:pPr>
              <a:lnSpc>
                <a:spcPct val="80000"/>
              </a:lnSpc>
            </a:pPr>
            <a:endParaRPr lang="en-GB" sz="2400" smtClean="0"/>
          </a:p>
          <a:p>
            <a:pPr>
              <a:lnSpc>
                <a:spcPct val="80000"/>
              </a:lnSpc>
            </a:pPr>
            <a:r>
              <a:rPr lang="en-GB" sz="2400" smtClean="0"/>
              <a:t>Theories of intertextuality show teachers that they are: </a:t>
            </a:r>
          </a:p>
          <a:p>
            <a:pPr lvl="1">
              <a:lnSpc>
                <a:spcPct val="80000"/>
              </a:lnSpc>
            </a:pPr>
            <a:r>
              <a:rPr lang="en-GB" sz="2000" smtClean="0"/>
              <a:t>Knowledge: of and about texts (Lemke, 1992);</a:t>
            </a:r>
          </a:p>
          <a:p>
            <a:pPr lvl="1">
              <a:lnSpc>
                <a:spcPct val="80000"/>
              </a:lnSpc>
            </a:pPr>
            <a:r>
              <a:rPr lang="en-GB" sz="2000" smtClean="0"/>
              <a:t>Composition: strategies for writers (Cairney, 1990, 1992) </a:t>
            </a:r>
          </a:p>
          <a:p>
            <a:pPr lvl="1">
              <a:lnSpc>
                <a:spcPct val="80000"/>
              </a:lnSpc>
            </a:pPr>
            <a:r>
              <a:rPr lang="en-GB" sz="2000" smtClean="0"/>
              <a:t>Interaction: intertextual agendas of teachers and their poly-contextual students may diverge (Harris, Trezise, &amp; Winser, 2002).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1331913" y="171450"/>
            <a:ext cx="7812087" cy="1143000"/>
          </a:xfrm>
        </p:spPr>
        <p:txBody>
          <a:bodyPr/>
          <a:lstStyle/>
          <a:p>
            <a:r>
              <a:rPr lang="en-NZ" sz="3200" smtClean="0"/>
              <a:t>What would Instructional design look like?</a:t>
            </a:r>
            <a:endParaRPr lang="en-GB" sz="3200" smtClean="0"/>
          </a:p>
        </p:txBody>
      </p:sp>
      <p:sp>
        <p:nvSpPr>
          <p:cNvPr id="250883" name="Rectangle 3"/>
          <p:cNvSpPr>
            <a:spLocks noGrp="1" noChangeArrowheads="1"/>
          </p:cNvSpPr>
          <p:nvPr>
            <p:ph type="body" idx="1"/>
          </p:nvPr>
        </p:nvSpPr>
        <p:spPr>
          <a:xfrm>
            <a:off x="1476375" y="1125538"/>
            <a:ext cx="7416800" cy="4175125"/>
          </a:xfrm>
        </p:spPr>
        <p:txBody>
          <a:bodyPr/>
          <a:lstStyle/>
          <a:p>
            <a:pPr marL="609600" indent="-609600">
              <a:lnSpc>
                <a:spcPct val="80000"/>
              </a:lnSpc>
              <a:buFont typeface="Wingdings" pitchFamily="2" charset="2"/>
              <a:buAutoNum type="arabicPeriod"/>
            </a:pPr>
            <a:r>
              <a:rPr lang="en-GB" sz="2800" smtClean="0"/>
              <a:t>Explicitly teach students to seek intertextual connections</a:t>
            </a:r>
          </a:p>
          <a:p>
            <a:pPr marL="1295400" lvl="1" indent="-533400">
              <a:lnSpc>
                <a:spcPct val="80000"/>
              </a:lnSpc>
            </a:pPr>
            <a:r>
              <a:rPr lang="en-GB" sz="2400" smtClean="0"/>
              <a:t>expanding students’ intertextual histories, </a:t>
            </a:r>
          </a:p>
          <a:p>
            <a:pPr marL="1295400" lvl="1" indent="-533400">
              <a:lnSpc>
                <a:spcPct val="80000"/>
              </a:lnSpc>
            </a:pPr>
            <a:r>
              <a:rPr lang="en-GB" sz="2400" smtClean="0"/>
              <a:t>identifying existing knowledge of texts, </a:t>
            </a:r>
          </a:p>
          <a:p>
            <a:pPr marL="1295400" lvl="1" indent="-533400">
              <a:lnSpc>
                <a:spcPct val="80000"/>
              </a:lnSpc>
            </a:pPr>
            <a:r>
              <a:rPr lang="en-GB" sz="2400" smtClean="0"/>
              <a:t>building discourse knowledge. </a:t>
            </a:r>
          </a:p>
          <a:p>
            <a:pPr marL="1295400" lvl="1" indent="-533400">
              <a:lnSpc>
                <a:spcPct val="80000"/>
              </a:lnSpc>
              <a:buFontTx/>
              <a:buNone/>
            </a:pPr>
            <a:endParaRPr lang="en-GB" sz="2400" smtClean="0"/>
          </a:p>
          <a:p>
            <a:pPr marL="609600" indent="-609600">
              <a:lnSpc>
                <a:spcPct val="80000"/>
              </a:lnSpc>
              <a:buFont typeface="Wingdings" pitchFamily="2" charset="2"/>
              <a:buAutoNum type="arabicPeriod"/>
            </a:pPr>
            <a:r>
              <a:rPr lang="en-GB" sz="2800" smtClean="0"/>
              <a:t>Enable identification of intertextual connections to cue the prior learning necessary to make meaning in the current text (incorporation)</a:t>
            </a:r>
          </a:p>
          <a:p>
            <a:pPr marL="609600" indent="-609600">
              <a:lnSpc>
                <a:spcPct val="80000"/>
              </a:lnSpc>
              <a:buFont typeface="Wingdings" pitchFamily="2" charset="2"/>
              <a:buNone/>
            </a:pPr>
            <a:endParaRPr lang="en-GB" sz="2800" smtClean="0"/>
          </a:p>
          <a:p>
            <a:pPr marL="609600" indent="-609600">
              <a:lnSpc>
                <a:spcPct val="80000"/>
              </a:lnSpc>
              <a:buFont typeface="Wingdings" pitchFamily="2" charset="2"/>
              <a:buAutoNum type="arabicPeriod" startAt="3"/>
            </a:pPr>
            <a:r>
              <a:rPr lang="en-GB" sz="2800" smtClean="0"/>
              <a:t>Develop a common intertextual history: guide learners in developing intertextual connections (unlocking)</a:t>
            </a:r>
          </a:p>
          <a:p>
            <a:pPr marL="609600" indent="-609600">
              <a:lnSpc>
                <a:spcPct val="80000"/>
              </a:lnSpc>
            </a:pPr>
            <a:endParaRPr lang="en-GB" sz="28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r>
              <a:rPr lang="en-GB" sz="4000" smtClean="0"/>
              <a:t>What would teachers need to be  aware of?</a:t>
            </a:r>
            <a:r>
              <a:rPr lang="en-GB" smtClean="0"/>
              <a:t> </a:t>
            </a:r>
          </a:p>
        </p:txBody>
      </p:sp>
      <p:sp>
        <p:nvSpPr>
          <p:cNvPr id="264195" name="Rectangle 3"/>
          <p:cNvSpPr>
            <a:spLocks noGrp="1" noChangeArrowheads="1"/>
          </p:cNvSpPr>
          <p:nvPr>
            <p:ph type="body" idx="1"/>
          </p:nvPr>
        </p:nvSpPr>
        <p:spPr>
          <a:xfrm>
            <a:off x="1422400" y="1484313"/>
            <a:ext cx="7518400" cy="4611687"/>
          </a:xfrm>
        </p:spPr>
        <p:txBody>
          <a:bodyPr/>
          <a:lstStyle/>
          <a:p>
            <a:pPr marL="609600" indent="-609600">
              <a:buFont typeface="Wingdings" pitchFamily="2" charset="2"/>
              <a:buAutoNum type="arabicPeriod"/>
            </a:pPr>
            <a:r>
              <a:rPr lang="en-GB" smtClean="0"/>
              <a:t>the divergent intertextual histories of the poly-contextual participants in lessons. </a:t>
            </a:r>
          </a:p>
          <a:p>
            <a:pPr marL="609600" indent="-609600">
              <a:buFont typeface="Wingdings" pitchFamily="2" charset="2"/>
              <a:buAutoNum type="arabicPeriod"/>
            </a:pPr>
            <a:r>
              <a:rPr lang="en-GB" smtClean="0"/>
              <a:t>the intertextual positioning created by teaching, and one’s own intertextual agendas.</a:t>
            </a:r>
          </a:p>
          <a:p>
            <a:pPr marL="609600" indent="-609600">
              <a:buFont typeface="Wingdings" pitchFamily="2" charset="2"/>
              <a:buAutoNum type="arabicPeriod"/>
            </a:pPr>
            <a:r>
              <a:rPr lang="en-GB" smtClean="0"/>
              <a:t>reading and writing as dialogic</a:t>
            </a:r>
          </a:p>
          <a:p>
            <a:pPr marL="609600" indent="-609600"/>
            <a:endParaRPr lang="en-GB" sz="28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r>
              <a:rPr lang="en-US" sz="4000" smtClean="0"/>
              <a:t>What would instruction need to provide for learners?</a:t>
            </a:r>
            <a:br>
              <a:rPr lang="en-US" sz="4000" smtClean="0"/>
            </a:br>
            <a:endParaRPr lang="en-GB" sz="4000" smtClean="0"/>
          </a:p>
        </p:txBody>
      </p:sp>
      <p:sp>
        <p:nvSpPr>
          <p:cNvPr id="224259" name="Rectangle 3"/>
          <p:cNvSpPr>
            <a:spLocks noGrp="1" noChangeArrowheads="1"/>
          </p:cNvSpPr>
          <p:nvPr>
            <p:ph type="body" idx="1"/>
          </p:nvPr>
        </p:nvSpPr>
        <p:spPr>
          <a:xfrm>
            <a:off x="1422400" y="1557338"/>
            <a:ext cx="7518400" cy="5040312"/>
          </a:xfrm>
        </p:spPr>
        <p:txBody>
          <a:bodyPr/>
          <a:lstStyle/>
          <a:p>
            <a:r>
              <a:rPr lang="en-US" smtClean="0"/>
              <a:t>Permission to draw critically from other texts as an aid to composition and comprehension</a:t>
            </a:r>
          </a:p>
          <a:p>
            <a:r>
              <a:rPr lang="en-US" smtClean="0"/>
              <a:t>Shift from writing as ‘creating’ and inspiration to writing as ‘appropriating’ tools for own purposes</a:t>
            </a:r>
            <a:endParaRPr lang="en-GB"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p:txBody>
          <a:bodyPr/>
          <a:lstStyle/>
          <a:p>
            <a:r>
              <a:rPr lang="en-NZ" smtClean="0"/>
              <a:t>Research question</a:t>
            </a:r>
            <a:endParaRPr lang="en-US" smtClean="0"/>
          </a:p>
        </p:txBody>
      </p:sp>
      <p:sp>
        <p:nvSpPr>
          <p:cNvPr id="268291" name="Rectangle 3"/>
          <p:cNvSpPr>
            <a:spLocks noGrp="1" noChangeArrowheads="1"/>
          </p:cNvSpPr>
          <p:nvPr>
            <p:ph type="body" idx="1"/>
          </p:nvPr>
        </p:nvSpPr>
        <p:spPr/>
        <p:txBody>
          <a:bodyPr/>
          <a:lstStyle/>
          <a:p>
            <a:r>
              <a:rPr lang="en-NZ" sz="2800" dirty="0" smtClean="0"/>
              <a:t>Theoretical ideas compelling but as Wilkinson &amp; Son (2011) note – very little evidence of effectiveness </a:t>
            </a:r>
          </a:p>
          <a:p>
            <a:r>
              <a:rPr lang="en-NZ" sz="2800" dirty="0" smtClean="0"/>
              <a:t>GIVEN a demonstrably effective intervention with Pasifika and Maori children </a:t>
            </a:r>
          </a:p>
          <a:p>
            <a:pPr lvl="2"/>
            <a:r>
              <a:rPr lang="en-NZ" sz="2000" dirty="0" smtClean="0"/>
              <a:t>which accelerated progress in writing to double that expected within a year</a:t>
            </a:r>
          </a:p>
          <a:p>
            <a:r>
              <a:rPr lang="en-NZ" sz="2800" dirty="0" smtClean="0"/>
              <a:t>WHICH USED (inter alia) intertextual theories as a basis for building teachers’ Pedagogical Content Knowledge</a:t>
            </a:r>
          </a:p>
          <a:p>
            <a:endParaRPr lang="en-US" sz="28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lstStyle/>
          <a:p>
            <a:r>
              <a:rPr lang="en-US" smtClean="0"/>
              <a:t>Research question cont.</a:t>
            </a:r>
          </a:p>
        </p:txBody>
      </p:sp>
      <p:sp>
        <p:nvSpPr>
          <p:cNvPr id="269315" name="Rectangle 3"/>
          <p:cNvSpPr>
            <a:spLocks noGrp="1" noChangeArrowheads="1"/>
          </p:cNvSpPr>
          <p:nvPr>
            <p:ph type="body" idx="1"/>
          </p:nvPr>
        </p:nvSpPr>
        <p:spPr/>
        <p:txBody>
          <a:bodyPr/>
          <a:lstStyle/>
          <a:p>
            <a:r>
              <a:rPr lang="en-NZ" smtClean="0"/>
              <a:t>THEN selecting effective teachers: </a:t>
            </a:r>
          </a:p>
          <a:p>
            <a:r>
              <a:rPr lang="en-NZ" smtClean="0"/>
              <a:t>CAN WE identify their instructional practices with an intertextual focus using the instructional design principles</a:t>
            </a:r>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a:spLocks noGrp="1"/>
          </p:cNvSpPr>
          <p:nvPr>
            <p:ph type="ftr" sz="quarter" idx="11"/>
          </p:nvPr>
        </p:nvSpPr>
        <p:spPr/>
        <p:txBody>
          <a:bodyPr/>
          <a:lstStyle/>
          <a:p>
            <a:r>
              <a:rPr lang="en-AU"/>
              <a:t>Woolf Fisher Research Centre</a:t>
            </a:r>
          </a:p>
          <a:p>
            <a:r>
              <a:rPr lang="en-AU"/>
              <a:t>The University of Auckland</a:t>
            </a:r>
          </a:p>
        </p:txBody>
      </p:sp>
      <p:sp>
        <p:nvSpPr>
          <p:cNvPr id="148482" name="Rectangle 2"/>
          <p:cNvSpPr>
            <a:spLocks noGrp="1" noChangeArrowheads="1"/>
          </p:cNvSpPr>
          <p:nvPr>
            <p:ph type="ctrTitle"/>
          </p:nvPr>
        </p:nvSpPr>
        <p:spPr>
          <a:xfrm>
            <a:off x="1403648" y="1556792"/>
            <a:ext cx="6981825" cy="1974081"/>
          </a:xfrm>
        </p:spPr>
        <p:txBody>
          <a:bodyPr/>
          <a:lstStyle/>
          <a:p>
            <a:r>
              <a:rPr lang="en-NZ" sz="4000" dirty="0" smtClean="0"/>
              <a:t>But </a:t>
            </a:r>
            <a:r>
              <a:rPr lang="en-NZ" sz="4000" dirty="0"/>
              <a:t>first, two </a:t>
            </a:r>
            <a:r>
              <a:rPr lang="en-NZ" sz="4000" dirty="0" smtClean="0"/>
              <a:t>tasks…</a:t>
            </a:r>
            <a:br>
              <a:rPr lang="en-NZ" sz="4000" dirty="0" smtClean="0"/>
            </a:br>
            <a:r>
              <a:rPr lang="en-NZ" sz="4000" dirty="0" smtClean="0"/>
              <a:t/>
            </a:r>
            <a:br>
              <a:rPr lang="en-NZ" sz="4000" dirty="0" smtClean="0"/>
            </a:br>
            <a:r>
              <a:rPr lang="en-NZ" sz="4000" dirty="0" smtClean="0"/>
              <a:t>1	Story to be recalled</a:t>
            </a:r>
            <a:br>
              <a:rPr lang="en-NZ" sz="4000" dirty="0" smtClean="0"/>
            </a:br>
            <a:r>
              <a:rPr lang="en-NZ" sz="4000" dirty="0" smtClean="0"/>
              <a:t>2	Problem to be solved</a:t>
            </a:r>
            <a:endParaRPr lang="en-GB" sz="4000" dirty="0"/>
          </a:p>
        </p:txBody>
      </p:sp>
      <p:pic>
        <p:nvPicPr>
          <p:cNvPr id="148484" name="Picture 4" descr="Woolf Fisher Logo v1"/>
          <p:cNvPicPr>
            <a:picLocks noChangeAspect="1" noChangeArrowheads="1"/>
          </p:cNvPicPr>
          <p:nvPr/>
        </p:nvPicPr>
        <p:blipFill>
          <a:blip r:embed="rId2" cstate="print"/>
          <a:srcRect/>
          <a:stretch>
            <a:fillRect/>
          </a:stretch>
        </p:blipFill>
        <p:spPr bwMode="auto">
          <a:xfrm>
            <a:off x="7164388" y="5589588"/>
            <a:ext cx="1152525" cy="793750"/>
          </a:xfrm>
          <a:prstGeom prst="rect">
            <a:avLst/>
          </a:prstGeom>
          <a:noFill/>
        </p:spPr>
      </p:pic>
      <p:pic>
        <p:nvPicPr>
          <p:cNvPr id="148485" name="Picture 5" descr="University Education Logo"/>
          <p:cNvPicPr>
            <a:picLocks noChangeAspect="1" noChangeArrowheads="1"/>
          </p:cNvPicPr>
          <p:nvPr/>
        </p:nvPicPr>
        <p:blipFill>
          <a:blip r:embed="rId3" cstate="print"/>
          <a:srcRect/>
          <a:stretch>
            <a:fillRect/>
          </a:stretch>
        </p:blipFill>
        <p:spPr bwMode="auto">
          <a:xfrm>
            <a:off x="8388350" y="5734050"/>
            <a:ext cx="498475" cy="509588"/>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p:txBody>
          <a:bodyPr/>
          <a:lstStyle/>
          <a:p>
            <a:r>
              <a:rPr lang="en-NZ" sz="4000" dirty="0" smtClean="0"/>
              <a:t>Observed intertextual teaching practices of case study (primary) teachers</a:t>
            </a:r>
            <a:endParaRPr lang="en-GB" sz="4000" dirty="0" smtClean="0"/>
          </a:p>
        </p:txBody>
      </p:sp>
      <p:sp>
        <p:nvSpPr>
          <p:cNvPr id="229379" name="Rectangle 3"/>
          <p:cNvSpPr>
            <a:spLocks noGrp="1" noChangeArrowheads="1"/>
          </p:cNvSpPr>
          <p:nvPr>
            <p:ph type="body" idx="1"/>
          </p:nvPr>
        </p:nvSpPr>
        <p:spPr>
          <a:xfrm>
            <a:off x="1422400" y="2060575"/>
            <a:ext cx="7518400" cy="4035425"/>
          </a:xfrm>
        </p:spPr>
        <p:txBody>
          <a:bodyPr/>
          <a:lstStyle/>
          <a:p>
            <a:r>
              <a:rPr lang="en-NZ" smtClean="0"/>
              <a:t>Four recurring practices identified:</a:t>
            </a:r>
          </a:p>
          <a:p>
            <a:pPr marL="1219200" lvl="1" indent="-457200">
              <a:buFont typeface="Wingdings" pitchFamily="2" charset="2"/>
              <a:buAutoNum type="arabicPeriod"/>
            </a:pPr>
            <a:r>
              <a:rPr lang="en-NZ" smtClean="0"/>
              <a:t>“Borrowing” from reading to writing </a:t>
            </a:r>
          </a:p>
          <a:p>
            <a:pPr marL="1219200" lvl="1" indent="-457200">
              <a:buFont typeface="Wingdings" pitchFamily="2" charset="2"/>
              <a:buAutoNum type="arabicPeriod"/>
            </a:pPr>
            <a:r>
              <a:rPr lang="en-NZ" smtClean="0"/>
              <a:t>Making “tools” (e.g. writing frame) for future application to writing </a:t>
            </a:r>
          </a:p>
          <a:p>
            <a:pPr marL="1219200" lvl="1" indent="-457200">
              <a:buFont typeface="Wingdings" pitchFamily="2" charset="2"/>
              <a:buAutoNum type="arabicPeriod"/>
            </a:pPr>
            <a:r>
              <a:rPr lang="en-NZ" smtClean="0"/>
              <a:t>“Layering” knowledge across multiple texts</a:t>
            </a:r>
          </a:p>
          <a:p>
            <a:pPr marL="1219200" lvl="1" indent="-457200">
              <a:buFont typeface="Wingdings" pitchFamily="2" charset="2"/>
              <a:buAutoNum type="arabicPeriod"/>
            </a:pPr>
            <a:r>
              <a:rPr lang="en-NZ" smtClean="0"/>
              <a:t>Embedded discussion and “uptake”</a:t>
            </a:r>
          </a:p>
          <a:p>
            <a:endParaRPr lang="en-NZ" smtClean="0"/>
          </a:p>
          <a:p>
            <a:endParaRPr lang="en-GB"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n-AU" sz="4000" smtClean="0"/>
              <a:t>1	Borrowing -the reading / writing links</a:t>
            </a:r>
          </a:p>
        </p:txBody>
      </p:sp>
      <p:sp>
        <p:nvSpPr>
          <p:cNvPr id="205827" name="Rectangle 3"/>
          <p:cNvSpPr>
            <a:spLocks noGrp="1" noChangeArrowheads="1"/>
          </p:cNvSpPr>
          <p:nvPr>
            <p:ph type="body" idx="1"/>
          </p:nvPr>
        </p:nvSpPr>
        <p:spPr>
          <a:xfrm>
            <a:off x="1422400" y="1700213"/>
            <a:ext cx="7518400" cy="3960812"/>
          </a:xfrm>
        </p:spPr>
        <p:txBody>
          <a:bodyPr/>
          <a:lstStyle/>
          <a:p>
            <a:pPr>
              <a:buFont typeface="Wingdings" pitchFamily="2" charset="2"/>
              <a:buNone/>
            </a:pPr>
            <a:r>
              <a:rPr lang="en-GB" sz="3600" smtClean="0"/>
              <a:t>“So we’ll have a look at the difference between the descriptions of that setting, and look at how it changed, and hopefully you’ll be able to take some of those ideas”.</a:t>
            </a:r>
            <a:endParaRPr lang="en-AU" sz="24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p:txBody>
          <a:bodyPr/>
          <a:lstStyle/>
          <a:p>
            <a:r>
              <a:rPr lang="en-NZ" sz="3600" smtClean="0"/>
              <a:t>1. Borrowing (not emulating)</a:t>
            </a:r>
            <a:endParaRPr lang="en-GB" sz="3600" smtClean="0"/>
          </a:p>
        </p:txBody>
      </p:sp>
      <p:sp>
        <p:nvSpPr>
          <p:cNvPr id="263171" name="Rectangle 3"/>
          <p:cNvSpPr>
            <a:spLocks noGrp="1" noChangeArrowheads="1"/>
          </p:cNvSpPr>
          <p:nvPr>
            <p:ph type="body" idx="1"/>
          </p:nvPr>
        </p:nvSpPr>
        <p:spPr/>
        <p:txBody>
          <a:bodyPr/>
          <a:lstStyle/>
          <a:p>
            <a:pPr>
              <a:lnSpc>
                <a:spcPct val="90000"/>
              </a:lnSpc>
            </a:pPr>
            <a:r>
              <a:rPr lang="en-NZ" sz="2400" smtClean="0"/>
              <a:t>Reading for ‘borrowing’ (incorporation, situated meanings, shared intertextual history)</a:t>
            </a:r>
          </a:p>
          <a:p>
            <a:pPr>
              <a:lnSpc>
                <a:spcPct val="90000"/>
              </a:lnSpc>
            </a:pPr>
            <a:endParaRPr lang="en-NZ" sz="2400" smtClean="0"/>
          </a:p>
          <a:p>
            <a:pPr>
              <a:lnSpc>
                <a:spcPct val="90000"/>
              </a:lnSpc>
            </a:pPr>
            <a:r>
              <a:rPr lang="en-NZ" sz="2400" smtClean="0"/>
              <a:t>Teaching of awareness through meta-language (unlocking the unfamiliar) </a:t>
            </a:r>
          </a:p>
          <a:p>
            <a:pPr>
              <a:lnSpc>
                <a:spcPct val="90000"/>
              </a:lnSpc>
            </a:pPr>
            <a:endParaRPr lang="en-NZ" sz="2400" smtClean="0"/>
          </a:p>
          <a:p>
            <a:pPr>
              <a:lnSpc>
                <a:spcPct val="90000"/>
              </a:lnSpc>
            </a:pPr>
            <a:r>
              <a:rPr lang="en-NZ" sz="2400" smtClean="0"/>
              <a:t>Permission to borrow (appropriation, agency)</a:t>
            </a:r>
          </a:p>
          <a:p>
            <a:pPr>
              <a:lnSpc>
                <a:spcPct val="90000"/>
              </a:lnSpc>
            </a:pPr>
            <a:endParaRPr lang="en-NZ" sz="2400" smtClean="0"/>
          </a:p>
          <a:p>
            <a:pPr>
              <a:lnSpc>
                <a:spcPct val="90000"/>
              </a:lnSpc>
            </a:pPr>
            <a:r>
              <a:rPr lang="en-NZ" sz="2400" smtClean="0"/>
              <a:t>Potential for critique, therefore repositioning of writers (only borrow the best bits)</a:t>
            </a:r>
          </a:p>
          <a:p>
            <a:pPr>
              <a:lnSpc>
                <a:spcPct val="90000"/>
              </a:lnSpc>
            </a:pPr>
            <a:endParaRPr lang="en-NZ" sz="2400" smtClean="0"/>
          </a:p>
          <a:p>
            <a:pPr>
              <a:lnSpc>
                <a:spcPct val="90000"/>
              </a:lnSpc>
              <a:buFont typeface="Wingdings" pitchFamily="2" charset="2"/>
              <a:buNone/>
            </a:pPr>
            <a:endParaRPr lang="en-GB" sz="24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Transfer to secondary?</a:t>
            </a:r>
            <a:endParaRPr lang="en-NZ" dirty="0"/>
          </a:p>
        </p:txBody>
      </p:sp>
      <p:sp>
        <p:nvSpPr>
          <p:cNvPr id="3" name="Content Placeholder 2"/>
          <p:cNvSpPr>
            <a:spLocks noGrp="1"/>
          </p:cNvSpPr>
          <p:nvPr>
            <p:ph idx="1"/>
          </p:nvPr>
        </p:nvSpPr>
        <p:spPr/>
        <p:txBody>
          <a:bodyPr/>
          <a:lstStyle/>
          <a:p>
            <a:r>
              <a:rPr lang="en-NZ" dirty="0" smtClean="0"/>
              <a:t>Should a case to be made for ‘borrowing’ from texts in secondary contexts?</a:t>
            </a:r>
          </a:p>
          <a:p>
            <a:pPr>
              <a:buNone/>
            </a:pPr>
            <a:r>
              <a:rPr lang="en-NZ" dirty="0" smtClean="0"/>
              <a:t>(mismatch between texts students read and those they write?)</a:t>
            </a:r>
          </a:p>
          <a:p>
            <a:r>
              <a:rPr lang="en-NZ" dirty="0" smtClean="0"/>
              <a:t>What features of texts can be ‘borrowed’ in the different content areas?</a:t>
            </a:r>
          </a:p>
          <a:p>
            <a:r>
              <a:rPr lang="en-NZ" dirty="0" smtClean="0"/>
              <a:t>Which texts offer resources for borrowing?</a:t>
            </a:r>
            <a:endParaRPr lang="en-NZ" dirty="0"/>
          </a:p>
        </p:txBody>
      </p:sp>
      <p:sp>
        <p:nvSpPr>
          <p:cNvPr id="4" name="Footer Placeholder 3"/>
          <p:cNvSpPr>
            <a:spLocks noGrp="1"/>
          </p:cNvSpPr>
          <p:nvPr>
            <p:ph type="ftr" sz="quarter" idx="11"/>
          </p:nvPr>
        </p:nvSpPr>
        <p:spPr/>
        <p:txBody>
          <a:bodyPr/>
          <a:lstStyle/>
          <a:p>
            <a:pPr>
              <a:defRPr/>
            </a:pPr>
            <a:r>
              <a:rPr lang="en-AU" smtClean="0"/>
              <a:t>Woolf Fisher Research Centre</a:t>
            </a:r>
          </a:p>
          <a:p>
            <a:pPr>
              <a:defRPr/>
            </a:pPr>
            <a:r>
              <a:rPr lang="en-AU" smtClean="0"/>
              <a:t>The University of Auckland</a:t>
            </a:r>
            <a:endParaRPr lang="en-A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r>
              <a:rPr lang="en-AU" sz="4000" smtClean="0"/>
              <a:t>2.Creating tools to make texts</a:t>
            </a:r>
            <a:endParaRPr lang="en-GB" sz="4000" smtClean="0"/>
          </a:p>
        </p:txBody>
      </p:sp>
      <p:sp>
        <p:nvSpPr>
          <p:cNvPr id="256003" name="Rectangle 3"/>
          <p:cNvSpPr>
            <a:spLocks noGrp="1" noChangeArrowheads="1"/>
          </p:cNvSpPr>
          <p:nvPr>
            <p:ph type="body" idx="1"/>
          </p:nvPr>
        </p:nvSpPr>
        <p:spPr>
          <a:xfrm>
            <a:off x="1403350" y="981075"/>
            <a:ext cx="7740650" cy="5876925"/>
          </a:xfrm>
        </p:spPr>
        <p:txBody>
          <a:bodyPr/>
          <a:lstStyle/>
          <a:p>
            <a:pPr>
              <a:lnSpc>
                <a:spcPct val="80000"/>
              </a:lnSpc>
              <a:buFont typeface="Wingdings" pitchFamily="2" charset="2"/>
              <a:buNone/>
            </a:pPr>
            <a:r>
              <a:rPr lang="en-GB" sz="2000" smtClean="0"/>
              <a:t>Teacher</a:t>
            </a:r>
          </a:p>
          <a:p>
            <a:pPr>
              <a:lnSpc>
                <a:spcPct val="80000"/>
              </a:lnSpc>
              <a:buFont typeface="Wingdings" pitchFamily="2" charset="2"/>
              <a:buNone/>
            </a:pPr>
            <a:r>
              <a:rPr lang="en-GB" sz="2000" smtClean="0"/>
              <a:t>	We did something about a limpet sticking to a rock – I can’t remember what. </a:t>
            </a:r>
          </a:p>
          <a:p>
            <a:pPr>
              <a:lnSpc>
                <a:spcPct val="80000"/>
              </a:lnSpc>
              <a:buFont typeface="Wingdings" pitchFamily="2" charset="2"/>
              <a:buNone/>
            </a:pPr>
            <a:r>
              <a:rPr lang="en-GB" sz="2000" smtClean="0"/>
              <a:t>(The teacher reaches back to the </a:t>
            </a:r>
            <a:r>
              <a:rPr lang="en-GB" sz="2000" b="1" smtClean="0"/>
              <a:t>workbook</a:t>
            </a:r>
            <a:r>
              <a:rPr lang="en-GB" sz="2000" smtClean="0"/>
              <a:t> and chart made during that previous lesson)</a:t>
            </a:r>
          </a:p>
          <a:p>
            <a:pPr>
              <a:lnSpc>
                <a:spcPct val="80000"/>
              </a:lnSpc>
              <a:buFont typeface="Wingdings" pitchFamily="2" charset="2"/>
              <a:buNone/>
            </a:pPr>
            <a:r>
              <a:rPr lang="en-GB" sz="2000" smtClean="0"/>
              <a:t>Child		 I stuck to my position…</a:t>
            </a:r>
          </a:p>
          <a:p>
            <a:pPr>
              <a:lnSpc>
                <a:spcPct val="80000"/>
              </a:lnSpc>
              <a:buFont typeface="Wingdings" pitchFamily="2" charset="2"/>
              <a:buNone/>
            </a:pPr>
            <a:r>
              <a:rPr lang="en-GB" sz="2000" smtClean="0"/>
              <a:t>Teacher	 like a limpet sticks to a rock…</a:t>
            </a:r>
          </a:p>
          <a:p>
            <a:pPr>
              <a:lnSpc>
                <a:spcPct val="80000"/>
              </a:lnSpc>
              <a:buFont typeface="Wingdings" pitchFamily="2" charset="2"/>
              <a:buNone/>
            </a:pPr>
            <a:endParaRPr lang="en-NZ" sz="2000" smtClean="0"/>
          </a:p>
          <a:p>
            <a:pPr algn="ctr">
              <a:lnSpc>
                <a:spcPct val="80000"/>
              </a:lnSpc>
              <a:buFont typeface="Wingdings" pitchFamily="2" charset="2"/>
              <a:buNone/>
            </a:pPr>
            <a:r>
              <a:rPr lang="en-NZ" sz="2000" smtClean="0"/>
              <a:t>_____________________________________________________</a:t>
            </a:r>
            <a:endParaRPr lang="en-NZ" sz="2000" b="1" smtClean="0"/>
          </a:p>
          <a:p>
            <a:pPr algn="ctr">
              <a:lnSpc>
                <a:spcPct val="80000"/>
              </a:lnSpc>
              <a:buFont typeface="Wingdings" pitchFamily="2" charset="2"/>
              <a:buNone/>
            </a:pPr>
            <a:endParaRPr lang="en-NZ" sz="2000" b="1" smtClean="0"/>
          </a:p>
          <a:p>
            <a:pPr>
              <a:lnSpc>
                <a:spcPct val="80000"/>
              </a:lnSpc>
              <a:buFont typeface="Wingdings" pitchFamily="2" charset="2"/>
              <a:buNone/>
            </a:pPr>
            <a:r>
              <a:rPr lang="en-GB" sz="2000" smtClean="0"/>
              <a:t>Teacher:	And a little challenge up there as well – to try and use the </a:t>
            </a:r>
            <a:r>
              <a:rPr lang="en-GB" sz="2000" b="1" smtClean="0"/>
              <a:t>checklist</a:t>
            </a:r>
            <a:r>
              <a:rPr lang="en-GB" sz="2000" smtClean="0"/>
              <a:t> that we developed last week for a narrative </a:t>
            </a:r>
          </a:p>
          <a:p>
            <a:pPr>
              <a:lnSpc>
                <a:spcPct val="80000"/>
              </a:lnSpc>
              <a:buFont typeface="Wingdings" pitchFamily="2" charset="2"/>
              <a:buNone/>
            </a:pPr>
            <a:endParaRPr lang="en-NZ" sz="2000" smtClean="0"/>
          </a:p>
          <a:p>
            <a:pPr>
              <a:lnSpc>
                <a:spcPct val="80000"/>
              </a:lnSpc>
              <a:buFont typeface="Wingdings" pitchFamily="2" charset="2"/>
              <a:buNone/>
            </a:pPr>
            <a:r>
              <a:rPr lang="en-NZ" sz="2000" smtClean="0"/>
              <a:t>_____________________________________________________</a:t>
            </a:r>
            <a:endParaRPr lang="en-GB" sz="2000" smtClean="0"/>
          </a:p>
          <a:p>
            <a:pPr>
              <a:lnSpc>
                <a:spcPct val="80000"/>
              </a:lnSpc>
              <a:buFont typeface="Wingdings" pitchFamily="2" charset="2"/>
              <a:buNone/>
            </a:pPr>
            <a:r>
              <a:rPr lang="en-GB" sz="2000" smtClean="0"/>
              <a:t> Teacher	Do you remember doing the </a:t>
            </a:r>
            <a:r>
              <a:rPr lang="en-GB" sz="2000" b="1" smtClean="0"/>
              <a:t>data chart</a:t>
            </a:r>
            <a:r>
              <a:rPr lang="en-GB" sz="2000" smtClean="0"/>
              <a:t> with me last week? It was this one, right ?</a:t>
            </a:r>
          </a:p>
          <a:p>
            <a:pPr>
              <a:lnSpc>
                <a:spcPct val="80000"/>
              </a:lnSpc>
              <a:buFont typeface="Wingdings" pitchFamily="2" charset="2"/>
              <a:buNone/>
            </a:pPr>
            <a:r>
              <a:rPr lang="en-GB" sz="2000" smtClean="0"/>
              <a:t>(flicks back through teacher’s workbook)</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r>
              <a:rPr lang="en-NZ" sz="4000" smtClean="0"/>
              <a:t>2. Tools to make texts cont…</a:t>
            </a:r>
            <a:endParaRPr lang="en-GB" sz="4000" smtClean="0"/>
          </a:p>
        </p:txBody>
      </p:sp>
      <p:sp>
        <p:nvSpPr>
          <p:cNvPr id="259075" name="Rectangle 3"/>
          <p:cNvSpPr>
            <a:spLocks noGrp="1" noChangeArrowheads="1"/>
          </p:cNvSpPr>
          <p:nvPr>
            <p:ph type="body" idx="1"/>
          </p:nvPr>
        </p:nvSpPr>
        <p:spPr>
          <a:xfrm>
            <a:off x="1422400" y="1052513"/>
            <a:ext cx="7721600" cy="5805487"/>
          </a:xfrm>
        </p:spPr>
        <p:txBody>
          <a:bodyPr/>
          <a:lstStyle/>
          <a:p>
            <a:pPr>
              <a:lnSpc>
                <a:spcPct val="90000"/>
              </a:lnSpc>
              <a:buFont typeface="Wingdings" pitchFamily="2" charset="2"/>
              <a:buNone/>
            </a:pPr>
            <a:r>
              <a:rPr lang="en-GB" sz="2400" smtClean="0"/>
              <a:t>Teacher:</a:t>
            </a:r>
          </a:p>
          <a:p>
            <a:pPr>
              <a:lnSpc>
                <a:spcPct val="90000"/>
              </a:lnSpc>
              <a:buFont typeface="Wingdings" pitchFamily="2" charset="2"/>
              <a:buNone/>
            </a:pPr>
            <a:r>
              <a:rPr lang="en-GB" sz="2400" smtClean="0"/>
              <a:t>Just behind the board…there is a big huge, orange [sheet of] cardboard up there.</a:t>
            </a:r>
          </a:p>
          <a:p>
            <a:pPr>
              <a:lnSpc>
                <a:spcPct val="90000"/>
              </a:lnSpc>
              <a:buFont typeface="Wingdings" pitchFamily="2" charset="2"/>
              <a:buNone/>
            </a:pPr>
            <a:r>
              <a:rPr lang="en-GB" sz="2400" smtClean="0"/>
              <a:t>So as I walked around yesterday, I had a look at some of your highlighted words, words that you identified, were really amazing, from that text. </a:t>
            </a:r>
          </a:p>
          <a:p>
            <a:pPr>
              <a:lnSpc>
                <a:spcPct val="90000"/>
              </a:lnSpc>
              <a:buFont typeface="Wingdings" pitchFamily="2" charset="2"/>
              <a:buNone/>
            </a:pPr>
            <a:r>
              <a:rPr lang="en-GB" sz="2400" smtClean="0"/>
              <a:t>Okay and we are going to put them up there.</a:t>
            </a:r>
          </a:p>
          <a:p>
            <a:pPr>
              <a:lnSpc>
                <a:spcPct val="90000"/>
              </a:lnSpc>
              <a:buFont typeface="Wingdings" pitchFamily="2" charset="2"/>
              <a:buNone/>
            </a:pPr>
            <a:r>
              <a:rPr lang="en-GB" sz="2400" smtClean="0"/>
              <a:t>And what we are really going to try hard to do this term, we are going to try really hard to understand the vocab and use the vocab again. </a:t>
            </a:r>
          </a:p>
          <a:p>
            <a:pPr>
              <a:lnSpc>
                <a:spcPct val="90000"/>
              </a:lnSpc>
              <a:buFont typeface="Wingdings" pitchFamily="2" charset="2"/>
              <a:buNone/>
            </a:pPr>
            <a:r>
              <a:rPr lang="en-GB" sz="2400" smtClean="0"/>
              <a:t>Even though it’s not the words that we thought of, because we didn’t come up with any of these words, the authors came up with them, but that doesn’t mean we can’t use them. </a:t>
            </a:r>
          </a:p>
          <a:p>
            <a:pPr>
              <a:lnSpc>
                <a:spcPct val="90000"/>
              </a:lnSpc>
              <a:buFont typeface="Wingdings" pitchFamily="2" charset="2"/>
              <a:buNone/>
            </a:pPr>
            <a:r>
              <a:rPr lang="en-GB" sz="2400" smtClean="0"/>
              <a:t>Ok we can borrow some ideas and put them into the stories that we write…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r>
              <a:rPr lang="en-AU" sz="4000" smtClean="0"/>
              <a:t>2.	Tools to make texts cont…</a:t>
            </a:r>
          </a:p>
        </p:txBody>
      </p:sp>
      <p:sp>
        <p:nvSpPr>
          <p:cNvPr id="212995" name="Rectangle 3"/>
          <p:cNvSpPr>
            <a:spLocks noGrp="1" noChangeArrowheads="1"/>
          </p:cNvSpPr>
          <p:nvPr>
            <p:ph type="body" idx="1"/>
          </p:nvPr>
        </p:nvSpPr>
        <p:spPr>
          <a:xfrm>
            <a:off x="1422400" y="1557338"/>
            <a:ext cx="7518400" cy="5300662"/>
          </a:xfrm>
        </p:spPr>
        <p:txBody>
          <a:bodyPr/>
          <a:lstStyle/>
          <a:p>
            <a:r>
              <a:rPr lang="en-NZ" sz="2800" smtClean="0"/>
              <a:t>Authorship of tool (framing)</a:t>
            </a:r>
          </a:p>
          <a:p>
            <a:pPr lvl="1"/>
            <a:r>
              <a:rPr lang="en-NZ" sz="2400" smtClean="0"/>
              <a:t>Making generalisations using meta -language</a:t>
            </a:r>
          </a:p>
          <a:p>
            <a:r>
              <a:rPr lang="en-NZ" sz="2800" smtClean="0"/>
              <a:t>Texts: charts, frames, checklists and posters created by students</a:t>
            </a:r>
          </a:p>
          <a:p>
            <a:pPr lvl="1"/>
            <a:r>
              <a:rPr lang="en-NZ" sz="2400" smtClean="0"/>
              <a:t>Charts etc used as the link</a:t>
            </a:r>
          </a:p>
          <a:p>
            <a:pPr lvl="1"/>
            <a:r>
              <a:rPr lang="en-NZ" sz="2400" smtClean="0"/>
              <a:t>displayed in the environment </a:t>
            </a:r>
          </a:p>
          <a:p>
            <a:pPr lvl="1">
              <a:buFontTx/>
              <a:buNone/>
            </a:pPr>
            <a:r>
              <a:rPr lang="en-NZ" sz="2400" smtClean="0"/>
              <a:t>– some learning resided in these charts</a:t>
            </a:r>
          </a:p>
          <a:p>
            <a:r>
              <a:rPr lang="en-NZ" sz="2800" smtClean="0"/>
              <a:t>Theoretically, charts ‘cued’ relevant prior knowledge (focusing phenomena)/ framed learning as relevant for future application</a:t>
            </a:r>
            <a:endParaRPr lang="en-AU" sz="2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Transfer to secondary?</a:t>
            </a:r>
            <a:endParaRPr lang="en-NZ" dirty="0"/>
          </a:p>
        </p:txBody>
      </p:sp>
      <p:sp>
        <p:nvSpPr>
          <p:cNvPr id="3" name="Content Placeholder 2"/>
          <p:cNvSpPr>
            <a:spLocks noGrp="1"/>
          </p:cNvSpPr>
          <p:nvPr>
            <p:ph idx="1"/>
          </p:nvPr>
        </p:nvSpPr>
        <p:spPr/>
        <p:txBody>
          <a:bodyPr/>
          <a:lstStyle/>
          <a:p>
            <a:r>
              <a:rPr lang="en-NZ" dirty="0" smtClean="0"/>
              <a:t>What ‘tools’ would be useful for secondary students to create based on texts?</a:t>
            </a:r>
          </a:p>
          <a:p>
            <a:endParaRPr lang="en-NZ" dirty="0" smtClean="0"/>
          </a:p>
          <a:p>
            <a:r>
              <a:rPr lang="en-NZ" dirty="0" smtClean="0"/>
              <a:t>Would tools differ between content areas?</a:t>
            </a:r>
          </a:p>
          <a:p>
            <a:endParaRPr lang="en-NZ" dirty="0" smtClean="0"/>
          </a:p>
          <a:p>
            <a:r>
              <a:rPr lang="en-NZ" dirty="0" smtClean="0"/>
              <a:t>Which texts would be useful as a basis for creating a tool?</a:t>
            </a:r>
            <a:endParaRPr lang="en-NZ" dirty="0"/>
          </a:p>
        </p:txBody>
      </p:sp>
      <p:sp>
        <p:nvSpPr>
          <p:cNvPr id="4" name="Footer Placeholder 3"/>
          <p:cNvSpPr>
            <a:spLocks noGrp="1"/>
          </p:cNvSpPr>
          <p:nvPr>
            <p:ph type="ftr" sz="quarter" idx="11"/>
          </p:nvPr>
        </p:nvSpPr>
        <p:spPr/>
        <p:txBody>
          <a:bodyPr/>
          <a:lstStyle/>
          <a:p>
            <a:pPr>
              <a:defRPr/>
            </a:pPr>
            <a:r>
              <a:rPr lang="en-AU" smtClean="0"/>
              <a:t>Woolf Fisher Research Centre</a:t>
            </a:r>
          </a:p>
          <a:p>
            <a:pPr>
              <a:defRPr/>
            </a:pPr>
            <a:r>
              <a:rPr lang="en-AU" smtClean="0"/>
              <a:t>The University of Auckland</a:t>
            </a:r>
            <a:endParaRPr lang="en-A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p:txBody>
          <a:bodyPr/>
          <a:lstStyle/>
          <a:p>
            <a:r>
              <a:rPr lang="en-NZ" smtClean="0"/>
              <a:t>3. Layering of multiple texts</a:t>
            </a:r>
            <a:endParaRPr lang="en-GB" smtClean="0"/>
          </a:p>
        </p:txBody>
      </p:sp>
      <p:sp>
        <p:nvSpPr>
          <p:cNvPr id="258051" name="Rectangle 3"/>
          <p:cNvSpPr>
            <a:spLocks noGrp="1" noChangeArrowheads="1"/>
          </p:cNvSpPr>
          <p:nvPr>
            <p:ph type="body" idx="1"/>
          </p:nvPr>
        </p:nvSpPr>
        <p:spPr>
          <a:xfrm>
            <a:off x="1422400" y="908050"/>
            <a:ext cx="7326313" cy="5949950"/>
          </a:xfrm>
        </p:spPr>
        <p:txBody>
          <a:bodyPr/>
          <a:lstStyle/>
          <a:p>
            <a:pPr>
              <a:lnSpc>
                <a:spcPct val="80000"/>
              </a:lnSpc>
              <a:buFont typeface="Wingdings" pitchFamily="2" charset="2"/>
              <a:buNone/>
            </a:pPr>
            <a:r>
              <a:rPr lang="en-NZ" sz="2000" smtClean="0"/>
              <a:t>“I want show you yesterday’s group’s work, but what they came up with…</a:t>
            </a:r>
          </a:p>
          <a:p>
            <a:pPr>
              <a:lnSpc>
                <a:spcPct val="80000"/>
              </a:lnSpc>
              <a:buFont typeface="Wingdings" pitchFamily="2" charset="2"/>
              <a:buNone/>
            </a:pPr>
            <a:r>
              <a:rPr lang="en-NZ" sz="2000" smtClean="0"/>
              <a:t>They brainstormed some clothes that ‘Dan’ wore, some personality traits, of their own Dan.  Attitude of their own Dan, and physical appearance (teacher records this on own brainstorm)</a:t>
            </a:r>
          </a:p>
          <a:p>
            <a:pPr>
              <a:lnSpc>
                <a:spcPct val="80000"/>
              </a:lnSpc>
              <a:buFont typeface="Wingdings" pitchFamily="2" charset="2"/>
              <a:buNone/>
            </a:pPr>
            <a:r>
              <a:rPr lang="en-NZ" sz="2000" smtClean="0"/>
              <a:t>So think of some words that would describe your character…</a:t>
            </a:r>
          </a:p>
          <a:p>
            <a:pPr>
              <a:lnSpc>
                <a:spcPct val="80000"/>
              </a:lnSpc>
              <a:buFont typeface="Wingdings" pitchFamily="2" charset="2"/>
              <a:buNone/>
            </a:pPr>
            <a:endParaRPr lang="en-NZ" sz="2000" smtClean="0"/>
          </a:p>
          <a:p>
            <a:pPr>
              <a:lnSpc>
                <a:spcPct val="80000"/>
              </a:lnSpc>
              <a:buFont typeface="Wingdings" pitchFamily="2" charset="2"/>
              <a:buNone/>
            </a:pPr>
            <a:r>
              <a:rPr lang="en-NZ" sz="2000" smtClean="0"/>
              <a:t>They talked about personality. They talked about the clothes that their character liked to wear.  They talked about physical appearance, and attitude… Culture – you might think about your Dan’s culture.</a:t>
            </a:r>
          </a:p>
          <a:p>
            <a:pPr>
              <a:lnSpc>
                <a:spcPct val="80000"/>
              </a:lnSpc>
              <a:buFont typeface="Wingdings" pitchFamily="2" charset="2"/>
              <a:buNone/>
            </a:pPr>
            <a:r>
              <a:rPr lang="en-NZ" sz="2000" smtClean="0"/>
              <a:t>If you think back to the description of Miss Trunchball, we got lots and lots and lots about her physical appearance.  They talked about the size of her legs.  I wonder what Dan’s legs are like? </a:t>
            </a:r>
          </a:p>
          <a:p>
            <a:pPr>
              <a:lnSpc>
                <a:spcPct val="80000"/>
              </a:lnSpc>
              <a:buFont typeface="Wingdings" pitchFamily="2" charset="2"/>
              <a:buNone/>
            </a:pPr>
            <a:r>
              <a:rPr lang="en-NZ" sz="2000" smtClean="0"/>
              <a:t>If you think back to Foolish Jack.  Try to use some of those ideas that you came up with.  We talked about his socks and his hair and his ears… </a:t>
            </a:r>
          </a:p>
          <a:p>
            <a:pPr>
              <a:lnSpc>
                <a:spcPct val="80000"/>
              </a:lnSpc>
              <a:buFont typeface="Wingdings" pitchFamily="2" charset="2"/>
              <a:buNone/>
            </a:pPr>
            <a:endParaRPr lang="en-NZ" sz="2000" smtClean="0"/>
          </a:p>
          <a:p>
            <a:pPr>
              <a:lnSpc>
                <a:spcPct val="80000"/>
              </a:lnSpc>
              <a:buFont typeface="Wingdings" pitchFamily="2" charset="2"/>
              <a:buNone/>
            </a:pPr>
            <a:r>
              <a:rPr lang="en-NZ" sz="2000" smtClean="0"/>
              <a:t>Just build the character, he’s your character...”</a:t>
            </a:r>
            <a:endParaRPr lang="en-GB" sz="20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p:txBody>
          <a:bodyPr/>
          <a:lstStyle/>
          <a:p>
            <a:r>
              <a:rPr lang="en-NZ" smtClean="0"/>
              <a:t>3. Layering of multiple texts:</a:t>
            </a:r>
            <a:endParaRPr lang="en-GB" smtClean="0"/>
          </a:p>
        </p:txBody>
      </p:sp>
      <p:sp>
        <p:nvSpPr>
          <p:cNvPr id="265219" name="Rectangle 3"/>
          <p:cNvSpPr>
            <a:spLocks noGrp="1" noChangeArrowheads="1"/>
          </p:cNvSpPr>
          <p:nvPr>
            <p:ph type="body" idx="1"/>
          </p:nvPr>
        </p:nvSpPr>
        <p:spPr>
          <a:xfrm>
            <a:off x="1331913" y="836613"/>
            <a:ext cx="7518400" cy="6021387"/>
          </a:xfrm>
        </p:spPr>
        <p:txBody>
          <a:bodyPr/>
          <a:lstStyle/>
          <a:p>
            <a:pPr>
              <a:lnSpc>
                <a:spcPct val="80000"/>
              </a:lnSpc>
              <a:buFont typeface="Wingdings" pitchFamily="2" charset="2"/>
              <a:buNone/>
            </a:pPr>
            <a:r>
              <a:rPr lang="en-GB" sz="1800" smtClean="0"/>
              <a:t>Teacher		Ok – so a complete narrative, how are we going to be 		successful at that WALT. What do we need to be able to do?</a:t>
            </a:r>
          </a:p>
          <a:p>
            <a:pPr>
              <a:lnSpc>
                <a:spcPct val="80000"/>
              </a:lnSpc>
              <a:buFont typeface="Wingdings" pitchFamily="2" charset="2"/>
              <a:buNone/>
            </a:pPr>
            <a:r>
              <a:rPr lang="en-GB" sz="1800" smtClean="0"/>
              <a:t>Student		 Plan</a:t>
            </a:r>
          </a:p>
          <a:p>
            <a:pPr>
              <a:lnSpc>
                <a:spcPct val="80000"/>
              </a:lnSpc>
              <a:buFont typeface="Wingdings" pitchFamily="2" charset="2"/>
              <a:buNone/>
            </a:pPr>
            <a:r>
              <a:rPr lang="en-GB" sz="1800" smtClean="0"/>
              <a:t>Teacher		 What could we use to help us plan?</a:t>
            </a:r>
          </a:p>
          <a:p>
            <a:pPr>
              <a:lnSpc>
                <a:spcPct val="80000"/>
              </a:lnSpc>
              <a:buFont typeface="Wingdings" pitchFamily="2" charset="2"/>
              <a:buNone/>
            </a:pPr>
            <a:r>
              <a:rPr lang="en-GB" sz="1800" smtClean="0"/>
              <a:t>Student	 	The </a:t>
            </a:r>
            <a:r>
              <a:rPr lang="en-GB" sz="1800" b="1" smtClean="0"/>
              <a:t>checklist</a:t>
            </a:r>
          </a:p>
          <a:p>
            <a:pPr>
              <a:lnSpc>
                <a:spcPct val="80000"/>
              </a:lnSpc>
              <a:buFont typeface="Wingdings" pitchFamily="2" charset="2"/>
              <a:buNone/>
            </a:pPr>
            <a:r>
              <a:rPr lang="en-GB" sz="1800" smtClean="0"/>
              <a:t>Teacher	 	Ok, what else? When we read stories, what do we use</a:t>
            </a:r>
          </a:p>
          <a:p>
            <a:pPr>
              <a:lnSpc>
                <a:spcPct val="80000"/>
              </a:lnSpc>
              <a:buFont typeface="Wingdings" pitchFamily="2" charset="2"/>
              <a:buNone/>
            </a:pPr>
            <a:r>
              <a:rPr lang="en-GB" sz="1800" smtClean="0"/>
              <a:t>Student		Use the author’s techniques</a:t>
            </a:r>
          </a:p>
          <a:p>
            <a:pPr>
              <a:lnSpc>
                <a:spcPct val="80000"/>
              </a:lnSpc>
              <a:buFont typeface="Wingdings" pitchFamily="2" charset="2"/>
              <a:buNone/>
            </a:pPr>
            <a:r>
              <a:rPr lang="en-GB" sz="1800" smtClean="0"/>
              <a:t>Student		Conferencing</a:t>
            </a:r>
          </a:p>
          <a:p>
            <a:pPr>
              <a:lnSpc>
                <a:spcPct val="80000"/>
              </a:lnSpc>
              <a:buFont typeface="Wingdings" pitchFamily="2" charset="2"/>
              <a:buNone/>
            </a:pPr>
            <a:r>
              <a:rPr lang="en-GB" sz="1800" smtClean="0"/>
              <a:t>Teacher		 We could use the </a:t>
            </a:r>
            <a:r>
              <a:rPr lang="en-GB" sz="1800" b="1" smtClean="0"/>
              <a:t>conference checklist</a:t>
            </a:r>
          </a:p>
          <a:p>
            <a:pPr>
              <a:lnSpc>
                <a:spcPct val="80000"/>
              </a:lnSpc>
              <a:buFont typeface="Wingdings" pitchFamily="2" charset="2"/>
              <a:buNone/>
            </a:pPr>
            <a:r>
              <a:rPr lang="en-GB" sz="1800" smtClean="0"/>
              <a:t>Teacher	 	What else can we use?</a:t>
            </a:r>
          </a:p>
          <a:p>
            <a:pPr>
              <a:lnSpc>
                <a:spcPct val="80000"/>
              </a:lnSpc>
              <a:buFont typeface="Wingdings" pitchFamily="2" charset="2"/>
              <a:buNone/>
            </a:pPr>
            <a:r>
              <a:rPr lang="en-GB" sz="1800" smtClean="0"/>
              <a:t>Student	 	</a:t>
            </a:r>
            <a:r>
              <a:rPr lang="en-GB" sz="1800" b="1" smtClean="0"/>
              <a:t>Old stories</a:t>
            </a:r>
          </a:p>
          <a:p>
            <a:pPr>
              <a:lnSpc>
                <a:spcPct val="80000"/>
              </a:lnSpc>
              <a:buFont typeface="Wingdings" pitchFamily="2" charset="2"/>
              <a:buNone/>
            </a:pPr>
            <a:r>
              <a:rPr lang="en-GB" sz="1800" smtClean="0"/>
              <a:t>Teacher	 	Old stories? For guidance?</a:t>
            </a:r>
          </a:p>
          <a:p>
            <a:pPr>
              <a:lnSpc>
                <a:spcPct val="80000"/>
              </a:lnSpc>
              <a:buFont typeface="Wingdings" pitchFamily="2" charset="2"/>
              <a:buNone/>
            </a:pPr>
            <a:r>
              <a:rPr lang="en-GB" sz="1800" smtClean="0"/>
              <a:t>Student		Other ideas</a:t>
            </a:r>
          </a:p>
          <a:p>
            <a:pPr>
              <a:lnSpc>
                <a:spcPct val="80000"/>
              </a:lnSpc>
              <a:buFont typeface="Wingdings" pitchFamily="2" charset="2"/>
              <a:buNone/>
            </a:pPr>
            <a:r>
              <a:rPr lang="en-GB" sz="1800" smtClean="0"/>
              <a:t>Teacher	 	Your imagination</a:t>
            </a:r>
          </a:p>
          <a:p>
            <a:pPr>
              <a:lnSpc>
                <a:spcPct val="80000"/>
              </a:lnSpc>
              <a:buFont typeface="Wingdings" pitchFamily="2" charset="2"/>
              <a:buNone/>
            </a:pPr>
            <a:r>
              <a:rPr lang="en-GB" sz="1800" smtClean="0"/>
              <a:t>Teacher	 	 What else can we use to help us plan this out? ……</a:t>
            </a:r>
          </a:p>
          <a:p>
            <a:pPr>
              <a:lnSpc>
                <a:spcPct val="80000"/>
              </a:lnSpc>
              <a:buFont typeface="Wingdings" pitchFamily="2" charset="2"/>
              <a:buNone/>
            </a:pPr>
            <a:r>
              <a:rPr lang="en-GB" sz="1800" smtClean="0"/>
              <a:t>			What type of mapping have we used before?</a:t>
            </a:r>
          </a:p>
          <a:p>
            <a:pPr>
              <a:lnSpc>
                <a:spcPct val="80000"/>
              </a:lnSpc>
              <a:buFont typeface="Wingdings" pitchFamily="2" charset="2"/>
              <a:buNone/>
            </a:pPr>
            <a:r>
              <a:rPr lang="en-GB" sz="1800" smtClean="0"/>
              <a:t>Student	 	</a:t>
            </a:r>
            <a:r>
              <a:rPr lang="en-GB" sz="1800" b="1" smtClean="0"/>
              <a:t>Story maps</a:t>
            </a:r>
          </a:p>
          <a:p>
            <a:pPr>
              <a:lnSpc>
                <a:spcPct val="80000"/>
              </a:lnSpc>
              <a:buFont typeface="Wingdings" pitchFamily="2" charset="2"/>
              <a:buNone/>
            </a:pPr>
            <a:r>
              <a:rPr lang="en-GB" sz="1800" smtClean="0"/>
              <a:t>Teacher	  	Have you all done a story map before?</a:t>
            </a:r>
          </a:p>
          <a:p>
            <a:pPr>
              <a:lnSpc>
                <a:spcPct val="80000"/>
              </a:lnSpc>
              <a:buFont typeface="Wingdings" pitchFamily="2" charset="2"/>
              <a:buNone/>
            </a:pPr>
            <a:r>
              <a:rPr lang="en-GB" sz="1800" smtClean="0"/>
              <a:t>Teacher	 	What else do we do….?</a:t>
            </a:r>
          </a:p>
          <a:p>
            <a:pPr>
              <a:lnSpc>
                <a:spcPct val="80000"/>
              </a:lnSpc>
              <a:buFont typeface="Wingdings" pitchFamily="2" charset="2"/>
              <a:buNone/>
            </a:pPr>
            <a:r>
              <a:rPr lang="en-GB" sz="1800" smtClean="0"/>
              <a:t>Student 		</a:t>
            </a:r>
            <a:r>
              <a:rPr lang="en-GB" sz="1800" b="1" smtClean="0"/>
              <a:t>Brainstorms</a:t>
            </a:r>
          </a:p>
          <a:p>
            <a:pPr>
              <a:lnSpc>
                <a:spcPct val="80000"/>
              </a:lnSpc>
              <a:buFont typeface="Wingdings" pitchFamily="2" charset="2"/>
              <a:buNone/>
            </a:pPr>
            <a:r>
              <a:rPr lang="en-GB" sz="1800" smtClean="0"/>
              <a:t>Teacher 		So you think to be successful at writing a complete narrative we are going to have to plan.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AU"/>
              <a:t>Woolf Fisher Research Centre</a:t>
            </a:r>
          </a:p>
          <a:p>
            <a:r>
              <a:rPr lang="en-AU"/>
              <a:t>The University of Auckland</a:t>
            </a:r>
          </a:p>
        </p:txBody>
      </p:sp>
      <p:sp>
        <p:nvSpPr>
          <p:cNvPr id="178178" name="Rectangle 2"/>
          <p:cNvSpPr>
            <a:spLocks noGrp="1" noChangeArrowheads="1"/>
          </p:cNvSpPr>
          <p:nvPr>
            <p:ph type="title"/>
          </p:nvPr>
        </p:nvSpPr>
        <p:spPr/>
        <p:txBody>
          <a:bodyPr/>
          <a:lstStyle/>
          <a:p>
            <a:r>
              <a:rPr lang="en-NZ" sz="3600"/>
              <a:t>Story to be recalled (at a later time).</a:t>
            </a:r>
            <a:endParaRPr lang="en-GB" sz="3600"/>
          </a:p>
        </p:txBody>
      </p:sp>
      <p:sp>
        <p:nvSpPr>
          <p:cNvPr id="178179" name="Rectangle 3"/>
          <p:cNvSpPr>
            <a:spLocks noGrp="1" noChangeArrowheads="1"/>
          </p:cNvSpPr>
          <p:nvPr>
            <p:ph type="body" idx="1"/>
          </p:nvPr>
        </p:nvSpPr>
        <p:spPr/>
        <p:txBody>
          <a:bodyPr/>
          <a:lstStyle/>
          <a:p>
            <a:pPr>
              <a:lnSpc>
                <a:spcPct val="90000"/>
              </a:lnSpc>
            </a:pPr>
            <a:r>
              <a:rPr lang="en-NZ" sz="2800"/>
              <a:t>A general wishes to capture a fortress located in the centre of a country.  There are many roads radiating outward from the fortress. All have been mined so that while small groups of men can pass over the roads safely, any large force will detonate the mines. A full-scale direct attack is therefore impossible. The general’s solution is to divide his army into small groups, send each group to the head of a different road, and have the groups converge simultaneously on the fortress.</a:t>
            </a:r>
            <a:endParaRPr lang="en-GB" sz="2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r>
              <a:rPr lang="en-GB" smtClean="0"/>
              <a:t>3. Layering of multiple texts</a:t>
            </a:r>
            <a:endParaRPr lang="en-AU" smtClean="0"/>
          </a:p>
        </p:txBody>
      </p:sp>
      <p:sp>
        <p:nvSpPr>
          <p:cNvPr id="207875" name="Rectangle 3"/>
          <p:cNvSpPr>
            <a:spLocks noGrp="1" noChangeArrowheads="1"/>
          </p:cNvSpPr>
          <p:nvPr>
            <p:ph type="body" idx="1"/>
          </p:nvPr>
        </p:nvSpPr>
        <p:spPr>
          <a:xfrm>
            <a:off x="1422400" y="1125538"/>
            <a:ext cx="7518400" cy="4970462"/>
          </a:xfrm>
        </p:spPr>
        <p:txBody>
          <a:bodyPr/>
          <a:lstStyle/>
          <a:p>
            <a:r>
              <a:rPr lang="en-NZ" smtClean="0"/>
              <a:t>Multiple examples (resituating, awareness) </a:t>
            </a:r>
          </a:p>
          <a:p>
            <a:pPr marL="1143000" lvl="1" indent="-381000"/>
            <a:r>
              <a:rPr lang="en-NZ" smtClean="0"/>
              <a:t>Systematically varied  experience</a:t>
            </a:r>
          </a:p>
          <a:p>
            <a:pPr marL="1143000" lvl="1" indent="-381000"/>
            <a:r>
              <a:rPr lang="en-NZ" smtClean="0"/>
              <a:t>Comparisons/ links between texts</a:t>
            </a:r>
          </a:p>
          <a:p>
            <a:pPr marL="1143000" lvl="1" indent="-381000"/>
            <a:r>
              <a:rPr lang="en-NZ" smtClean="0"/>
              <a:t>Generalisations about texts </a:t>
            </a:r>
          </a:p>
          <a:p>
            <a:r>
              <a:rPr lang="en-NZ" smtClean="0"/>
              <a:t>Links to created texts (multiple layers –shared intertextual history)</a:t>
            </a:r>
            <a:endParaRPr lang="en-US" smtClean="0"/>
          </a:p>
          <a:p>
            <a:pPr marL="1143000" lvl="1" indent="-381000"/>
            <a:r>
              <a:rPr lang="en-US" smtClean="0"/>
              <a:t>Students’ writing (via books/ sharing)</a:t>
            </a:r>
          </a:p>
          <a:p>
            <a:pPr marL="1143000" lvl="1" indent="-381000"/>
            <a:r>
              <a:rPr lang="en-US" smtClean="0"/>
              <a:t>Tools (e.g. charts and signs)</a:t>
            </a:r>
            <a:endParaRPr lang="en-AU"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Transfer to secondary?</a:t>
            </a:r>
            <a:endParaRPr lang="en-NZ" dirty="0"/>
          </a:p>
        </p:txBody>
      </p:sp>
      <p:sp>
        <p:nvSpPr>
          <p:cNvPr id="3" name="Content Placeholder 2"/>
          <p:cNvSpPr>
            <a:spLocks noGrp="1"/>
          </p:cNvSpPr>
          <p:nvPr>
            <p:ph idx="1"/>
          </p:nvPr>
        </p:nvSpPr>
        <p:spPr/>
        <p:txBody>
          <a:bodyPr/>
          <a:lstStyle/>
          <a:p>
            <a:r>
              <a:rPr lang="en-NZ" dirty="0" smtClean="0"/>
              <a:t>How might Secondary classes be organised to facilitate the ‘layering’ of texts for students?</a:t>
            </a:r>
          </a:p>
          <a:p>
            <a:endParaRPr lang="en-NZ" dirty="0" smtClean="0"/>
          </a:p>
          <a:p>
            <a:r>
              <a:rPr lang="en-NZ" dirty="0" smtClean="0"/>
              <a:t>Would this differ across content areas?</a:t>
            </a:r>
          </a:p>
          <a:p>
            <a:endParaRPr lang="en-NZ" dirty="0" smtClean="0"/>
          </a:p>
          <a:p>
            <a:r>
              <a:rPr lang="en-NZ" dirty="0" smtClean="0"/>
              <a:t>Which texts could be ‘layered’ in this way?</a:t>
            </a:r>
            <a:endParaRPr lang="en-NZ" dirty="0"/>
          </a:p>
        </p:txBody>
      </p:sp>
      <p:sp>
        <p:nvSpPr>
          <p:cNvPr id="4" name="Footer Placeholder 3"/>
          <p:cNvSpPr>
            <a:spLocks noGrp="1"/>
          </p:cNvSpPr>
          <p:nvPr>
            <p:ph type="ftr" sz="quarter" idx="11"/>
          </p:nvPr>
        </p:nvSpPr>
        <p:spPr/>
        <p:txBody>
          <a:bodyPr/>
          <a:lstStyle/>
          <a:p>
            <a:pPr>
              <a:defRPr/>
            </a:pPr>
            <a:r>
              <a:rPr lang="en-AU" smtClean="0"/>
              <a:t>Woolf Fisher Research Centre</a:t>
            </a:r>
          </a:p>
          <a:p>
            <a:pPr>
              <a:defRPr/>
            </a:pPr>
            <a:r>
              <a:rPr lang="en-AU" smtClean="0"/>
              <a:t>The University of Auckland</a:t>
            </a:r>
            <a:endParaRPr lang="en-AU"/>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p:txBody>
          <a:bodyPr/>
          <a:lstStyle/>
          <a:p>
            <a:r>
              <a:rPr lang="en-AU" sz="4000" smtClean="0"/>
              <a:t>4.Embedded discussion</a:t>
            </a:r>
            <a:endParaRPr lang="en-GB" sz="4000" smtClean="0"/>
          </a:p>
        </p:txBody>
      </p:sp>
      <p:sp>
        <p:nvSpPr>
          <p:cNvPr id="261123" name="Rectangle 3"/>
          <p:cNvSpPr>
            <a:spLocks noGrp="1" noChangeArrowheads="1"/>
          </p:cNvSpPr>
          <p:nvPr>
            <p:ph type="body" idx="1"/>
          </p:nvPr>
        </p:nvSpPr>
        <p:spPr>
          <a:xfrm>
            <a:off x="1422400" y="1628775"/>
            <a:ext cx="7518400" cy="4467225"/>
          </a:xfrm>
        </p:spPr>
        <p:txBody>
          <a:bodyPr/>
          <a:lstStyle/>
          <a:p>
            <a:pPr>
              <a:lnSpc>
                <a:spcPct val="90000"/>
              </a:lnSpc>
              <a:buFont typeface="Wingdings" pitchFamily="2" charset="2"/>
              <a:buNone/>
            </a:pPr>
            <a:r>
              <a:rPr lang="en-NZ" smtClean="0"/>
              <a:t>Student – It’s a ti-gon.</a:t>
            </a:r>
          </a:p>
          <a:p>
            <a:pPr>
              <a:lnSpc>
                <a:spcPct val="90000"/>
              </a:lnSpc>
              <a:buFont typeface="Wingdings" pitchFamily="2" charset="2"/>
              <a:buNone/>
            </a:pPr>
            <a:r>
              <a:rPr lang="en-NZ" smtClean="0"/>
              <a:t>Student – That’s what we said</a:t>
            </a:r>
          </a:p>
          <a:p>
            <a:pPr>
              <a:lnSpc>
                <a:spcPct val="90000"/>
              </a:lnSpc>
              <a:buFont typeface="Wingdings" pitchFamily="2" charset="2"/>
              <a:buNone/>
            </a:pPr>
            <a:r>
              <a:rPr lang="en-NZ" smtClean="0"/>
              <a:t>Teacher- A ti-gon?</a:t>
            </a:r>
          </a:p>
          <a:p>
            <a:pPr>
              <a:lnSpc>
                <a:spcPct val="90000"/>
              </a:lnSpc>
              <a:buFont typeface="Wingdings" pitchFamily="2" charset="2"/>
              <a:buNone/>
            </a:pPr>
            <a:r>
              <a:rPr lang="en-NZ" smtClean="0"/>
              <a:t>Student  -A ti-gon</a:t>
            </a:r>
          </a:p>
          <a:p>
            <a:pPr>
              <a:lnSpc>
                <a:spcPct val="90000"/>
              </a:lnSpc>
              <a:buFont typeface="Wingdings" pitchFamily="2" charset="2"/>
              <a:buNone/>
            </a:pPr>
            <a:r>
              <a:rPr lang="en-NZ" smtClean="0"/>
              <a:t>Student - What’s a ti-gon?</a:t>
            </a:r>
          </a:p>
          <a:p>
            <a:pPr>
              <a:lnSpc>
                <a:spcPct val="90000"/>
              </a:lnSpc>
              <a:buFont typeface="Wingdings" pitchFamily="2" charset="2"/>
              <a:buNone/>
            </a:pPr>
            <a:r>
              <a:rPr lang="en-NZ" smtClean="0"/>
              <a:t>Student - It’s a type of half lion…</a:t>
            </a:r>
          </a:p>
          <a:p>
            <a:pPr>
              <a:lnSpc>
                <a:spcPct val="90000"/>
              </a:lnSpc>
              <a:buFont typeface="Wingdings" pitchFamily="2" charset="2"/>
              <a:buNone/>
            </a:pPr>
            <a:r>
              <a:rPr lang="en-NZ" smtClean="0"/>
              <a:t>Student -Is it real?</a:t>
            </a:r>
          </a:p>
          <a:p>
            <a:pPr>
              <a:lnSpc>
                <a:spcPct val="90000"/>
              </a:lnSpc>
              <a:buFont typeface="Wingdings" pitchFamily="2" charset="2"/>
              <a:buNone/>
            </a:pPr>
            <a:r>
              <a:rPr lang="en-NZ" smtClean="0"/>
              <a:t>(discussion continues)</a:t>
            </a:r>
            <a:endParaRPr lang="en-GB"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lstStyle/>
          <a:p>
            <a:r>
              <a:rPr lang="en-AU" sz="4000" smtClean="0"/>
              <a:t>4.Embedded discussion </a:t>
            </a:r>
            <a:endParaRPr lang="en-GB" sz="4000" smtClean="0"/>
          </a:p>
        </p:txBody>
      </p:sp>
      <p:sp>
        <p:nvSpPr>
          <p:cNvPr id="271363" name="Rectangle 3"/>
          <p:cNvSpPr>
            <a:spLocks noGrp="1" noChangeArrowheads="1"/>
          </p:cNvSpPr>
          <p:nvPr>
            <p:ph type="body" idx="1"/>
          </p:nvPr>
        </p:nvSpPr>
        <p:spPr>
          <a:xfrm>
            <a:off x="1422400" y="1143000"/>
            <a:ext cx="7518400" cy="5454650"/>
          </a:xfrm>
        </p:spPr>
        <p:txBody>
          <a:bodyPr/>
          <a:lstStyle/>
          <a:p>
            <a:pPr>
              <a:lnSpc>
                <a:spcPct val="90000"/>
              </a:lnSpc>
              <a:buFont typeface="Wingdings" pitchFamily="2" charset="2"/>
              <a:buNone/>
            </a:pPr>
            <a:r>
              <a:rPr lang="en-NZ" sz="2400" smtClean="0"/>
              <a:t>Teacher	Ok , any other words on there that 			you don’t know?</a:t>
            </a:r>
          </a:p>
          <a:p>
            <a:pPr>
              <a:lnSpc>
                <a:spcPct val="90000"/>
              </a:lnSpc>
              <a:buFont typeface="Wingdings" pitchFamily="2" charset="2"/>
              <a:buNone/>
            </a:pPr>
            <a:r>
              <a:rPr lang="en-NZ" sz="2400" smtClean="0"/>
              <a:t>Student 1	Yes miss</a:t>
            </a:r>
          </a:p>
          <a:p>
            <a:pPr>
              <a:lnSpc>
                <a:spcPct val="90000"/>
              </a:lnSpc>
              <a:buFont typeface="Wingdings" pitchFamily="2" charset="2"/>
              <a:buNone/>
            </a:pPr>
            <a:r>
              <a:rPr lang="en-NZ" sz="2400" smtClean="0"/>
              <a:t>Student 2	that, El Dorado</a:t>
            </a:r>
          </a:p>
          <a:p>
            <a:pPr>
              <a:lnSpc>
                <a:spcPct val="90000"/>
              </a:lnSpc>
              <a:buFont typeface="Wingdings" pitchFamily="2" charset="2"/>
              <a:buNone/>
            </a:pPr>
            <a:r>
              <a:rPr lang="en-NZ" sz="2400" smtClean="0"/>
              <a:t>Teacher 	What do you think that El 					Dorado is?</a:t>
            </a:r>
          </a:p>
          <a:p>
            <a:pPr>
              <a:lnSpc>
                <a:spcPct val="90000"/>
              </a:lnSpc>
              <a:buFont typeface="Wingdings" pitchFamily="2" charset="2"/>
              <a:buNone/>
            </a:pPr>
            <a:r>
              <a:rPr lang="en-NZ" sz="2400" smtClean="0"/>
              <a:t>Student 1 	a city, or a village</a:t>
            </a:r>
          </a:p>
          <a:p>
            <a:pPr>
              <a:lnSpc>
                <a:spcPct val="90000"/>
              </a:lnSpc>
              <a:buFont typeface="Wingdings" pitchFamily="2" charset="2"/>
              <a:buNone/>
            </a:pPr>
            <a:r>
              <a:rPr lang="en-NZ" sz="2400" smtClean="0"/>
              <a:t>Teacher 	like a city, or a place…like a village?</a:t>
            </a:r>
          </a:p>
          <a:p>
            <a:pPr>
              <a:lnSpc>
                <a:spcPct val="90000"/>
              </a:lnSpc>
              <a:buFont typeface="Wingdings" pitchFamily="2" charset="2"/>
              <a:buNone/>
            </a:pPr>
            <a:r>
              <a:rPr lang="en-NZ" sz="2400" smtClean="0"/>
              <a:t>Student 2	Miss, it’s a place of gold.</a:t>
            </a:r>
          </a:p>
          <a:p>
            <a:pPr>
              <a:lnSpc>
                <a:spcPct val="90000"/>
              </a:lnSpc>
              <a:buFont typeface="Wingdings" pitchFamily="2" charset="2"/>
              <a:buNone/>
            </a:pPr>
            <a:r>
              <a:rPr lang="en-NZ" sz="2400" smtClean="0"/>
              <a:t>Teacher 	it’s a place of gold?….where does 			that give that away? (referring to the 			text)</a:t>
            </a:r>
          </a:p>
          <a:p>
            <a:pPr>
              <a:lnSpc>
                <a:spcPct val="90000"/>
              </a:lnSpc>
              <a:buFont typeface="Wingdings" pitchFamily="2" charset="2"/>
              <a:buNone/>
            </a:pPr>
            <a:r>
              <a:rPr lang="en-NZ" sz="2400" smtClean="0"/>
              <a:t>Student 2	Miss, I’ve seen the movie</a:t>
            </a:r>
            <a:endParaRPr lang="en-GB" sz="240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r>
              <a:rPr lang="en-AU" sz="4000" smtClean="0"/>
              <a:t>4. Embedded discussion</a:t>
            </a:r>
            <a:endParaRPr lang="en-AU" sz="3600" smtClean="0"/>
          </a:p>
        </p:txBody>
      </p:sp>
      <p:sp>
        <p:nvSpPr>
          <p:cNvPr id="210947" name="Rectangle 3"/>
          <p:cNvSpPr>
            <a:spLocks noGrp="1" noChangeArrowheads="1"/>
          </p:cNvSpPr>
          <p:nvPr>
            <p:ph type="body" idx="1"/>
          </p:nvPr>
        </p:nvSpPr>
        <p:spPr>
          <a:xfrm>
            <a:off x="1422400" y="1916113"/>
            <a:ext cx="7518400" cy="4179887"/>
          </a:xfrm>
        </p:spPr>
        <p:txBody>
          <a:bodyPr/>
          <a:lstStyle/>
          <a:p>
            <a:r>
              <a:rPr lang="en-NZ" sz="2800" smtClean="0"/>
              <a:t>Intertextual links affirmed through ‘uptake’ (Bloom &amp; Egan Robertson, 2003)</a:t>
            </a:r>
          </a:p>
          <a:p>
            <a:r>
              <a:rPr lang="en-NZ" sz="2800" smtClean="0"/>
              <a:t>Discussion as the main pedagogical tool for incorporation</a:t>
            </a:r>
          </a:p>
          <a:p>
            <a:r>
              <a:rPr lang="en-NZ" sz="2800" smtClean="0"/>
              <a:t>Opportunities for ‘true’ discussion (compared with ‘class discussions’ which are teacher led Q&amp;A sequences)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Transfer to secondary?</a:t>
            </a:r>
            <a:endParaRPr lang="en-NZ" dirty="0"/>
          </a:p>
        </p:txBody>
      </p:sp>
      <p:sp>
        <p:nvSpPr>
          <p:cNvPr id="3" name="Content Placeholder 2"/>
          <p:cNvSpPr>
            <a:spLocks noGrp="1"/>
          </p:cNvSpPr>
          <p:nvPr>
            <p:ph idx="1"/>
          </p:nvPr>
        </p:nvSpPr>
        <p:spPr/>
        <p:txBody>
          <a:bodyPr/>
          <a:lstStyle/>
          <a:p>
            <a:r>
              <a:rPr lang="en-NZ" dirty="0" smtClean="0"/>
              <a:t>What are the opportunities for embedded discussion in Secondary classes?</a:t>
            </a:r>
          </a:p>
          <a:p>
            <a:endParaRPr lang="en-NZ" dirty="0" smtClean="0"/>
          </a:p>
          <a:p>
            <a:r>
              <a:rPr lang="en-NZ" dirty="0" smtClean="0"/>
              <a:t>How might different content areas embed discussion around texts and tasks?</a:t>
            </a:r>
          </a:p>
          <a:p>
            <a:endParaRPr lang="en-NZ" dirty="0" smtClean="0"/>
          </a:p>
          <a:p>
            <a:r>
              <a:rPr lang="en-NZ" dirty="0" smtClean="0"/>
              <a:t>Discussion about which texts?</a:t>
            </a:r>
          </a:p>
        </p:txBody>
      </p:sp>
      <p:sp>
        <p:nvSpPr>
          <p:cNvPr id="4" name="Footer Placeholder 3"/>
          <p:cNvSpPr>
            <a:spLocks noGrp="1"/>
          </p:cNvSpPr>
          <p:nvPr>
            <p:ph type="ftr" sz="quarter" idx="11"/>
          </p:nvPr>
        </p:nvSpPr>
        <p:spPr/>
        <p:txBody>
          <a:bodyPr/>
          <a:lstStyle/>
          <a:p>
            <a:pPr>
              <a:defRPr/>
            </a:pPr>
            <a:r>
              <a:rPr lang="en-AU" smtClean="0"/>
              <a:t>Woolf Fisher Research Centre</a:t>
            </a:r>
          </a:p>
          <a:p>
            <a:pPr>
              <a:defRPr/>
            </a:pPr>
            <a:r>
              <a:rPr lang="en-AU" smtClean="0"/>
              <a:t>The University of Auckland</a:t>
            </a:r>
            <a:endParaRPr lang="en-AU"/>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a:xfrm>
            <a:off x="1258888" y="171450"/>
            <a:ext cx="7885112" cy="1143000"/>
          </a:xfrm>
        </p:spPr>
        <p:txBody>
          <a:bodyPr/>
          <a:lstStyle/>
          <a:p>
            <a:r>
              <a:rPr lang="en-NZ" sz="3200" smtClean="0"/>
              <a:t>So effectiveness of explicit intertextual focus?</a:t>
            </a:r>
            <a:r>
              <a:rPr lang="en-NZ" sz="4000" smtClean="0"/>
              <a:t> </a:t>
            </a:r>
            <a:endParaRPr lang="en-GB" sz="4000" smtClean="0"/>
          </a:p>
        </p:txBody>
      </p:sp>
      <p:sp>
        <p:nvSpPr>
          <p:cNvPr id="249859" name="Rectangle 3"/>
          <p:cNvSpPr>
            <a:spLocks noGrp="1" noChangeArrowheads="1"/>
          </p:cNvSpPr>
          <p:nvPr>
            <p:ph type="body" idx="1"/>
          </p:nvPr>
        </p:nvSpPr>
        <p:spPr>
          <a:xfrm>
            <a:off x="1422400" y="1557338"/>
            <a:ext cx="7518400" cy="5300662"/>
          </a:xfrm>
        </p:spPr>
        <p:txBody>
          <a:bodyPr/>
          <a:lstStyle/>
          <a:p>
            <a:pPr marL="609600" indent="-609600">
              <a:buFont typeface="Wingdings" pitchFamily="2" charset="2"/>
              <a:buAutoNum type="arabicPeriod"/>
            </a:pPr>
            <a:r>
              <a:rPr lang="en-NZ" smtClean="0"/>
              <a:t>Framing (conceptual agency)</a:t>
            </a:r>
          </a:p>
          <a:p>
            <a:pPr marL="1295400" lvl="1" indent="-533400"/>
            <a:r>
              <a:rPr lang="en-NZ" smtClean="0"/>
              <a:t>Students as appropriators of knowledge resources</a:t>
            </a:r>
          </a:p>
          <a:p>
            <a:pPr marL="1295400" lvl="1" indent="-533400"/>
            <a:r>
              <a:rPr lang="en-NZ" smtClean="0"/>
              <a:t>Creators of tools – based on own experiences with texts and created for students’ future use</a:t>
            </a:r>
          </a:p>
          <a:p>
            <a:pPr marL="609600" indent="-609600">
              <a:buFont typeface="Wingdings" pitchFamily="2" charset="2"/>
              <a:buAutoNum type="arabicPeriod"/>
            </a:pPr>
            <a:r>
              <a:rPr lang="en-NZ" smtClean="0"/>
              <a:t>Situated meanings</a:t>
            </a:r>
          </a:p>
          <a:p>
            <a:pPr marL="1295400" lvl="1" indent="-533400"/>
            <a:r>
              <a:rPr lang="en-NZ" smtClean="0"/>
              <a:t>Inter-contextuality of reading and writing</a:t>
            </a:r>
          </a:p>
          <a:p>
            <a:pPr marL="1295400" lvl="1" indent="-533400"/>
            <a:r>
              <a:rPr lang="en-NZ" smtClean="0"/>
              <a:t>Multiple examples: ‘re-contextualising’</a:t>
            </a:r>
            <a:endParaRPr lang="en-GB"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r>
              <a:rPr lang="en-NZ" sz="3200" smtClean="0"/>
              <a:t>So effectiveness of explicit intertextual focus?</a:t>
            </a:r>
            <a:r>
              <a:rPr lang="en-NZ" sz="4000" smtClean="0"/>
              <a:t> </a:t>
            </a:r>
            <a:endParaRPr lang="en-GB" sz="4000" smtClean="0"/>
          </a:p>
        </p:txBody>
      </p:sp>
      <p:sp>
        <p:nvSpPr>
          <p:cNvPr id="254979" name="Rectangle 3"/>
          <p:cNvSpPr>
            <a:spLocks noGrp="1" noChangeArrowheads="1"/>
          </p:cNvSpPr>
          <p:nvPr>
            <p:ph type="body" idx="1"/>
          </p:nvPr>
        </p:nvSpPr>
        <p:spPr>
          <a:xfrm>
            <a:off x="1422400" y="1628775"/>
            <a:ext cx="7518400" cy="4467225"/>
          </a:xfrm>
        </p:spPr>
        <p:txBody>
          <a:bodyPr/>
          <a:lstStyle/>
          <a:p>
            <a:pPr marL="609600" indent="-609600">
              <a:buFont typeface="Wingdings" pitchFamily="2" charset="2"/>
              <a:buAutoNum type="arabicPeriod" startAt="3"/>
            </a:pPr>
            <a:r>
              <a:rPr lang="en-GB" smtClean="0"/>
              <a:t>Agency and situatedness in classrooms</a:t>
            </a:r>
          </a:p>
          <a:p>
            <a:pPr marL="1295400" lvl="1" indent="-533400"/>
            <a:r>
              <a:rPr lang="en-GB" smtClean="0"/>
              <a:t>By incorporating the teaching of composing strategies which explicitly draw on situated textual knowledge </a:t>
            </a:r>
          </a:p>
          <a:p>
            <a:pPr marL="1295400" lvl="1" indent="-533400"/>
            <a:r>
              <a:rPr lang="en-GB" smtClean="0"/>
              <a:t>giving permission to investigate and appropriate the features of texts that work to achieve authorial purpose.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r>
              <a:rPr lang="en-NZ" sz="4000" smtClean="0"/>
              <a:t>Conclusion – intertextual theory repositions writing instruction to be more culturally responsive</a:t>
            </a:r>
            <a:endParaRPr lang="en-GB" sz="4000" smtClean="0"/>
          </a:p>
        </p:txBody>
      </p:sp>
      <p:sp>
        <p:nvSpPr>
          <p:cNvPr id="247811" name="Rectangle 3"/>
          <p:cNvSpPr>
            <a:spLocks noGrp="1" noChangeArrowheads="1"/>
          </p:cNvSpPr>
          <p:nvPr>
            <p:ph type="body" idx="1"/>
          </p:nvPr>
        </p:nvSpPr>
        <p:spPr>
          <a:xfrm>
            <a:off x="1422400" y="2205038"/>
            <a:ext cx="7518400" cy="3890962"/>
          </a:xfrm>
        </p:spPr>
        <p:txBody>
          <a:bodyPr/>
          <a:lstStyle/>
          <a:p>
            <a:r>
              <a:rPr lang="en-NZ" smtClean="0"/>
              <a:t>Intertextuality as incorporation and unlocking of textual knowledge</a:t>
            </a:r>
          </a:p>
          <a:p>
            <a:pPr>
              <a:buFont typeface="Wingdings" pitchFamily="2" charset="2"/>
              <a:buNone/>
            </a:pPr>
            <a:endParaRPr lang="en-NZ" smtClean="0"/>
          </a:p>
          <a:p>
            <a:r>
              <a:rPr lang="en-NZ" smtClean="0"/>
              <a:t>Textual inquiry (by students, with authority to talk) as building situated and authoritative textual knowledge</a:t>
            </a:r>
            <a:endParaRPr lang="en-GB"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AU"/>
              <a:t>Woolf Fisher Research Centre</a:t>
            </a:r>
          </a:p>
          <a:p>
            <a:r>
              <a:rPr lang="en-AU"/>
              <a:t>The University of Auckland</a:t>
            </a:r>
          </a:p>
        </p:txBody>
      </p:sp>
      <p:sp>
        <p:nvSpPr>
          <p:cNvPr id="179202" name="Rectangle 2"/>
          <p:cNvSpPr>
            <a:spLocks noGrp="1" noChangeArrowheads="1"/>
          </p:cNvSpPr>
          <p:nvPr>
            <p:ph type="title"/>
          </p:nvPr>
        </p:nvSpPr>
        <p:spPr/>
        <p:txBody>
          <a:bodyPr/>
          <a:lstStyle/>
          <a:p>
            <a:r>
              <a:rPr lang="en-NZ"/>
              <a:t>Problem to be solved.</a:t>
            </a:r>
            <a:endParaRPr lang="en-GB"/>
          </a:p>
        </p:txBody>
      </p:sp>
      <p:sp>
        <p:nvSpPr>
          <p:cNvPr id="179203" name="Rectangle 3"/>
          <p:cNvSpPr>
            <a:spLocks noGrp="1" noChangeArrowheads="1"/>
          </p:cNvSpPr>
          <p:nvPr>
            <p:ph type="body" idx="1"/>
          </p:nvPr>
        </p:nvSpPr>
        <p:spPr>
          <a:xfrm>
            <a:off x="1422400" y="908050"/>
            <a:ext cx="7518400" cy="5949950"/>
          </a:xfrm>
        </p:spPr>
        <p:txBody>
          <a:bodyPr/>
          <a:lstStyle/>
          <a:p>
            <a:pPr>
              <a:lnSpc>
                <a:spcPct val="90000"/>
              </a:lnSpc>
            </a:pPr>
            <a:r>
              <a:rPr lang="en-NZ" sz="2400" dirty="0"/>
              <a:t>Suppose you are a doctor faced with a patient who has a malignant tumour in his stomach. It is impossible to operate on the patient, but unless the tumour is destroyed the patient will die. There is a kind of ray that can be used to destroy the tumour. If the rays reach the tumour all at once at a sufficiently high density, the tumour will be destroyed. Unfortunately, at this intensity healthy tissue that the rays pass through on the way to the tumour will also be destroyed. At lower intensities the rays are harmless to healthy tissue, but they will not affect the tumour either.  What type of procedure might be used to destroy the tumour with the rays and at the same time avoid destroying the healthy tissue?</a:t>
            </a:r>
            <a:endParaRPr lang="en-GB"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AU"/>
              <a:t>Woolf Fisher Research Centre</a:t>
            </a:r>
          </a:p>
          <a:p>
            <a:r>
              <a:rPr lang="en-AU"/>
              <a:t>The University of Auckland</a:t>
            </a:r>
          </a:p>
        </p:txBody>
      </p:sp>
      <p:sp>
        <p:nvSpPr>
          <p:cNvPr id="181250" name="Rectangle 2"/>
          <p:cNvSpPr>
            <a:spLocks noGrp="1" noChangeArrowheads="1"/>
          </p:cNvSpPr>
          <p:nvPr>
            <p:ph type="title"/>
          </p:nvPr>
        </p:nvSpPr>
        <p:spPr/>
        <p:txBody>
          <a:bodyPr/>
          <a:lstStyle/>
          <a:p>
            <a:r>
              <a:rPr lang="en-NZ" sz="4000"/>
              <a:t>How did you solve the problem?</a:t>
            </a:r>
            <a:endParaRPr lang="en-GB" sz="4000"/>
          </a:p>
        </p:txBody>
      </p:sp>
      <p:sp>
        <p:nvSpPr>
          <p:cNvPr id="181251" name="Rectangle 3"/>
          <p:cNvSpPr>
            <a:spLocks noGrp="1" noChangeArrowheads="1"/>
          </p:cNvSpPr>
          <p:nvPr>
            <p:ph type="body" idx="1"/>
          </p:nvPr>
        </p:nvSpPr>
        <p:spPr/>
        <p:txBody>
          <a:bodyPr/>
          <a:lstStyle/>
          <a:p>
            <a:pPr>
              <a:lnSpc>
                <a:spcPct val="90000"/>
              </a:lnSpc>
            </a:pPr>
            <a:r>
              <a:rPr lang="en-NZ" dirty="0"/>
              <a:t>10% can come up with answer without any initial story</a:t>
            </a:r>
          </a:p>
          <a:p>
            <a:pPr>
              <a:lnSpc>
                <a:spcPct val="90000"/>
              </a:lnSpc>
            </a:pPr>
            <a:endParaRPr lang="en-NZ" dirty="0"/>
          </a:p>
          <a:p>
            <a:pPr>
              <a:lnSpc>
                <a:spcPct val="90000"/>
              </a:lnSpc>
            </a:pPr>
            <a:r>
              <a:rPr lang="en-NZ" dirty="0"/>
              <a:t>30% </a:t>
            </a:r>
            <a:r>
              <a:rPr lang="en-NZ" dirty="0" smtClean="0"/>
              <a:t>(of the rest) can </a:t>
            </a:r>
            <a:r>
              <a:rPr lang="en-NZ" dirty="0"/>
              <a:t>come up with answer given story but not cued to use it (noticed it independently)</a:t>
            </a:r>
          </a:p>
          <a:p>
            <a:pPr>
              <a:lnSpc>
                <a:spcPct val="90000"/>
              </a:lnSpc>
            </a:pPr>
            <a:endParaRPr lang="en-NZ" dirty="0"/>
          </a:p>
          <a:p>
            <a:pPr>
              <a:lnSpc>
                <a:spcPct val="90000"/>
              </a:lnSpc>
            </a:pPr>
            <a:r>
              <a:rPr lang="en-NZ" dirty="0"/>
              <a:t>75% </a:t>
            </a:r>
            <a:r>
              <a:rPr lang="en-NZ" dirty="0" smtClean="0"/>
              <a:t>(of the rest) can </a:t>
            </a:r>
            <a:r>
              <a:rPr lang="en-NZ" dirty="0"/>
              <a:t>solve it using initial story once they are told that it is relevant (applied it)</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AU"/>
              <a:t>Woolf Fisher Research Centre</a:t>
            </a:r>
          </a:p>
          <a:p>
            <a:r>
              <a:rPr lang="en-AU"/>
              <a:t>The University of Auckland</a:t>
            </a:r>
          </a:p>
        </p:txBody>
      </p:sp>
      <p:sp>
        <p:nvSpPr>
          <p:cNvPr id="172034" name="Rectangle 2"/>
          <p:cNvSpPr>
            <a:spLocks noGrp="1" noChangeArrowheads="1"/>
          </p:cNvSpPr>
          <p:nvPr>
            <p:ph type="title"/>
          </p:nvPr>
        </p:nvSpPr>
        <p:spPr/>
        <p:txBody>
          <a:bodyPr/>
          <a:lstStyle/>
          <a:p>
            <a:r>
              <a:rPr lang="en-NZ" sz="4000"/>
              <a:t>The traditional transfer paradox</a:t>
            </a:r>
            <a:endParaRPr lang="en-US" sz="4000"/>
          </a:p>
        </p:txBody>
      </p:sp>
      <p:sp>
        <p:nvSpPr>
          <p:cNvPr id="172035" name="Rectangle 3"/>
          <p:cNvSpPr>
            <a:spLocks noGrp="1" noChangeArrowheads="1"/>
          </p:cNvSpPr>
          <p:nvPr>
            <p:ph type="body" idx="1"/>
          </p:nvPr>
        </p:nvSpPr>
        <p:spPr/>
        <p:txBody>
          <a:bodyPr/>
          <a:lstStyle/>
          <a:p>
            <a:r>
              <a:rPr lang="en-NZ" dirty="0"/>
              <a:t>Notoriously hard to </a:t>
            </a:r>
            <a:r>
              <a:rPr lang="en-NZ" dirty="0" smtClean="0"/>
              <a:t>get people to ‘transfer’ in experimental situations– </a:t>
            </a:r>
            <a:r>
              <a:rPr lang="en-NZ" dirty="0"/>
              <a:t>learning does not seem to transfer</a:t>
            </a:r>
          </a:p>
          <a:p>
            <a:endParaRPr lang="en-NZ" dirty="0"/>
          </a:p>
          <a:p>
            <a:r>
              <a:rPr lang="en-NZ" dirty="0" smtClean="0"/>
              <a:t>Theories </a:t>
            </a:r>
            <a:r>
              <a:rPr lang="en-NZ" dirty="0"/>
              <a:t>of learning rely on </a:t>
            </a:r>
            <a:r>
              <a:rPr lang="en-NZ" dirty="0" smtClean="0"/>
              <a:t>learners basing </a:t>
            </a:r>
            <a:r>
              <a:rPr lang="en-NZ" dirty="0"/>
              <a:t>new learning on prior knowledge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AU"/>
              <a:t>Woolf Fisher Research Centre</a:t>
            </a:r>
          </a:p>
          <a:p>
            <a:r>
              <a:rPr lang="en-AU"/>
              <a:t>The University of Auckland</a:t>
            </a:r>
          </a:p>
        </p:txBody>
      </p:sp>
      <p:sp>
        <p:nvSpPr>
          <p:cNvPr id="182274" name="Rectangle 2"/>
          <p:cNvSpPr>
            <a:spLocks noGrp="1" noChangeArrowheads="1"/>
          </p:cNvSpPr>
          <p:nvPr>
            <p:ph type="title"/>
          </p:nvPr>
        </p:nvSpPr>
        <p:spPr/>
        <p:txBody>
          <a:bodyPr/>
          <a:lstStyle/>
          <a:p>
            <a:r>
              <a:rPr lang="en-US" dirty="0" smtClean="0"/>
              <a:t>5 minute Discussion</a:t>
            </a:r>
            <a:endParaRPr lang="en-US" dirty="0"/>
          </a:p>
        </p:txBody>
      </p:sp>
      <p:sp>
        <p:nvSpPr>
          <p:cNvPr id="182275" name="Rectangle 3"/>
          <p:cNvSpPr>
            <a:spLocks noGrp="1" noChangeArrowheads="1"/>
          </p:cNvSpPr>
          <p:nvPr>
            <p:ph type="body" idx="1"/>
          </p:nvPr>
        </p:nvSpPr>
        <p:spPr/>
        <p:txBody>
          <a:bodyPr/>
          <a:lstStyle/>
          <a:p>
            <a:r>
              <a:rPr lang="en-US" dirty="0"/>
              <a:t>What can we as teachers do to help children transfer / use what they know in the current situation? (transfer in)</a:t>
            </a:r>
          </a:p>
          <a:p>
            <a:endParaRPr lang="en-US" dirty="0"/>
          </a:p>
          <a:p>
            <a:r>
              <a:rPr lang="en-US" dirty="0"/>
              <a:t>What can we as teachers do to help children learn in ways so that they will use their knowledge in future contexts? (transfer out)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r>
              <a:rPr lang="en-NZ" sz="4000" smtClean="0"/>
              <a:t>General conditions for transfer</a:t>
            </a:r>
            <a:endParaRPr lang="en-GB" sz="4000" smtClean="0"/>
          </a:p>
        </p:txBody>
      </p:sp>
      <p:sp>
        <p:nvSpPr>
          <p:cNvPr id="240643" name="Rectangle 3"/>
          <p:cNvSpPr>
            <a:spLocks noGrp="1" noChangeArrowheads="1"/>
          </p:cNvSpPr>
          <p:nvPr>
            <p:ph type="body" idx="1"/>
          </p:nvPr>
        </p:nvSpPr>
        <p:spPr>
          <a:xfrm>
            <a:off x="1422400" y="908050"/>
            <a:ext cx="7518400" cy="5761038"/>
          </a:xfrm>
        </p:spPr>
        <p:txBody>
          <a:bodyPr/>
          <a:lstStyle/>
          <a:p>
            <a:r>
              <a:rPr lang="en-GB" sz="2800" smtClean="0"/>
              <a:t>Classrooms can either afford or constrain transfer of learning (Greeno, Smith, &amp; Moore, 1993) (and learners need to perceive these affordances). </a:t>
            </a:r>
          </a:p>
          <a:p>
            <a:pPr lvl="1"/>
            <a:r>
              <a:rPr lang="en-GB" sz="2400" smtClean="0"/>
              <a:t>‘</a:t>
            </a:r>
            <a:r>
              <a:rPr lang="en-GB" sz="2400" b="1" smtClean="0"/>
              <a:t>focusing phenomena</a:t>
            </a:r>
            <a:r>
              <a:rPr lang="en-GB" sz="2400" smtClean="0"/>
              <a:t>’ (Lobato, Ellis, &amp; Munoz, 2003) to cue relevant prior knowledge</a:t>
            </a:r>
          </a:p>
          <a:p>
            <a:pPr lvl="1"/>
            <a:r>
              <a:rPr lang="en-GB" sz="2400" b="1" smtClean="0"/>
              <a:t>‘framing</a:t>
            </a:r>
            <a:r>
              <a:rPr lang="en-GB" sz="2400" smtClean="0"/>
              <a:t>’ (Engle, 2006) authorship / time</a:t>
            </a:r>
          </a:p>
          <a:p>
            <a:r>
              <a:rPr lang="en-GB" sz="2800" smtClean="0"/>
              <a:t>Knowledge that can be </a:t>
            </a:r>
            <a:r>
              <a:rPr lang="en-GB" sz="2800" b="1" smtClean="0"/>
              <a:t>flexibly recreated</a:t>
            </a:r>
            <a:r>
              <a:rPr lang="en-GB" sz="2800" smtClean="0"/>
              <a:t> in new contexts, rather than reproduced in form (Gee, 2001). </a:t>
            </a:r>
          </a:p>
          <a:p>
            <a:pPr lvl="1"/>
            <a:r>
              <a:rPr lang="en-GB" sz="2400" smtClean="0"/>
              <a:t>‘</a:t>
            </a:r>
            <a:r>
              <a:rPr lang="en-NZ" sz="2400" b="1" smtClean="0"/>
              <a:t>situated meanings’</a:t>
            </a:r>
            <a:r>
              <a:rPr lang="en-NZ" sz="2400" smtClean="0"/>
              <a:t> (Gee, 1999)</a:t>
            </a:r>
          </a:p>
          <a:p>
            <a:pPr lvl="1"/>
            <a:r>
              <a:rPr lang="en-NZ" sz="2400" b="1" smtClean="0"/>
              <a:t>‘</a:t>
            </a:r>
            <a:r>
              <a:rPr lang="en-GB" sz="2400" smtClean="0"/>
              <a:t>Authoritative, connected knowing’ (Greeno, 2006) – acting with ‘</a:t>
            </a:r>
            <a:r>
              <a:rPr lang="en-GB" sz="2400" b="1" smtClean="0"/>
              <a:t>conceptual agency’</a:t>
            </a:r>
          </a:p>
          <a:p>
            <a:pPr lvl="1"/>
            <a:endParaRPr lang="en-GB" sz="2400" b="1" smtClean="0"/>
          </a:p>
          <a:p>
            <a:endParaRPr lang="en-GB" sz="2800" smtClean="0"/>
          </a:p>
          <a:p>
            <a:pPr>
              <a:buFont typeface="Wingdings" pitchFamily="2" charset="2"/>
              <a:buNone/>
            </a:pPr>
            <a:endParaRPr lang="en-GB" sz="2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r>
              <a:rPr lang="en-GB" sz="3600" b="1" dirty="0" smtClean="0"/>
              <a:t>Culturally Responsive Pedagogy </a:t>
            </a:r>
            <a:r>
              <a:rPr lang="en-GB" dirty="0" smtClean="0"/>
              <a:t/>
            </a:r>
            <a:br>
              <a:rPr lang="en-GB" dirty="0" smtClean="0"/>
            </a:br>
            <a:endParaRPr lang="en-GB" dirty="0" smtClean="0"/>
          </a:p>
        </p:txBody>
      </p:sp>
      <p:sp>
        <p:nvSpPr>
          <p:cNvPr id="251907" name="Rectangle 3"/>
          <p:cNvSpPr>
            <a:spLocks noGrp="1" noChangeArrowheads="1"/>
          </p:cNvSpPr>
          <p:nvPr>
            <p:ph type="body" idx="1"/>
          </p:nvPr>
        </p:nvSpPr>
        <p:spPr>
          <a:xfrm>
            <a:off x="1422400" y="1125538"/>
            <a:ext cx="7518400" cy="5732462"/>
          </a:xfrm>
        </p:spPr>
        <p:txBody>
          <a:bodyPr/>
          <a:lstStyle/>
          <a:p>
            <a:pPr>
              <a:lnSpc>
                <a:spcPct val="90000"/>
              </a:lnSpc>
            </a:pPr>
            <a:r>
              <a:rPr lang="en-GB" smtClean="0"/>
              <a:t>Component processes</a:t>
            </a:r>
          </a:p>
          <a:p>
            <a:pPr marL="1104900" lvl="1" indent="-342900">
              <a:lnSpc>
                <a:spcPct val="90000"/>
              </a:lnSpc>
            </a:pPr>
            <a:r>
              <a:rPr lang="en-GB" smtClean="0"/>
              <a:t>Incorporation of students’ resources. That is: Instruction that values and builds on student ‘resources’ (Bishop, O'Sullivan, &amp; Berryman, 2010; Lee, 2009; McNaughton, 2002)</a:t>
            </a:r>
          </a:p>
          <a:p>
            <a:pPr marL="1104900" lvl="1" indent="-342900">
              <a:lnSpc>
                <a:spcPct val="90000"/>
              </a:lnSpc>
            </a:pPr>
            <a:r>
              <a:rPr lang="en-GB" smtClean="0"/>
              <a:t>Making what is implicit or assumed explicit and able to be controlled. Maori and Pasifika students identify the need for clarity and guidance around what is required and can be given directly (Amituanai-Toloa, McNaughton, Lai, &amp; Airini, 2009; Bishop, et al., 2010)</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8119</TotalTime>
  <Words>2304</Words>
  <Application>Microsoft Office PowerPoint</Application>
  <PresentationFormat>On-screen Show (4:3)</PresentationFormat>
  <Paragraphs>263</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Default Design</vt:lpstr>
      <vt:lpstr>Intertextuality in diverse classrooms</vt:lpstr>
      <vt:lpstr>But first, two tasks…  1 Story to be recalled 2 Problem to be solved</vt:lpstr>
      <vt:lpstr>Story to be recalled (at a later time).</vt:lpstr>
      <vt:lpstr>Problem to be solved.</vt:lpstr>
      <vt:lpstr>How did you solve the problem?</vt:lpstr>
      <vt:lpstr>The traditional transfer paradox</vt:lpstr>
      <vt:lpstr>5 minute Discussion</vt:lpstr>
      <vt:lpstr>General conditions for transfer</vt:lpstr>
      <vt:lpstr>Culturally Responsive Pedagogy  </vt:lpstr>
      <vt:lpstr>Processes imply transfer of learning </vt:lpstr>
      <vt:lpstr>So how to achieve ‘double transfer’?</vt:lpstr>
      <vt:lpstr>This implies building intertextuality – connections between texts</vt:lpstr>
      <vt:lpstr>Intertextuality and young writers</vt:lpstr>
      <vt:lpstr>Intertextuality and transfer</vt:lpstr>
      <vt:lpstr>What would Instructional design look like?</vt:lpstr>
      <vt:lpstr>What would teachers need to be  aware of? </vt:lpstr>
      <vt:lpstr>What would instruction need to provide for learners? </vt:lpstr>
      <vt:lpstr>Research question</vt:lpstr>
      <vt:lpstr>Research question cont.</vt:lpstr>
      <vt:lpstr>Observed intertextual teaching practices of case study (primary) teachers</vt:lpstr>
      <vt:lpstr>1 Borrowing -the reading / writing links</vt:lpstr>
      <vt:lpstr>1. Borrowing (not emulating)</vt:lpstr>
      <vt:lpstr>Transfer to secondary?</vt:lpstr>
      <vt:lpstr>2.Creating tools to make texts</vt:lpstr>
      <vt:lpstr>2. Tools to make texts cont…</vt:lpstr>
      <vt:lpstr>2. Tools to make texts cont…</vt:lpstr>
      <vt:lpstr>Transfer to secondary?</vt:lpstr>
      <vt:lpstr>3. Layering of multiple texts</vt:lpstr>
      <vt:lpstr>3. Layering of multiple texts:</vt:lpstr>
      <vt:lpstr>3. Layering of multiple texts</vt:lpstr>
      <vt:lpstr>Transfer to secondary?</vt:lpstr>
      <vt:lpstr>4.Embedded discussion</vt:lpstr>
      <vt:lpstr>4.Embedded discussion </vt:lpstr>
      <vt:lpstr>4. Embedded discussion</vt:lpstr>
      <vt:lpstr>Transfer to secondary?</vt:lpstr>
      <vt:lpstr>So effectiveness of explicit intertextual focus? </vt:lpstr>
      <vt:lpstr>So effectiveness of explicit intertextual focus? </vt:lpstr>
      <vt:lpstr>Conclusion – intertextual theory repositions writing instruction to be more culturally responsive</vt:lpstr>
    </vt:vector>
  </TitlesOfParts>
  <Company>NZPPTA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Northcroft</dc:creator>
  <cp:lastModifiedBy>Katrina Young</cp:lastModifiedBy>
  <cp:revision>122</cp:revision>
  <dcterms:created xsi:type="dcterms:W3CDTF">2003-04-30T23:15:46Z</dcterms:created>
  <dcterms:modified xsi:type="dcterms:W3CDTF">2012-07-04T01:46:56Z</dcterms:modified>
</cp:coreProperties>
</file>