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3" r:id="rId2"/>
    <p:sldId id="357" r:id="rId3"/>
    <p:sldId id="294" r:id="rId4"/>
    <p:sldId id="295" r:id="rId5"/>
    <p:sldId id="302" r:id="rId6"/>
    <p:sldId id="296" r:id="rId7"/>
    <p:sldId id="338" r:id="rId8"/>
    <p:sldId id="303" r:id="rId9"/>
    <p:sldId id="304" r:id="rId10"/>
    <p:sldId id="308" r:id="rId11"/>
    <p:sldId id="307" r:id="rId12"/>
    <p:sldId id="305" r:id="rId13"/>
    <p:sldId id="306" r:id="rId14"/>
    <p:sldId id="340" r:id="rId15"/>
    <p:sldId id="335" r:id="rId16"/>
    <p:sldId id="353" r:id="rId17"/>
    <p:sldId id="311" r:id="rId18"/>
    <p:sldId id="312" r:id="rId19"/>
    <p:sldId id="313" r:id="rId20"/>
    <p:sldId id="337" r:id="rId21"/>
    <p:sldId id="336" r:id="rId22"/>
    <p:sldId id="355" r:id="rId23"/>
    <p:sldId id="314" r:id="rId24"/>
    <p:sldId id="315" r:id="rId25"/>
    <p:sldId id="350" r:id="rId26"/>
    <p:sldId id="319" r:id="rId27"/>
    <p:sldId id="351" r:id="rId28"/>
    <p:sldId id="341" r:id="rId29"/>
    <p:sldId id="325" r:id="rId30"/>
    <p:sldId id="326" r:id="rId31"/>
    <p:sldId id="358" r:id="rId32"/>
    <p:sldId id="327" r:id="rId33"/>
    <p:sldId id="356" r:id="rId34"/>
    <p:sldId id="342" r:id="rId35"/>
    <p:sldId id="354" r:id="rId36"/>
    <p:sldId id="321" r:id="rId37"/>
    <p:sldId id="322" r:id="rId38"/>
    <p:sldId id="359" r:id="rId39"/>
    <p:sldId id="323" r:id="rId40"/>
    <p:sldId id="349" r:id="rId41"/>
    <p:sldId id="343" r:id="rId42"/>
    <p:sldId id="331" r:id="rId43"/>
    <p:sldId id="344" r:id="rId44"/>
    <p:sldId id="352" r:id="rId4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6C6C"/>
    <a:srgbClr val="9B9B9B"/>
    <a:srgbClr val="7B7B7B"/>
    <a:srgbClr val="A8A8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646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9E9FFF-DFAA-433A-9E8D-D7F557BB5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A738BD-8CCC-4A29-AD0E-F1B02164B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2833-E3D6-41D6-A7B8-9BB002508E9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0E7B5-788D-4514-9231-75C799D33CF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D1AF2-507B-45FA-A0D2-A1B0A3063E54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76C80-EB38-4881-AC77-2D516C1D47C0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NZ" smtClean="0"/>
              <a:t>Online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5035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4725" y="2286000"/>
            <a:ext cx="7331075" cy="1143000"/>
          </a:xfrm>
        </p:spPr>
        <p:txBody>
          <a:bodyPr/>
          <a:lstStyle>
            <a:lvl1pPr>
              <a:defRPr sz="46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74725" y="3957638"/>
            <a:ext cx="6400800" cy="4572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74725" y="5865813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C6C6C"/>
                </a:solidFill>
              </a:defRPr>
            </a:lvl1pPr>
          </a:lstStyle>
          <a:p>
            <a:pPr>
              <a:defRPr/>
            </a:pPr>
            <a:fld id="{86F6E88D-EA47-44E1-AE9D-7F703FA70175}" type="datetime6">
              <a:rPr lang="en-GB"/>
              <a:pPr>
                <a:defRPr/>
              </a:pPr>
              <a:t>August 11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201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201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928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2833688"/>
            <a:ext cx="3810000" cy="93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3810000" cy="201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201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201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9525"/>
            <a:ext cx="91535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pitchFamily="34" charset="0"/>
          <a:ea typeface="MS PGothic" pitchFamily="34" charset="-128"/>
        </a:defRPr>
      </a:lvl9pPr>
    </p:titleStyle>
    <p:bodyStyle>
      <a:lvl1pPr marL="4763" indent="-4763" algn="l" defTabSz="14732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73063" algn="l" defTabSz="1473200" rtl="0" eaLnBrk="0" fontAlgn="base" hangingPunct="0">
        <a:spcBef>
          <a:spcPct val="80000"/>
        </a:spcBef>
        <a:spcAft>
          <a:spcPct val="0"/>
        </a:spcAft>
        <a:buClr>
          <a:srgbClr val="CC0000"/>
        </a:buClr>
        <a:buSzPct val="80000"/>
        <a:buFont typeface="Zapf Dingbats"/>
        <a:buChar char=""/>
        <a:defRPr sz="2000">
          <a:solidFill>
            <a:schemeClr val="tx1"/>
          </a:solidFill>
          <a:latin typeface="+mn-lt"/>
          <a:ea typeface="+mn-ea"/>
        </a:defRPr>
      </a:lvl2pPr>
      <a:lvl3pPr marL="987425" indent="-228600" algn="l" defTabSz="1473200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406525" indent="-228600" algn="l" defTabSz="14732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825625" indent="-228600" algn="l" defTabSz="14732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282825" indent="-228600" algn="l" defTabSz="1473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740025" indent="-228600" algn="l" defTabSz="1473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197225" indent="-228600" algn="l" defTabSz="1473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654425" indent="-228600" algn="l" defTabSz="1473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vt.nz/NZEducation/EducationPolicies/Schools/EnglishForSpeakersOfOtherLanguages/MaterialsResources/ESOLRefugeeHandbook.asp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vt.nz/NZEducation/EducationPolicies/Schools/EnglishForSpeakersOfOtherLanguages/MaterialsResources/EffectiveProvisionForInternationalStudents.asp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hair.minedu.govt.n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cyonline.tki.org.nz/Literacy-Online/What-do-I-need-to-know-and-do/Professional-development/Professional-development-and-support/Home-school-partnership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esolonline.tki.org.nz/" TargetMode="Externa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minedu.govt.nz/eso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vt.nz/NZEducation/EducationPolicies/Schools/EnglishForSpeakersOfOtherLanguages/FundingSupportInitiatives/ESOLFundingAssessmentGuidelines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C1B55E-ED44-41B8-B83B-F2D38CA2080C}" type="datetime6">
              <a:rPr lang="en-GB" smtClean="0"/>
              <a:pPr/>
              <a:t>August 11</a:t>
            </a:fld>
            <a:endParaRPr lang="en-GB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28775"/>
            <a:ext cx="7331075" cy="1079500"/>
          </a:xfrm>
        </p:spPr>
        <p:txBody>
          <a:bodyPr/>
          <a:lstStyle/>
          <a:p>
            <a:pPr algn="ctr" eaLnBrk="1" hangingPunct="1"/>
            <a:r>
              <a:rPr lang="en-NZ" sz="3600" smtClean="0"/>
              <a:t>Supporting English Language Learners</a:t>
            </a:r>
            <a:r>
              <a:rPr lang="en-NZ" smtClean="0"/>
              <a:t/>
            </a:r>
            <a:br>
              <a:rPr lang="en-NZ" smtClean="0"/>
            </a:br>
            <a:r>
              <a:rPr lang="en-NZ" sz="2400" smtClean="0"/>
              <a:t/>
            </a:r>
            <a:br>
              <a:rPr lang="en-NZ" sz="2400" smtClean="0"/>
            </a:br>
            <a:r>
              <a:rPr lang="en-NZ" sz="2800" smtClean="0"/>
              <a:t>Programmes and Resources</a:t>
            </a:r>
            <a:endParaRPr lang="en-GB" sz="28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7" name="Picture 4" descr="resiz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886200"/>
            <a:ext cx="35274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resize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892550"/>
            <a:ext cx="32416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Refugee Handbook for Schools</a:t>
            </a:r>
            <a:endParaRPr lang="en-GB" sz="2800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196975"/>
            <a:ext cx="4679950" cy="43211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Supports schools in meeting the particular needs of students from refugee backgrounds, especially at key transition points.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Focuses on developing programmes which support students with a range of social and academic needs.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Emphasises the importance of  providing family support and developing wider community networks.</a:t>
            </a:r>
            <a:endParaRPr lang="en-GB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12292" name="Picture 9" descr="refugeehandbook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25538"/>
            <a:ext cx="2921000" cy="4176712"/>
          </a:xfrm>
          <a:noFill/>
        </p:spPr>
      </p:pic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755650" y="5373688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1800"/>
              <a:t>MOE:  </a:t>
            </a:r>
            <a:r>
              <a:rPr lang="en-NZ" sz="1800">
                <a:hlinkClick r:id="rId3"/>
              </a:rPr>
              <a:t>Refugee Handbook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Effective Provision for International Students</a:t>
            </a:r>
            <a:endParaRPr lang="en-GB" sz="2800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268413"/>
            <a:ext cx="3810000" cy="40163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Discusses ways of developing effective business plans and meeting formal obligations for these students.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Offers suggestions for providing quality ESOL support for international students.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Emphasises the importance of pastoral care. </a:t>
            </a:r>
          </a:p>
          <a:p>
            <a:pPr marL="0" indent="0" eaLnBrk="1" hangingPunct="1"/>
            <a:endParaRPr lang="en-GB" sz="1800" smtClean="0"/>
          </a:p>
        </p:txBody>
      </p:sp>
      <p:pic>
        <p:nvPicPr>
          <p:cNvPr id="13316" name="Picture 7" descr="internat1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25538"/>
            <a:ext cx="2959100" cy="4175125"/>
          </a:xfrm>
          <a:noFill/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395288" y="5373688"/>
            <a:ext cx="476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1600"/>
              <a:t>MOE: </a:t>
            </a:r>
            <a:r>
              <a:rPr lang="en-NZ" sz="1600">
                <a:hlinkClick r:id="rId3"/>
              </a:rPr>
              <a:t>Effective Provision for International Students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200" smtClean="0"/>
              <a:t>Non-English Speaking Background Students</a:t>
            </a:r>
            <a:r>
              <a:rPr lang="en-NZ" sz="2000" smtClean="0"/>
              <a:t/>
            </a:r>
            <a:br>
              <a:rPr lang="en-NZ" sz="2000" smtClean="0"/>
            </a:br>
            <a:r>
              <a:rPr lang="en-NZ" sz="2800" smtClean="0"/>
              <a:t>A Handbook for Schools</a:t>
            </a:r>
            <a:endParaRPr lang="en-GB" sz="2800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341438"/>
            <a:ext cx="4824413" cy="4625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Provides information and suggestions for Boards of Trustees, principals and staff regarding appropriate and effective support for ELLs from years 1-13.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Discusses the factors that affect the learning of ELLs, and steps for developing effective ESOL and mainstream classroom programmes.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Chapter 3 provides suggestions for the development of school-wide policies and procedures. </a:t>
            </a:r>
          </a:p>
          <a:p>
            <a:pPr marL="0" indent="0" eaLnBrk="1" hangingPunct="1"/>
            <a:endParaRPr lang="en-GB" sz="1800" smtClean="0"/>
          </a:p>
        </p:txBody>
      </p:sp>
      <p:pic>
        <p:nvPicPr>
          <p:cNvPr id="14340" name="Picture 7" descr="nESBbest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341438"/>
            <a:ext cx="3030537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Progress Assessment Guidelines</a:t>
            </a:r>
            <a:endParaRPr lang="en-GB" sz="2800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268413"/>
            <a:ext cx="4392613" cy="3990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Provides information about a range of assessment tools and processes used in New Zealand schools.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Explains how these tools can be   used to assess the language learning needs and describe the progress of English language learners.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Discusses the purpose of diagnostic, formative and summative assessment. </a:t>
            </a:r>
            <a:endParaRPr lang="en-GB" smtClean="0"/>
          </a:p>
        </p:txBody>
      </p:sp>
      <p:pic>
        <p:nvPicPr>
          <p:cNvPr id="15364" name="Picture 7" descr="pags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25538"/>
            <a:ext cx="3132137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7724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20938"/>
            <a:ext cx="7772400" cy="1544637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Supporting </a:t>
            </a:r>
          </a:p>
          <a:p>
            <a:pPr algn="ctr" eaLnBrk="1" hangingPunct="1"/>
            <a:r>
              <a:rPr lang="en-NZ" sz="2800" smtClean="0"/>
              <a:t>English Language </a:t>
            </a:r>
          </a:p>
          <a:p>
            <a:pPr algn="ctr" eaLnBrk="1" hangingPunct="1"/>
            <a:r>
              <a:rPr lang="en-NZ" sz="2800" smtClean="0"/>
              <a:t>Learners</a:t>
            </a:r>
            <a:endParaRPr lang="en-GB" sz="2800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11188" y="1773238"/>
            <a:ext cx="2590800" cy="1016000"/>
          </a:xfrm>
          <a:prstGeom prst="rightArrowCallout">
            <a:avLst>
              <a:gd name="adj1" fmla="val 100000"/>
              <a:gd name="adj2" fmla="val 50000"/>
              <a:gd name="adj3" fmla="val 44649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Additional resources and   online links</a:t>
            </a:r>
            <a:endParaRPr lang="en-GB"/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5651500" y="1773238"/>
            <a:ext cx="2952750" cy="1076325"/>
          </a:xfrm>
          <a:prstGeom prst="leftArrowCallout">
            <a:avLst>
              <a:gd name="adj1" fmla="val 100000"/>
              <a:gd name="adj2" fmla="val 50000"/>
              <a:gd name="adj3" fmla="val 53191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ESOL funding and programme</a:t>
            </a:r>
          </a:p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development </a:t>
            </a:r>
            <a:endParaRPr lang="en-GB"/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611188" y="3181350"/>
            <a:ext cx="2592387" cy="1016000"/>
          </a:xfrm>
          <a:prstGeom prst="rightArrowCallout">
            <a:avLst>
              <a:gd name="adj1" fmla="val 100000"/>
              <a:gd name="adj2" fmla="val 50000"/>
              <a:gd name="adj3" fmla="val 44676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Supporting diversity and community links</a:t>
            </a:r>
            <a:endParaRPr lang="en-GB"/>
          </a:p>
        </p:txBody>
      </p:sp>
      <p:sp>
        <p:nvSpPr>
          <p:cNvPr id="16391" name="AutoShape 10"/>
          <p:cNvSpPr>
            <a:spLocks noChangeArrowheads="1"/>
          </p:cNvSpPr>
          <p:nvPr/>
        </p:nvSpPr>
        <p:spPr bwMode="auto">
          <a:xfrm>
            <a:off x="5724525" y="3213100"/>
            <a:ext cx="2879725" cy="1016000"/>
          </a:xfrm>
          <a:prstGeom prst="leftArrowCallout">
            <a:avLst>
              <a:gd name="adj1" fmla="val 100000"/>
              <a:gd name="adj2" fmla="val 50000"/>
              <a:gd name="adj3" fmla="val 54955"/>
              <a:gd name="adj4" fmla="val 670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Programme provision and monitoring </a:t>
            </a:r>
            <a:endParaRPr lang="en-GB"/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2824163" y="4791075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16393" name="AutoShape 15"/>
          <p:cNvSpPr>
            <a:spLocks noChangeArrowheads="1"/>
          </p:cNvSpPr>
          <p:nvPr/>
        </p:nvSpPr>
        <p:spPr bwMode="auto">
          <a:xfrm>
            <a:off x="2771775" y="4414838"/>
            <a:ext cx="3168650" cy="1111250"/>
          </a:xfrm>
          <a:prstGeom prst="upArrowCallout">
            <a:avLst>
              <a:gd name="adj1" fmla="val 270331"/>
              <a:gd name="adj2" fmla="val 135166"/>
              <a:gd name="adj3" fmla="val 33616"/>
              <a:gd name="adj4" fmla="val 6638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Professional development</a:t>
            </a:r>
          </a:p>
          <a:p>
            <a:pPr marL="4763" indent="-4763" algn="ctr" defTabSz="1473200" eaLnBrk="1" hangingPunct="1">
              <a:spcBef>
                <a:spcPct val="20000"/>
              </a:spcBef>
            </a:pPr>
            <a:endParaRPr lang="en-GB"/>
          </a:p>
        </p:txBody>
      </p:sp>
      <p:sp>
        <p:nvSpPr>
          <p:cNvPr id="16394" name="AutoShape 17"/>
          <p:cNvSpPr>
            <a:spLocks noChangeArrowheads="1"/>
          </p:cNvSpPr>
          <p:nvPr/>
        </p:nvSpPr>
        <p:spPr bwMode="auto">
          <a:xfrm>
            <a:off x="2771775" y="836613"/>
            <a:ext cx="3311525" cy="1016000"/>
          </a:xfrm>
          <a:prstGeom prst="downArrowCallout">
            <a:avLst>
              <a:gd name="adj1" fmla="val 316250"/>
              <a:gd name="adj2" fmla="val 162969"/>
              <a:gd name="adj3" fmla="val 33282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Literacy teaching and learning documents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ellp9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7017">
            <a:off x="5830888" y="1397000"/>
            <a:ext cx="24384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8" descr="ellp5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4305">
            <a:off x="4859338" y="981075"/>
            <a:ext cx="255428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ellp1_4best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6312">
            <a:off x="3892550" y="623888"/>
            <a:ext cx="26225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ellpint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9282">
            <a:off x="2627313" y="333375"/>
            <a:ext cx="28289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ELLPcompressed01"/>
          <p:cNvPicPr>
            <a:picLocks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 rot="21366687">
            <a:off x="323850" y="260350"/>
            <a:ext cx="3717925" cy="4097338"/>
          </a:xfrm>
          <a:noFill/>
        </p:spPr>
      </p:pic>
      <p:pic>
        <p:nvPicPr>
          <p:cNvPr id="17416" name="Picture 6" descr="facilitbrightl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13351">
            <a:off x="323850" y="2565400"/>
            <a:ext cx="27003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orallang3_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293654">
            <a:off x="2916238" y="3789363"/>
            <a:ext cx="16462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7387"/>
          </a:xfrm>
        </p:spPr>
        <p:txBody>
          <a:bodyPr/>
          <a:lstStyle/>
          <a:p>
            <a:pPr algn="ctr" eaLnBrk="1" hangingPunct="1"/>
            <a:r>
              <a:rPr lang="en-NZ" sz="2800" b="1" smtClean="0"/>
              <a:t>ELLP</a:t>
            </a:r>
            <a:r>
              <a:rPr lang="en-NZ" sz="2800" smtClean="0"/>
              <a:t> </a:t>
            </a:r>
            <a:r>
              <a:rPr lang="en-NZ" sz="1700" smtClean="0"/>
              <a:t/>
            </a:r>
            <a:br>
              <a:rPr lang="en-NZ" sz="1700" smtClean="0"/>
            </a:br>
            <a:r>
              <a:rPr lang="en-NZ" sz="2800" smtClean="0"/>
              <a:t>English Language Learning Progressions</a:t>
            </a:r>
            <a:endParaRPr lang="en-GB" sz="2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07375" cy="44132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NZ" smtClean="0"/>
              <a:t> Mainstream and ESOL teachers can use ELLP to monitor ELLs’  </a:t>
            </a:r>
          </a:p>
          <a:p>
            <a:pPr eaLnBrk="1" hangingPunct="1"/>
            <a:r>
              <a:rPr lang="en-NZ" smtClean="0"/>
              <a:t>  progress in speaking, listening, reading and writing. </a:t>
            </a:r>
          </a:p>
          <a:p>
            <a:pPr eaLnBrk="1" hangingPunct="1">
              <a:buFontTx/>
              <a:buChar char="•"/>
            </a:pPr>
            <a:endParaRPr lang="en-NZ" smtClean="0"/>
          </a:p>
          <a:p>
            <a:pPr eaLnBrk="1" hangingPunct="1">
              <a:buFontTx/>
              <a:buChar char="•"/>
            </a:pPr>
            <a:r>
              <a:rPr lang="en-NZ" smtClean="0"/>
              <a:t> An introductory booklet and years 1-4, 5-8 and 9-13 booklets contain </a:t>
            </a:r>
          </a:p>
          <a:p>
            <a:pPr eaLnBrk="1" hangingPunct="1"/>
            <a:r>
              <a:rPr lang="en-NZ" smtClean="0"/>
              <a:t>  extensive background information and annotated student exemplars.</a:t>
            </a:r>
          </a:p>
          <a:p>
            <a:pPr eaLnBrk="1" hangingPunct="1"/>
            <a:endParaRPr lang="en-NZ" smtClean="0"/>
          </a:p>
          <a:p>
            <a:pPr eaLnBrk="1" hangingPunct="1">
              <a:buFontTx/>
              <a:buChar char="•"/>
            </a:pPr>
            <a:r>
              <a:rPr lang="en-US" smtClean="0"/>
              <a:t> The DVD demonstrates the oral language monitoring process by </a:t>
            </a:r>
          </a:p>
          <a:p>
            <a:pPr eaLnBrk="1" hangingPunct="1"/>
            <a:r>
              <a:rPr lang="en-US" smtClean="0"/>
              <a:t>  analysing student interviews against the criteria. 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 The Facilitation Manual provides a series of seven professional </a:t>
            </a:r>
          </a:p>
          <a:p>
            <a:pPr eaLnBrk="1" hangingPunct="1"/>
            <a:r>
              <a:rPr lang="en-US" smtClean="0"/>
              <a:t>  development modules for use with a whole staff. 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b="1" smtClean="0"/>
              <a:t>SELLIPS</a:t>
            </a:r>
            <a:br>
              <a:rPr lang="en-NZ" sz="2800" b="1" smtClean="0"/>
            </a:br>
            <a:r>
              <a:rPr lang="en-NZ" sz="1800" b="1" smtClean="0"/>
              <a:t> </a:t>
            </a:r>
            <a:r>
              <a:rPr lang="en-NZ" sz="2200" smtClean="0"/>
              <a:t>Supporting English Language Learners in Primary Schools</a:t>
            </a:r>
            <a:endParaRPr lang="en-GB" sz="2200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268413"/>
            <a:ext cx="4681538" cy="3225800"/>
          </a:xfrm>
        </p:spPr>
        <p:txBody>
          <a:bodyPr/>
          <a:lstStyle/>
          <a:p>
            <a:pPr marL="0" indent="0" eaLnBrk="1" hangingPunct="1">
              <a:spcBef>
                <a:spcPct val="100000"/>
              </a:spcBef>
              <a:buFontTx/>
              <a:buChar char="•"/>
            </a:pPr>
            <a:r>
              <a:rPr lang="en-NZ" smtClean="0"/>
              <a:t> Provides suggestions for developing students’ academic, cross-curricular English language in both mainstream and transitional classes.</a:t>
            </a:r>
            <a:br>
              <a:rPr lang="en-NZ" smtClean="0"/>
            </a:br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Presents ways in which teachers can scaffold the learning of ELLs so that they can achieve learning outcomes at their appropriate stages.</a:t>
            </a:r>
            <a:endParaRPr lang="en-GB" sz="1800" i="1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19460" name="Picture 7" descr="sellips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12875"/>
            <a:ext cx="3313112" cy="2465388"/>
          </a:xfrm>
          <a:noFill/>
        </p:spPr>
      </p:pic>
      <p:pic>
        <p:nvPicPr>
          <p:cNvPr id="19461" name="Picture 8" descr="sellipsa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21163"/>
            <a:ext cx="8001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400" smtClean="0"/>
              <a:t>English Language Intensive Programmes (ELIP) </a:t>
            </a:r>
            <a:br>
              <a:rPr lang="en-NZ" sz="2400" smtClean="0"/>
            </a:br>
            <a:r>
              <a:rPr lang="en-NZ" sz="2400" smtClean="0"/>
              <a:t>Primary Resource and Years 7-13</a:t>
            </a:r>
            <a:endParaRPr lang="en-GB" sz="2400" smtClean="0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484313"/>
            <a:ext cx="4464050" cy="3990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These folders and CDs offer key programming guidelines for beginning to advanced ELLs.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Language skills are illustrated with scaffolded texts in </a:t>
            </a:r>
            <a:r>
              <a:rPr lang="en-NZ" i="1" smtClean="0"/>
              <a:t>Oral Interaction, Reading, Understanding and Responding, </a:t>
            </a:r>
            <a:r>
              <a:rPr lang="en-NZ" smtClean="0"/>
              <a:t>and</a:t>
            </a:r>
            <a:r>
              <a:rPr lang="en-NZ" i="1" smtClean="0"/>
              <a:t> Writing.</a:t>
            </a:r>
          </a:p>
          <a:p>
            <a:pPr marL="0" indent="0" eaLnBrk="1" hangingPunct="1"/>
            <a:endParaRPr lang="en-NZ" i="1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Each unit includes orientation to learning section, suggested teaching components and sample strategies.</a:t>
            </a:r>
            <a:endParaRPr lang="en-GB" smtClean="0"/>
          </a:p>
        </p:txBody>
      </p:sp>
      <p:pic>
        <p:nvPicPr>
          <p:cNvPr id="20484" name="Picture 10" descr="elip7_13_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341438"/>
            <a:ext cx="2825750" cy="3457575"/>
          </a:xfrm>
          <a:noFill/>
        </p:spPr>
      </p:pic>
      <p:pic>
        <p:nvPicPr>
          <p:cNvPr id="20485" name="Picture 12" descr="Copy of elipprim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71163">
            <a:off x="971550" y="2781300"/>
            <a:ext cx="28733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AUT Picture Dictionary and Teaching Resource</a:t>
            </a:r>
            <a:endParaRPr lang="en-GB" sz="2800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268413"/>
            <a:ext cx="3455988" cy="3990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A New Zealand based picture dictionary for new learners of English.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Introduces over 1,000 high frequency words used in daily life in topic groups.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The teaching resource features an extensive list of learning tasks linked to the dictionary pages.</a:t>
            </a:r>
            <a:endParaRPr lang="en-GB" smtClean="0"/>
          </a:p>
        </p:txBody>
      </p:sp>
      <p:pic>
        <p:nvPicPr>
          <p:cNvPr id="21508" name="Picture 9" descr="pictdic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48802">
            <a:off x="684213" y="1052513"/>
            <a:ext cx="24558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pictdictteach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3073">
            <a:off x="2339975" y="1557338"/>
            <a:ext cx="27447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dictopen1_1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 rot="20883034">
            <a:off x="468313" y="4221163"/>
            <a:ext cx="2879725" cy="194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Who are English Language Learners?</a:t>
            </a:r>
            <a:endParaRPr lang="en-GB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064500" cy="44259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English language learners (ELLs) include, but are not limited to: </a:t>
            </a:r>
            <a:endParaRPr lang="en-NZ" smtClean="0"/>
          </a:p>
          <a:p>
            <a:pPr eaLnBrk="1" hangingPunct="1">
              <a:spcBef>
                <a:spcPct val="0"/>
              </a:spcBef>
            </a:pPr>
            <a:endParaRPr lang="en-NZ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NZ" smtClean="0"/>
              <a:t> </a:t>
            </a:r>
            <a:r>
              <a:rPr lang="en-GB" smtClean="0"/>
              <a:t>ESOL-funded students, who may be migrants, refugees, or New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smtClean="0"/>
              <a:t>   Zealand born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mtClean="0"/>
              <a:t> previously funded students who have completed their funding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smtClean="0"/>
              <a:t>   eligibility term or reached the benchmark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mtClean="0"/>
              <a:t> international fee-paying students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mtClean="0"/>
              <a:t> students from homes where a language other than English is spoken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mtClean="0"/>
              <a:t> students transitioning from M</a:t>
            </a:r>
            <a:r>
              <a:rPr lang="en-GB" sz="2400" smtClean="0"/>
              <a:t>ā</a:t>
            </a:r>
            <a:r>
              <a:rPr lang="en-GB" smtClean="0"/>
              <a:t>ori-medium to English-medium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smtClean="0"/>
              <a:t>   learning environments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mtClean="0"/>
              <a:t> students from bilingual education settings.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Focus on English</a:t>
            </a:r>
            <a:endParaRPr lang="en-GB" sz="2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268413"/>
            <a:ext cx="3168650" cy="45053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A series of six modules for ELLs in years 7-10.  The topics support the curriculum in science, mathematics and social sciences.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Teachers can focus on high frequency vocabulary, technical terms and basic language features which support classroom topics.</a:t>
            </a:r>
          </a:p>
          <a:p>
            <a:pPr marL="0" indent="0" eaLnBrk="1" hangingPunct="1"/>
            <a:endParaRPr lang="en-GB" sz="1800" smtClean="0"/>
          </a:p>
        </p:txBody>
      </p:sp>
      <p:pic>
        <p:nvPicPr>
          <p:cNvPr id="22532" name="Picture 4" descr="scienceresources1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4967287" cy="3048000"/>
          </a:xfr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55650" y="4508500"/>
            <a:ext cx="424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NZ"/>
              <a:t>The complete set is: </a:t>
            </a:r>
            <a:r>
              <a:rPr lang="en-NZ" i="1"/>
              <a:t>Animals, Shapes, Plants, Measurement, Weather </a:t>
            </a:r>
            <a:r>
              <a:rPr lang="en-NZ"/>
              <a:t>and</a:t>
            </a:r>
            <a:r>
              <a:rPr lang="en-NZ" i="1"/>
              <a:t> Conservation.</a:t>
            </a:r>
            <a:r>
              <a:rPr lang="en-NZ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Reading Resources</a:t>
            </a:r>
            <a:r>
              <a:rPr lang="en-NZ" smtClean="0"/>
              <a:t> </a:t>
            </a:r>
            <a:endParaRPr lang="en-GB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772400" cy="4597400"/>
          </a:xfrm>
        </p:spPr>
        <p:txBody>
          <a:bodyPr/>
          <a:lstStyle/>
          <a:p>
            <a:pPr eaLnBrk="1" hangingPunct="1"/>
            <a:r>
              <a:rPr lang="en-NZ" smtClean="0"/>
              <a:t>The Ministry of Education has developed a range of reading resources aimed at engaging English language learners. These include high interest fiction and non-fiction topic-based readers. 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Series titles are: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Ready to Read Selections 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Selections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Choices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Applications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Electronic Story Books 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Tupu Readers (in five Pasifika languages)</a:t>
            </a:r>
          </a:p>
          <a:p>
            <a:pPr eaLnBrk="1" hangingPunct="1"/>
            <a:endParaRPr lang="en-NZ" smtClean="0"/>
          </a:p>
          <a:p>
            <a:pPr>
              <a:spcBef>
                <a:spcPct val="0"/>
              </a:spcBef>
            </a:pPr>
            <a:r>
              <a:rPr lang="en-NZ" smtClean="0"/>
              <a:t>Teacher notes and CDs are included with many of these resources.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Ready to Read Selections</a:t>
            </a:r>
            <a:endParaRPr lang="en-GB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412875"/>
            <a:ext cx="3816350" cy="35655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NZ" smtClean="0"/>
              <a:t> Carefully chosen </a:t>
            </a:r>
            <a:r>
              <a:rPr lang="en-NZ" i="1" smtClean="0"/>
              <a:t>Ready to Read </a:t>
            </a:r>
            <a:r>
              <a:rPr lang="en-NZ" smtClean="0"/>
              <a:t>titles from the ‘early’ and ‘fluency’ levels of the colour wheel which are suitable for ELLs in years 7-13.</a:t>
            </a:r>
          </a:p>
          <a:p>
            <a:pPr eaLnBrk="1" hangingPunct="1">
              <a:buFontTx/>
              <a:buChar char="•"/>
            </a:pPr>
            <a:endParaRPr lang="en-NZ" smtClean="0"/>
          </a:p>
          <a:p>
            <a:pPr eaLnBrk="1" hangingPunct="1">
              <a:buFontTx/>
              <a:buChar char="•"/>
            </a:pPr>
            <a:r>
              <a:rPr lang="en-NZ" smtClean="0"/>
              <a:t> Teachers’ notes are designed to assist teachers to use the texts as learning tools for teaching reading and related aspects of English language.</a:t>
            </a:r>
            <a:endParaRPr lang="en-GB" smtClean="0"/>
          </a:p>
        </p:txBody>
      </p:sp>
      <p:pic>
        <p:nvPicPr>
          <p:cNvPr id="24580" name="Picture 4" descr="albatrossRto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280828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auntyng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3195">
            <a:off x="2268538" y="2997200"/>
            <a:ext cx="192563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insidemaiz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56896">
            <a:off x="323850" y="2997200"/>
            <a:ext cx="2181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mtClean="0"/>
              <a:t>Selections</a:t>
            </a:r>
            <a:endParaRPr lang="en-GB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96975"/>
            <a:ext cx="4176713" cy="4625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Includes titles appropriate for use with ELLs in years 7-13.</a:t>
            </a:r>
          </a:p>
          <a:p>
            <a:pPr marL="0" indent="0" eaLnBrk="1" hangingPunct="1"/>
            <a:r>
              <a:rPr lang="en-NZ" smtClean="0"/>
              <a:t> 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An extensive set of teachers’ notes enable ESOL and mainstream teachers to integrate English language learning with ‘learning to read’ and ‘reading to learn’ in a range of topics. </a:t>
            </a:r>
            <a:endParaRPr lang="en-GB" smtClean="0"/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Other titles include </a:t>
            </a:r>
            <a:r>
              <a:rPr lang="en-NZ" i="1" smtClean="0"/>
              <a:t>Making It Happen, Animal Rescue, Maths in Action, </a:t>
            </a:r>
            <a:r>
              <a:rPr lang="en-NZ" smtClean="0"/>
              <a:t>and</a:t>
            </a:r>
            <a:r>
              <a:rPr lang="en-NZ" i="1" smtClean="0"/>
              <a:t> Design in Action.</a:t>
            </a:r>
            <a:endParaRPr lang="en-GB" i="1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25604" name="Picture 7" descr="aselectionsnotes1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96975"/>
            <a:ext cx="3197225" cy="4537075"/>
          </a:xfrm>
          <a:noFill/>
        </p:spPr>
      </p:pic>
      <p:pic>
        <p:nvPicPr>
          <p:cNvPr id="25605" name="Picture 8" descr="acoping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79252">
            <a:off x="468313" y="3357563"/>
            <a:ext cx="1879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ainsects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16002">
            <a:off x="2195513" y="3141663"/>
            <a:ext cx="198278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7413625" cy="358775"/>
          </a:xfrm>
        </p:spPr>
        <p:txBody>
          <a:bodyPr/>
          <a:lstStyle/>
          <a:p>
            <a:pPr algn="ctr" eaLnBrk="1" hangingPunct="1"/>
            <a:r>
              <a:rPr lang="en-NZ" smtClean="0"/>
              <a:t>Choices</a:t>
            </a:r>
            <a:endParaRPr lang="en-GB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052513"/>
            <a:ext cx="4392612" cy="46005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A series of theme-based collections designed to provide high-interest reading and listening material for junior secondary students.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The series supports students who find classroom reading material difficult in a range of curriculum areas. 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i="1" smtClean="0"/>
              <a:t> Danger! w</a:t>
            </a:r>
            <a:r>
              <a:rPr lang="en-NZ" smtClean="0"/>
              <a:t>as designed specifically for ELLs with a vocabulary level over 2000 words. An audio tape and teachers’ notes are included. </a:t>
            </a:r>
            <a:endParaRPr lang="en-GB" smtClean="0"/>
          </a:p>
        </p:txBody>
      </p:sp>
      <p:pic>
        <p:nvPicPr>
          <p:cNvPr id="26628" name="Picture 7" descr="danger2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96975"/>
            <a:ext cx="3548062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485063" cy="431800"/>
          </a:xfrm>
        </p:spPr>
        <p:txBody>
          <a:bodyPr/>
          <a:lstStyle/>
          <a:p>
            <a:pPr algn="ctr" eaLnBrk="1" hangingPunct="1"/>
            <a:r>
              <a:rPr lang="en-NZ" smtClean="0"/>
              <a:t>Applications</a:t>
            </a:r>
            <a:endParaRPr lang="en-GB" smtClean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3810000" cy="46005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Texts present scientific information and examples of technological practice for secondary students  in the context of real-life problems and experiences.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Concept maps linking to science and technology topics are provided for each title.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Teachers’ notes include specific approaches for science and technology teachers. </a:t>
            </a:r>
            <a:endParaRPr lang="en-GB" smtClean="0"/>
          </a:p>
        </p:txBody>
      </p:sp>
      <p:pic>
        <p:nvPicPr>
          <p:cNvPr id="27652" name="Picture 8" descr="application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4783">
            <a:off x="1908175" y="1773238"/>
            <a:ext cx="20939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applications5best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414227">
            <a:off x="468313" y="1052513"/>
            <a:ext cx="2051050" cy="2813050"/>
          </a:xfrm>
          <a:noFill/>
        </p:spPr>
      </p:pic>
      <p:pic>
        <p:nvPicPr>
          <p:cNvPr id="27654" name="Picture 9" descr="applications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40967">
            <a:off x="517525" y="3087688"/>
            <a:ext cx="21320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Electronic Story Books</a:t>
            </a:r>
            <a:endParaRPr lang="en-GB" sz="2800" smtClean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284663" y="1052513"/>
            <a:ext cx="4105275" cy="49911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A series of stories with audio recordings and teachers’ notes. The stories have been adapted from </a:t>
            </a:r>
            <a:r>
              <a:rPr lang="en-NZ" i="1" smtClean="0"/>
              <a:t>Connected, School Journals</a:t>
            </a:r>
            <a:r>
              <a:rPr lang="en-NZ" smtClean="0"/>
              <a:t>, and </a:t>
            </a:r>
            <a:r>
              <a:rPr lang="en-NZ" i="1" smtClean="0"/>
              <a:t>Choices</a:t>
            </a:r>
            <a:r>
              <a:rPr lang="en-NZ" smtClean="0"/>
              <a:t> series.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These high interest stories are of particular interest to reluctant readers in years 5-10. 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Glossary definitions and activities that encourage students to respond to the text are included. </a:t>
            </a:r>
          </a:p>
          <a:p>
            <a:pPr marL="0" indent="0" eaLnBrk="1" hangingPunct="1"/>
            <a:endParaRPr lang="en-GB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28676" name="Picture 10" descr="freak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57563"/>
            <a:ext cx="16510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swimmin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357563"/>
            <a:ext cx="16494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5" descr="Copy of plasticfant2correct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39975" y="981075"/>
            <a:ext cx="1616075" cy="2303463"/>
          </a:xfrm>
          <a:noFill/>
        </p:spPr>
      </p:pic>
      <p:pic>
        <p:nvPicPr>
          <p:cNvPr id="28679" name="Picture 19" descr="birthdaypres_1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0550" y="981075"/>
            <a:ext cx="1590675" cy="230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mtClean="0"/>
              <a:t>                            Tupu</a:t>
            </a:r>
            <a:endParaRPr lang="en-GB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196975"/>
            <a:ext cx="3889375" cy="53562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Illustrated fiction, non-fiction and poetry published by Learning Media for the Ministry of Education in Cook Islands Maori, Niuean, Samoan, Tokelauan and Tongan. 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Teachers’ notes include a summary of the story in English and a range of activities to engage the student with the text.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The series also includes CDs.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29700" name="Picture 8" descr="tupui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35099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atupu1_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110032">
            <a:off x="342900" y="2765425"/>
            <a:ext cx="1916113" cy="2735263"/>
          </a:xfrm>
          <a:noFill/>
        </p:spPr>
      </p:pic>
      <p:pic>
        <p:nvPicPr>
          <p:cNvPr id="29702" name="Picture 5" descr="atupu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13367">
            <a:off x="1979613" y="3141663"/>
            <a:ext cx="17875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tupuc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41613">
            <a:off x="3203575" y="4365625"/>
            <a:ext cx="14398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7724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20938"/>
            <a:ext cx="7772400" cy="1544637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Supporting </a:t>
            </a:r>
          </a:p>
          <a:p>
            <a:pPr algn="ctr" eaLnBrk="1" hangingPunct="1"/>
            <a:r>
              <a:rPr lang="en-NZ" sz="2800" smtClean="0"/>
              <a:t>English Language </a:t>
            </a:r>
          </a:p>
          <a:p>
            <a:pPr algn="ctr" eaLnBrk="1" hangingPunct="1"/>
            <a:r>
              <a:rPr lang="en-NZ" sz="2800" smtClean="0"/>
              <a:t>Learners</a:t>
            </a:r>
            <a:endParaRPr lang="en-GB" sz="2800" smtClean="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11188" y="1773238"/>
            <a:ext cx="2590800" cy="1016000"/>
          </a:xfrm>
          <a:prstGeom prst="rightArrowCallout">
            <a:avLst>
              <a:gd name="adj1" fmla="val 100000"/>
              <a:gd name="adj2" fmla="val 50000"/>
              <a:gd name="adj3" fmla="val 44649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Additional resources and   online links</a:t>
            </a:r>
            <a:endParaRPr lang="en-GB"/>
          </a:p>
        </p:txBody>
      </p:sp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5651500" y="1773238"/>
            <a:ext cx="2952750" cy="1076325"/>
          </a:xfrm>
          <a:prstGeom prst="leftArrowCallout">
            <a:avLst>
              <a:gd name="adj1" fmla="val 100000"/>
              <a:gd name="adj2" fmla="val 50000"/>
              <a:gd name="adj3" fmla="val 53191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ESOL funding and programme</a:t>
            </a:r>
          </a:p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development </a:t>
            </a:r>
            <a:endParaRPr lang="en-GB"/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611188" y="3181350"/>
            <a:ext cx="2592387" cy="1016000"/>
          </a:xfrm>
          <a:prstGeom prst="rightArrowCallout">
            <a:avLst>
              <a:gd name="adj1" fmla="val 100000"/>
              <a:gd name="adj2" fmla="val 50000"/>
              <a:gd name="adj3" fmla="val 44676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Supporting diversity and community links</a:t>
            </a:r>
            <a:endParaRPr lang="en-GB"/>
          </a:p>
        </p:txBody>
      </p:sp>
      <p:sp>
        <p:nvSpPr>
          <p:cNvPr id="30727" name="AutoShape 10"/>
          <p:cNvSpPr>
            <a:spLocks noChangeArrowheads="1"/>
          </p:cNvSpPr>
          <p:nvPr/>
        </p:nvSpPr>
        <p:spPr bwMode="auto">
          <a:xfrm>
            <a:off x="5724525" y="3213100"/>
            <a:ext cx="2879725" cy="1016000"/>
          </a:xfrm>
          <a:prstGeom prst="leftArrowCallout">
            <a:avLst>
              <a:gd name="adj1" fmla="val 100000"/>
              <a:gd name="adj2" fmla="val 50000"/>
              <a:gd name="adj3" fmla="val 54955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Programme provision and monitoring </a:t>
            </a:r>
            <a:endParaRPr lang="en-GB"/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2824163" y="4791075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30729" name="AutoShape 15"/>
          <p:cNvSpPr>
            <a:spLocks noChangeArrowheads="1"/>
          </p:cNvSpPr>
          <p:nvPr/>
        </p:nvSpPr>
        <p:spPr bwMode="auto">
          <a:xfrm>
            <a:off x="2771775" y="4414838"/>
            <a:ext cx="3168650" cy="1111250"/>
          </a:xfrm>
          <a:prstGeom prst="upArrowCallout">
            <a:avLst>
              <a:gd name="adj1" fmla="val 270331"/>
              <a:gd name="adj2" fmla="val 135166"/>
              <a:gd name="adj3" fmla="val 33616"/>
              <a:gd name="adj4" fmla="val 663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Professional development</a:t>
            </a:r>
          </a:p>
          <a:p>
            <a:pPr marL="4763" indent="-4763" algn="ctr" defTabSz="1473200" eaLnBrk="1" hangingPunct="1">
              <a:spcBef>
                <a:spcPct val="20000"/>
              </a:spcBef>
            </a:pPr>
            <a:endParaRPr lang="en-GB"/>
          </a:p>
        </p:txBody>
      </p:sp>
      <p:sp>
        <p:nvSpPr>
          <p:cNvPr id="30730" name="AutoShape 17"/>
          <p:cNvSpPr>
            <a:spLocks noChangeArrowheads="1"/>
          </p:cNvSpPr>
          <p:nvPr/>
        </p:nvSpPr>
        <p:spPr bwMode="auto">
          <a:xfrm>
            <a:off x="2771775" y="836613"/>
            <a:ext cx="3311525" cy="1016000"/>
          </a:xfrm>
          <a:prstGeom prst="downArrowCallout">
            <a:avLst>
              <a:gd name="adj1" fmla="val 316250"/>
              <a:gd name="adj2" fmla="val 162969"/>
              <a:gd name="adj3" fmla="val 33282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Literacy teaching and learning documents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Effective Literacy Practice</a:t>
            </a:r>
            <a:endParaRPr lang="en-GB" sz="2800" smtClean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196975"/>
            <a:ext cx="3313113" cy="41751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Three texts which focus on the dimensions of Effective Practice: </a:t>
            </a:r>
            <a:r>
              <a:rPr lang="en-NZ" i="1" smtClean="0"/>
              <a:t>Knowledge of the learner, Knowledge of literacy learning, Expectations, Instructional Strategies, Engaging learners with texts</a:t>
            </a:r>
            <a:r>
              <a:rPr lang="en-NZ" b="1" i="1" smtClean="0"/>
              <a:t> </a:t>
            </a:r>
            <a:r>
              <a:rPr lang="en-NZ" smtClean="0"/>
              <a:t>and </a:t>
            </a:r>
            <a:r>
              <a:rPr lang="en-NZ" i="1" smtClean="0"/>
              <a:t>Partnerships. </a:t>
            </a:r>
          </a:p>
          <a:p>
            <a:pPr marL="0" indent="0" eaLnBrk="1" hangingPunct="1"/>
            <a:r>
              <a:rPr lang="en-NZ" i="1" smtClean="0"/>
              <a:t> 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Specific literacy pathways for English language learners are discussed. </a:t>
            </a:r>
            <a:endParaRPr lang="en-GB" smtClean="0"/>
          </a:p>
        </p:txBody>
      </p:sp>
      <p:pic>
        <p:nvPicPr>
          <p:cNvPr id="31748" name="Picture 7" descr="eff_lit_pra_final2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25538"/>
            <a:ext cx="4465637" cy="3789362"/>
          </a:xfrm>
          <a:noFill/>
        </p:spPr>
      </p:pic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971550" y="5084763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1800"/>
              <a:t>Available for three levels:</a:t>
            </a:r>
          </a:p>
          <a:p>
            <a:pPr algn="ctr"/>
            <a:r>
              <a:rPr lang="en-NZ" sz="1800"/>
              <a:t>Years 1-4, 5-8 and 9-13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Addressing the needs of ELLs </a:t>
            </a:r>
            <a:endParaRPr lang="en-GB" sz="2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830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Schools most effectively address the learning needs of English language learners from diverse backgrounds when they: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NZ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NZ" smtClean="0"/>
              <a:t> identify students with English language learning needs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NZ" smtClean="0"/>
              <a:t> apply for ESOL funding for students who are eligible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NZ" smtClean="0"/>
              <a:t> set up appropriate programmes and monitor progress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NZ" smtClean="0"/>
              <a:t> support diversity and encourage the use of first languages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NZ" smtClean="0"/>
              <a:t> undertake relevant professional development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NZ" smtClean="0"/>
              <a:t> develop links with families and communities. </a:t>
            </a:r>
          </a:p>
          <a:p>
            <a:pPr eaLnBrk="1" hangingPunct="1">
              <a:spcBef>
                <a:spcPct val="0"/>
              </a:spcBef>
            </a:pPr>
            <a:endParaRPr lang="en-NZ" smtClean="0"/>
          </a:p>
          <a:p>
            <a:pPr eaLnBrk="1" hangingPunct="1">
              <a:spcBef>
                <a:spcPct val="0"/>
              </a:spcBef>
            </a:pPr>
            <a:r>
              <a:rPr lang="en-NZ" smtClean="0"/>
              <a:t>A range of resources has been developed to assist schools to provide this multi-layered support for ELLs.   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en-NZ" smtClean="0"/>
          </a:p>
          <a:p>
            <a:pPr eaLnBrk="1" hangingPunct="1">
              <a:spcBef>
                <a:spcPct val="0"/>
              </a:spcBef>
            </a:pPr>
            <a:r>
              <a:rPr lang="en-NZ" smtClean="0"/>
              <a:t>Most resources can be ordered from ‘Down the Back of the Chair’ </a:t>
            </a:r>
          </a:p>
          <a:p>
            <a:pPr eaLnBrk="1" hangingPunct="1">
              <a:spcBef>
                <a:spcPct val="0"/>
              </a:spcBef>
            </a:pPr>
            <a:r>
              <a:rPr lang="en-NZ" b="1" smtClean="0"/>
              <a:t>         phone: 0800 660 662, </a:t>
            </a:r>
            <a:r>
              <a:rPr lang="en-NZ" b="1" smtClean="0">
                <a:hlinkClick r:id="rId3"/>
              </a:rPr>
              <a:t>www.thechair.minedu.govt.nz</a:t>
            </a:r>
            <a:r>
              <a:rPr lang="en-NZ" smtClean="0"/>
              <a:t> </a:t>
            </a:r>
          </a:p>
          <a:p>
            <a:pPr eaLnBrk="1" hangingPunct="1"/>
            <a:endParaRPr lang="en-GB" smtClean="0"/>
          </a:p>
        </p:txBody>
      </p:sp>
      <p:pic>
        <p:nvPicPr>
          <p:cNvPr id="5124" name="Picture 5" descr="Down the Back of the Chair icon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3006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Learning Through Talk</a:t>
            </a:r>
            <a:r>
              <a:rPr lang="en-GB" sz="2800" smtClean="0"/>
              <a:t/>
            </a:r>
            <a:br>
              <a:rPr lang="en-GB" sz="2800" smtClean="0"/>
            </a:br>
            <a:endParaRPr lang="en-GB" sz="2800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196975"/>
            <a:ext cx="4025900" cy="4625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Emphasises the key role of oral language in supporting students’ learning. 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Provides extensive information and relevant resources for supporting ELLs in developing oral language skills.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Topics include </a:t>
            </a:r>
            <a:r>
              <a:rPr lang="en-US" i="1" smtClean="0"/>
              <a:t>Knowledge of the Learner, Instructional Strategies, Engaging Learners with Talk, Expectations </a:t>
            </a:r>
            <a:r>
              <a:rPr lang="en-US" smtClean="0"/>
              <a:t>and</a:t>
            </a:r>
            <a:r>
              <a:rPr lang="en-US" i="1" smtClean="0"/>
              <a:t> Partnerships.</a:t>
            </a:r>
          </a:p>
          <a:p>
            <a:pPr marL="0" indent="0" eaLnBrk="1" hangingPunct="1"/>
            <a:endParaRPr lang="en-GB" sz="1800" i="1" smtClean="0"/>
          </a:p>
        </p:txBody>
      </p:sp>
      <p:pic>
        <p:nvPicPr>
          <p:cNvPr id="32772" name="Picture 7" descr="alearnthrutalk2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25538"/>
            <a:ext cx="2362200" cy="3311525"/>
          </a:xfrm>
          <a:noFill/>
        </p:spPr>
      </p:pic>
      <p:pic>
        <p:nvPicPr>
          <p:cNvPr id="32773" name="Picture 8" descr="alearnthrutalk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276475"/>
            <a:ext cx="2439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Using the ELLP Matrices</a:t>
            </a:r>
            <a:r>
              <a:rPr lang="en-NZ" sz="2400" smtClean="0"/>
              <a:t/>
            </a:r>
            <a:br>
              <a:rPr lang="en-NZ" sz="2400" smtClean="0"/>
            </a:br>
            <a:r>
              <a:rPr lang="en-NZ" sz="2400" smtClean="0"/>
              <a:t>A practical guide to tracking the progress of ELLs</a:t>
            </a:r>
            <a:endParaRPr lang="en-GB" sz="2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557338"/>
            <a:ext cx="5905500" cy="1676400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mtClean="0"/>
              <a:t> This DVD is a practical guide to making an overall teacher judgement on an ELL’s ability and stage in the areas of: Oral Language (Speaking), Oral Language (Listening), Reading and Writing.</a:t>
            </a:r>
          </a:p>
          <a:p>
            <a:pPr marL="0" indent="0" eaLnBrk="1" hangingPunct="1"/>
            <a:endParaRPr lang="en-GB" smtClean="0"/>
          </a:p>
        </p:txBody>
      </p:sp>
      <p:pic>
        <p:nvPicPr>
          <p:cNvPr id="33796" name="Picture 4" descr="Photo for DVD cover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716338"/>
            <a:ext cx="3311525" cy="1865312"/>
          </a:xfrm>
          <a:noFill/>
        </p:spPr>
      </p:pic>
      <p:pic>
        <p:nvPicPr>
          <p:cNvPr id="33797" name="Picture 5" descr="ELLP Matrices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187166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056188" y="3422650"/>
            <a:ext cx="333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067175" y="3357563"/>
            <a:ext cx="46815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/>
              <a:t> It is designed to be used for individual, small group or whole staff professional development. Each section is up to six minutes in length and shows two teaching colleagues discussing a student’s work and language ability in relation to the ELLP stages.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 Making Language and Learning Work</a:t>
            </a:r>
            <a:r>
              <a:rPr lang="en-NZ" sz="2400" smtClean="0"/>
              <a:t> </a:t>
            </a:r>
            <a:br>
              <a:rPr lang="en-NZ" sz="2400" smtClean="0"/>
            </a:br>
            <a:r>
              <a:rPr lang="en-NZ" sz="2400" smtClean="0"/>
              <a:t>    DVDs 1, 2 and 3</a:t>
            </a:r>
            <a:endParaRPr lang="en-GB" sz="2400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484313"/>
            <a:ext cx="4895850" cy="43211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DVD 1 (Secondary Maths and Science), DVD 2 (Secondary English and Social Sciences) and DVD 3 (Years 5-8) provide practical examples of best practice for teaching ELLs in mainstream classrooms.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Schools can use the DVDs to provide professional development using the ‘Play by Principles’ or ‘Play by Subject’ options.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Teacher booklets provide background    information and suggested approaches.</a:t>
            </a:r>
            <a:endParaRPr lang="en-GB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34820" name="Picture 7" descr="DVD_apr1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24400"/>
            <a:ext cx="2808288" cy="1866900"/>
          </a:xfrm>
          <a:noFill/>
        </p:spPr>
      </p:pic>
      <p:pic>
        <p:nvPicPr>
          <p:cNvPr id="34821" name="Picture 8" descr="DVD 3 coverli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2825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Working with English Language Learners </a:t>
            </a:r>
            <a:r>
              <a:rPr lang="en-NZ" sz="2400" smtClean="0"/>
              <a:t>Handbook and DVD</a:t>
            </a:r>
            <a:endParaRPr lang="en-GB" sz="2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557338"/>
            <a:ext cx="4608513" cy="47212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A 10 module professional development programme for teacher aides and bilingual tutors.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Co-ordinating teachers are essential for the success of the programme. They facilitate each module and act as a mentor.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The DVD includes video clips, a list of resources and a copy of the course completion certificate.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/>
            <a:endParaRPr lang="en-NZ" smtClean="0"/>
          </a:p>
        </p:txBody>
      </p:sp>
      <p:pic>
        <p:nvPicPr>
          <p:cNvPr id="35844" name="Picture 6" descr="workingwithfina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" y="1484313"/>
            <a:ext cx="3651250" cy="417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7724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20938"/>
            <a:ext cx="7772400" cy="1544637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Supporting </a:t>
            </a:r>
          </a:p>
          <a:p>
            <a:pPr algn="ctr" eaLnBrk="1" hangingPunct="1"/>
            <a:r>
              <a:rPr lang="en-NZ" sz="2800" smtClean="0"/>
              <a:t>English Language </a:t>
            </a:r>
          </a:p>
          <a:p>
            <a:pPr algn="ctr" eaLnBrk="1" hangingPunct="1"/>
            <a:r>
              <a:rPr lang="en-NZ" sz="2800" smtClean="0"/>
              <a:t>Learners</a:t>
            </a:r>
            <a:endParaRPr lang="en-GB" sz="2800" smtClean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1773238"/>
            <a:ext cx="2590800" cy="1016000"/>
          </a:xfrm>
          <a:prstGeom prst="rightArrowCallout">
            <a:avLst>
              <a:gd name="adj1" fmla="val 100000"/>
              <a:gd name="adj2" fmla="val 50000"/>
              <a:gd name="adj3" fmla="val 44649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Additional resources and   online links</a:t>
            </a:r>
            <a:endParaRPr lang="en-GB"/>
          </a:p>
        </p:txBody>
      </p:sp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5651500" y="1773238"/>
            <a:ext cx="2952750" cy="1076325"/>
          </a:xfrm>
          <a:prstGeom prst="leftArrowCallout">
            <a:avLst>
              <a:gd name="adj1" fmla="val 100000"/>
              <a:gd name="adj2" fmla="val 50000"/>
              <a:gd name="adj3" fmla="val 53191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ESOL funding and programme</a:t>
            </a:r>
          </a:p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development </a:t>
            </a:r>
            <a:endParaRPr lang="en-GB"/>
          </a:p>
        </p:txBody>
      </p:sp>
      <p:sp>
        <p:nvSpPr>
          <p:cNvPr id="36870" name="AutoShape 9"/>
          <p:cNvSpPr>
            <a:spLocks noChangeArrowheads="1"/>
          </p:cNvSpPr>
          <p:nvPr/>
        </p:nvSpPr>
        <p:spPr bwMode="auto">
          <a:xfrm>
            <a:off x="611188" y="3181350"/>
            <a:ext cx="2592387" cy="1016000"/>
          </a:xfrm>
          <a:prstGeom prst="rightArrowCallout">
            <a:avLst>
              <a:gd name="adj1" fmla="val 100000"/>
              <a:gd name="adj2" fmla="val 50000"/>
              <a:gd name="adj3" fmla="val 44676"/>
              <a:gd name="adj4" fmla="val 824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Supporting diversity and community links</a:t>
            </a:r>
            <a:endParaRPr lang="en-GB"/>
          </a:p>
        </p:txBody>
      </p:sp>
      <p:sp>
        <p:nvSpPr>
          <p:cNvPr id="36871" name="AutoShape 10"/>
          <p:cNvSpPr>
            <a:spLocks noChangeArrowheads="1"/>
          </p:cNvSpPr>
          <p:nvPr/>
        </p:nvSpPr>
        <p:spPr bwMode="auto">
          <a:xfrm>
            <a:off x="5724525" y="3213100"/>
            <a:ext cx="2879725" cy="1016000"/>
          </a:xfrm>
          <a:prstGeom prst="leftArrowCallout">
            <a:avLst>
              <a:gd name="adj1" fmla="val 100000"/>
              <a:gd name="adj2" fmla="val 50000"/>
              <a:gd name="adj3" fmla="val 54955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Programme provision and monitoring </a:t>
            </a:r>
            <a:endParaRPr lang="en-GB"/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2824163" y="4791075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36873" name="AutoShape 15"/>
          <p:cNvSpPr>
            <a:spLocks noChangeArrowheads="1"/>
          </p:cNvSpPr>
          <p:nvPr/>
        </p:nvSpPr>
        <p:spPr bwMode="auto">
          <a:xfrm>
            <a:off x="2771775" y="4437063"/>
            <a:ext cx="3168650" cy="1111250"/>
          </a:xfrm>
          <a:prstGeom prst="upArrowCallout">
            <a:avLst>
              <a:gd name="adj1" fmla="val 270331"/>
              <a:gd name="adj2" fmla="val 135166"/>
              <a:gd name="adj3" fmla="val 33616"/>
              <a:gd name="adj4" fmla="val 6638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Professional development</a:t>
            </a:r>
          </a:p>
          <a:p>
            <a:pPr marL="4763" indent="-4763" algn="ctr" defTabSz="1473200" eaLnBrk="1" hangingPunct="1">
              <a:spcBef>
                <a:spcPct val="20000"/>
              </a:spcBef>
            </a:pPr>
            <a:endParaRPr lang="en-GB"/>
          </a:p>
        </p:txBody>
      </p:sp>
      <p:sp>
        <p:nvSpPr>
          <p:cNvPr id="36874" name="AutoShape 17"/>
          <p:cNvSpPr>
            <a:spLocks noChangeArrowheads="1"/>
          </p:cNvSpPr>
          <p:nvPr/>
        </p:nvSpPr>
        <p:spPr bwMode="auto">
          <a:xfrm>
            <a:off x="2771775" y="836613"/>
            <a:ext cx="3311525" cy="1016000"/>
          </a:xfrm>
          <a:prstGeom prst="downArrowCallout">
            <a:avLst>
              <a:gd name="adj1" fmla="val 316250"/>
              <a:gd name="adj2" fmla="val 162969"/>
              <a:gd name="adj3" fmla="val 33282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Literacy teaching and learning documents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ewtonew1croppe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339348">
            <a:off x="684213" y="1557338"/>
            <a:ext cx="3249612" cy="4105275"/>
          </a:xfr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New to New Zealand</a:t>
            </a:r>
            <a:br>
              <a:rPr lang="en-NZ" sz="2800" smtClean="0"/>
            </a:br>
            <a:r>
              <a:rPr lang="en-NZ" sz="2400" smtClean="0"/>
              <a:t>A Guide to Ethnic Groups in New Zealand</a:t>
            </a:r>
            <a:endParaRPr lang="en-GB" sz="240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557338"/>
            <a:ext cx="4319587" cy="40163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Provides information about some ethnic groups living in New Zealand.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Includes comments about the geography, history, religion, language and culture of each group.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Pages can be added to ethnic boxes or given to teachers to develop knowledge about new students.</a:t>
            </a:r>
          </a:p>
          <a:p>
            <a:pPr marL="0" indent="0" eaLnBrk="1" hangingPunct="1"/>
            <a:endParaRPr lang="en-GB" sz="1800" smtClean="0"/>
          </a:p>
        </p:txBody>
      </p:sp>
      <p:pic>
        <p:nvPicPr>
          <p:cNvPr id="37893" name="Picture 5" descr="thailandaut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515">
            <a:off x="606425" y="4184650"/>
            <a:ext cx="31686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Defining Diversity</a:t>
            </a:r>
            <a:br>
              <a:rPr lang="en-NZ" sz="2800" smtClean="0"/>
            </a:br>
            <a:r>
              <a:rPr lang="en-NZ" sz="2400" smtClean="0"/>
              <a:t>A Facilitation Manual to use with New to New Zealand</a:t>
            </a:r>
            <a:endParaRPr lang="en-GB" sz="2400" smtClean="0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557338"/>
            <a:ext cx="4752975" cy="40163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Links to </a:t>
            </a:r>
            <a:r>
              <a:rPr lang="en-NZ" i="1" smtClean="0"/>
              <a:t>New to New Zealand</a:t>
            </a:r>
            <a:r>
              <a:rPr lang="en-NZ" smtClean="0"/>
              <a:t> providing twenty practical tasks based on the key principle, ‘Know your learner’.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Target audiences include boards of trustees, senior management, teachers and parents.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Schools may enlist the help of bilingual tutors and community members to work through the activities.</a:t>
            </a:r>
            <a:endParaRPr lang="en-GB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38916" name="Picture 7" descr="definingbest1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12875"/>
            <a:ext cx="2992437" cy="4176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104775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Home School Partnership Programme</a:t>
            </a:r>
            <a:endParaRPr lang="en-GB" sz="2800" smtClean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052513"/>
            <a:ext cx="4176712" cy="45053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mtClean="0"/>
              <a:t> A programme which assists schools to connect with parents  regarding literacy and numeracy practices for students in years 1-8  and to support student learning and career choices in years 9-13.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Schools can develop their own programmes by downloading materials from the website. Assistance is also available through School Support Services Advisors. </a:t>
            </a:r>
            <a:endParaRPr lang="en-NZ" sz="1800" smtClean="0"/>
          </a:p>
          <a:p>
            <a:pPr marL="0" indent="0" eaLnBrk="1" hangingPunct="1"/>
            <a:endParaRPr lang="en-GB" sz="1800" smtClean="0"/>
          </a:p>
        </p:txBody>
      </p:sp>
      <p:pic>
        <p:nvPicPr>
          <p:cNvPr id="39940" name="Picture 7" descr="hsparetnership1_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25538"/>
            <a:ext cx="3430587" cy="4105275"/>
          </a:xfrm>
          <a:noFill/>
        </p:spPr>
      </p:pic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468313" y="530066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NZ" sz="1600"/>
              <a:t>TKI: </a:t>
            </a:r>
            <a:r>
              <a:rPr lang="en-NZ" sz="1600">
                <a:hlinkClick r:id="rId3"/>
              </a:rPr>
              <a:t>Home-School Partnership Programme</a:t>
            </a:r>
            <a:r>
              <a:rPr lang="en-NZ">
                <a:hlinkClick r:id="rId3"/>
              </a:rPr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7" descr="Tokelau fold out sheet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2289175" cy="3240088"/>
          </a:xfrm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National Standards Multilingual Information</a:t>
            </a:r>
          </a:p>
        </p:txBody>
      </p:sp>
      <p:sp>
        <p:nvSpPr>
          <p:cNvPr id="4096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6238" y="981075"/>
            <a:ext cx="5976937" cy="4770438"/>
          </a:xfrm>
        </p:spPr>
        <p:txBody>
          <a:bodyPr/>
          <a:lstStyle/>
          <a:p>
            <a:pPr marL="0" indent="0" eaLnBrk="1" hangingPunct="1"/>
            <a:r>
              <a:rPr lang="en-NZ" smtClean="0"/>
              <a:t>‘How well is my child doing?’ pamphlets provide an overview of National Standards for families of migrant and refugee background students.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/>
            <a:r>
              <a:rPr lang="en-NZ" smtClean="0"/>
              <a:t>‘Supporting Your Child’s Learning’ booklets (in 14 languages) can be used with families: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to explain how what happens at school and what happens at home interconnect to support learning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to talk with parents about a child’s literacy and numeracy, and with students about their goals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to include in enrolment packs, newsletters and reports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for ideas and activities parents and children can do together during the holidays. </a:t>
            </a:r>
          </a:p>
        </p:txBody>
      </p:sp>
      <p:pic>
        <p:nvPicPr>
          <p:cNvPr id="40965" name="Picture 5" descr="Chinese Leaflet Cover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65380">
            <a:off x="336550" y="3609975"/>
            <a:ext cx="10652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7888" cy="685800"/>
          </a:xfrm>
        </p:spPr>
        <p:txBody>
          <a:bodyPr/>
          <a:lstStyle/>
          <a:p>
            <a:pPr algn="ctr" eaLnBrk="1" hangingPunct="1"/>
            <a:r>
              <a:rPr lang="en-NZ" sz="2600" smtClean="0"/>
              <a:t>Helping Your Children Learn At Home And At School</a:t>
            </a:r>
            <a:r>
              <a:rPr lang="en-NZ" sz="2400" b="1" smtClean="0"/>
              <a:t/>
            </a:r>
            <a:br>
              <a:rPr lang="en-NZ" sz="2400" b="1" smtClean="0"/>
            </a:br>
            <a:r>
              <a:rPr lang="en-NZ" sz="2400" smtClean="0"/>
              <a:t>Refugee and Migrant Parent Booklets</a:t>
            </a:r>
            <a:endParaRPr lang="en-GB" sz="2400" smtClean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412875"/>
            <a:ext cx="3598863" cy="40163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Aimed at migrant and refugee parents and families. 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Use first languages to explain the New Zealand education system from ECE to secondary school.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Discuss a range of social and educational challenges facing ELLs. </a:t>
            </a:r>
          </a:p>
          <a:p>
            <a:pPr marL="0" indent="0" eaLnBrk="1" hangingPunct="1"/>
            <a:endParaRPr lang="en-GB" sz="1800" smtClean="0"/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539750" y="4221163"/>
            <a:ext cx="4392613" cy="14684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800"/>
              <a:t>These booklets are currently available in: </a:t>
            </a:r>
          </a:p>
          <a:p>
            <a:r>
              <a:rPr lang="en-NZ" sz="1800"/>
              <a:t>Afrikaans, Arabic, Chinese, Cook Island Maori, Dari, French, Hindi, Korean, Niuean, Samoan, Somali, Tagalog, Thai and Tongan.</a:t>
            </a:r>
            <a:endParaRPr lang="en-GB" sz="1800"/>
          </a:p>
        </p:txBody>
      </p:sp>
      <p:pic>
        <p:nvPicPr>
          <p:cNvPr id="41989" name="Picture 9" descr="french_52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4392613" cy="233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7724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20938"/>
            <a:ext cx="7772400" cy="1544637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Supporting </a:t>
            </a:r>
          </a:p>
          <a:p>
            <a:pPr algn="ctr" eaLnBrk="1" hangingPunct="1"/>
            <a:r>
              <a:rPr lang="en-NZ" sz="2800" smtClean="0"/>
              <a:t>English Language </a:t>
            </a:r>
          </a:p>
          <a:p>
            <a:pPr algn="ctr" eaLnBrk="1" hangingPunct="1"/>
            <a:r>
              <a:rPr lang="en-NZ" sz="2800" smtClean="0"/>
              <a:t>Learners</a:t>
            </a:r>
            <a:endParaRPr lang="en-GB" sz="2800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11188" y="1773238"/>
            <a:ext cx="2590800" cy="1016000"/>
          </a:xfrm>
          <a:prstGeom prst="rightArrowCallout">
            <a:avLst>
              <a:gd name="adj1" fmla="val 100000"/>
              <a:gd name="adj2" fmla="val 50000"/>
              <a:gd name="adj3" fmla="val 44649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Additional resources and   online links</a:t>
            </a:r>
            <a:endParaRPr lang="en-GB"/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5651500" y="1773238"/>
            <a:ext cx="2952750" cy="1076325"/>
          </a:xfrm>
          <a:prstGeom prst="leftArrowCallout">
            <a:avLst>
              <a:gd name="adj1" fmla="val 100000"/>
              <a:gd name="adj2" fmla="val 50000"/>
              <a:gd name="adj3" fmla="val 53191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ESOL funding and programme</a:t>
            </a:r>
          </a:p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development </a:t>
            </a:r>
            <a:endParaRPr lang="en-GB"/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611188" y="3181350"/>
            <a:ext cx="2592387" cy="1016000"/>
          </a:xfrm>
          <a:prstGeom prst="rightArrowCallout">
            <a:avLst>
              <a:gd name="adj1" fmla="val 100000"/>
              <a:gd name="adj2" fmla="val 50000"/>
              <a:gd name="adj3" fmla="val 44676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Supporting diversity and community links</a:t>
            </a:r>
            <a:endParaRPr lang="en-GB"/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5724525" y="3213100"/>
            <a:ext cx="2879725" cy="1016000"/>
          </a:xfrm>
          <a:prstGeom prst="leftArrowCallout">
            <a:avLst>
              <a:gd name="adj1" fmla="val 100000"/>
              <a:gd name="adj2" fmla="val 50000"/>
              <a:gd name="adj3" fmla="val 54955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Programme provision and monitoring </a:t>
            </a:r>
            <a:endParaRPr lang="en-GB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2824163" y="4791075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6153" name="AutoShape 15"/>
          <p:cNvSpPr>
            <a:spLocks noChangeArrowheads="1"/>
          </p:cNvSpPr>
          <p:nvPr/>
        </p:nvSpPr>
        <p:spPr bwMode="auto">
          <a:xfrm>
            <a:off x="2771775" y="4414838"/>
            <a:ext cx="3168650" cy="1111250"/>
          </a:xfrm>
          <a:prstGeom prst="upArrowCallout">
            <a:avLst>
              <a:gd name="adj1" fmla="val 270331"/>
              <a:gd name="adj2" fmla="val 135166"/>
              <a:gd name="adj3" fmla="val 33616"/>
              <a:gd name="adj4" fmla="val 6638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Professional development</a:t>
            </a:r>
          </a:p>
          <a:p>
            <a:pPr marL="4763" indent="-4763" algn="ctr" defTabSz="1473200" eaLnBrk="1" hangingPunct="1">
              <a:spcBef>
                <a:spcPct val="20000"/>
              </a:spcBef>
            </a:pPr>
            <a:endParaRPr lang="en-GB"/>
          </a:p>
        </p:txBody>
      </p:sp>
      <p:sp>
        <p:nvSpPr>
          <p:cNvPr id="6154" name="AutoShape 17"/>
          <p:cNvSpPr>
            <a:spLocks noChangeArrowheads="1"/>
          </p:cNvSpPr>
          <p:nvPr/>
        </p:nvSpPr>
        <p:spPr bwMode="auto">
          <a:xfrm>
            <a:off x="2771775" y="836613"/>
            <a:ext cx="3311525" cy="1016000"/>
          </a:xfrm>
          <a:prstGeom prst="downArrowCallout">
            <a:avLst>
              <a:gd name="adj1" fmla="val 316250"/>
              <a:gd name="adj2" fmla="val 162969"/>
              <a:gd name="adj3" fmla="val 33282"/>
              <a:gd name="adj4" fmla="val 6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Literacy teaching and learning documents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Families Learning Together Booklets</a:t>
            </a:r>
            <a:endParaRPr lang="en-GB" sz="28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196975"/>
            <a:ext cx="3451225" cy="42005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1800" smtClean="0"/>
              <a:t> </a:t>
            </a:r>
            <a:r>
              <a:rPr lang="en-US" smtClean="0"/>
              <a:t>Provide information about the New Zealand education system in Amharic, Arabic, Chinese, Farsi, Hindi, Khmer, Korean and Somali.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Offer advice for parents on how to become more involved in their child’s learning through a range of  listening, speaking, reading and writing activities. </a:t>
            </a:r>
          </a:p>
          <a:p>
            <a:pPr marL="0" indent="0" eaLnBrk="1" hangingPunct="1">
              <a:buFontTx/>
              <a:buChar char="•"/>
            </a:pPr>
            <a:endParaRPr lang="en-GB" sz="1800" smtClean="0"/>
          </a:p>
        </p:txBody>
      </p:sp>
      <p:pic>
        <p:nvPicPr>
          <p:cNvPr id="43012" name="Picture 10" descr="chineseversion1au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7117">
            <a:off x="492125" y="1193800"/>
            <a:ext cx="24955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somaliversion3au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730">
            <a:off x="2000250" y="2641600"/>
            <a:ext cx="244633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7724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20938"/>
            <a:ext cx="7772400" cy="1544637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Supporting </a:t>
            </a:r>
          </a:p>
          <a:p>
            <a:pPr algn="ctr" eaLnBrk="1" hangingPunct="1"/>
            <a:r>
              <a:rPr lang="en-NZ" sz="2800" smtClean="0"/>
              <a:t>English Language </a:t>
            </a:r>
          </a:p>
          <a:p>
            <a:pPr algn="ctr" eaLnBrk="1" hangingPunct="1"/>
            <a:r>
              <a:rPr lang="en-NZ" sz="2800" smtClean="0"/>
              <a:t>Learners</a:t>
            </a:r>
            <a:endParaRPr lang="en-GB" sz="2800" smtClean="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11188" y="1773238"/>
            <a:ext cx="2590800" cy="1016000"/>
          </a:xfrm>
          <a:prstGeom prst="rightArrowCallout">
            <a:avLst>
              <a:gd name="adj1" fmla="val 100000"/>
              <a:gd name="adj2" fmla="val 50000"/>
              <a:gd name="adj3" fmla="val 44649"/>
              <a:gd name="adj4" fmla="val 824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Additional resources and   online links</a:t>
            </a:r>
            <a:endParaRPr lang="en-GB"/>
          </a:p>
        </p:txBody>
      </p:sp>
      <p:sp>
        <p:nvSpPr>
          <p:cNvPr id="44037" name="AutoShape 7"/>
          <p:cNvSpPr>
            <a:spLocks noChangeArrowheads="1"/>
          </p:cNvSpPr>
          <p:nvPr/>
        </p:nvSpPr>
        <p:spPr bwMode="auto">
          <a:xfrm>
            <a:off x="5651500" y="1773238"/>
            <a:ext cx="2952750" cy="1076325"/>
          </a:xfrm>
          <a:prstGeom prst="leftArrowCallout">
            <a:avLst>
              <a:gd name="adj1" fmla="val 100000"/>
              <a:gd name="adj2" fmla="val 50000"/>
              <a:gd name="adj3" fmla="val 53191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ESOL funding and programme</a:t>
            </a:r>
          </a:p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development </a:t>
            </a:r>
            <a:endParaRPr lang="en-GB"/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611188" y="3181350"/>
            <a:ext cx="2592387" cy="1016000"/>
          </a:xfrm>
          <a:prstGeom prst="rightArrowCallout">
            <a:avLst>
              <a:gd name="adj1" fmla="val 100000"/>
              <a:gd name="adj2" fmla="val 50000"/>
              <a:gd name="adj3" fmla="val 44676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Supporting diversity and community links</a:t>
            </a:r>
            <a:endParaRPr lang="en-GB"/>
          </a:p>
        </p:txBody>
      </p:sp>
      <p:sp>
        <p:nvSpPr>
          <p:cNvPr id="44039" name="AutoShape 10"/>
          <p:cNvSpPr>
            <a:spLocks noChangeArrowheads="1"/>
          </p:cNvSpPr>
          <p:nvPr/>
        </p:nvSpPr>
        <p:spPr bwMode="auto">
          <a:xfrm>
            <a:off x="5724525" y="3213100"/>
            <a:ext cx="2879725" cy="1016000"/>
          </a:xfrm>
          <a:prstGeom prst="leftArrowCallout">
            <a:avLst>
              <a:gd name="adj1" fmla="val 100000"/>
              <a:gd name="adj2" fmla="val 50000"/>
              <a:gd name="adj3" fmla="val 54955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Programme provision and monitoring </a:t>
            </a:r>
            <a:endParaRPr lang="en-GB"/>
          </a:p>
        </p:txBody>
      </p:sp>
      <p:sp>
        <p:nvSpPr>
          <p:cNvPr id="44040" name="Text Box 13"/>
          <p:cNvSpPr txBox="1">
            <a:spLocks noChangeArrowheads="1"/>
          </p:cNvSpPr>
          <p:nvPr/>
        </p:nvSpPr>
        <p:spPr bwMode="auto">
          <a:xfrm>
            <a:off x="2824163" y="4791075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44041" name="AutoShape 15"/>
          <p:cNvSpPr>
            <a:spLocks noChangeArrowheads="1"/>
          </p:cNvSpPr>
          <p:nvPr/>
        </p:nvSpPr>
        <p:spPr bwMode="auto">
          <a:xfrm>
            <a:off x="2771775" y="4414838"/>
            <a:ext cx="3168650" cy="1111250"/>
          </a:xfrm>
          <a:prstGeom prst="upArrowCallout">
            <a:avLst>
              <a:gd name="adj1" fmla="val 270331"/>
              <a:gd name="adj2" fmla="val 135166"/>
              <a:gd name="adj3" fmla="val 33616"/>
              <a:gd name="adj4" fmla="val 6638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Professional development</a:t>
            </a:r>
          </a:p>
          <a:p>
            <a:pPr marL="4763" indent="-4763" algn="ctr" defTabSz="1473200" eaLnBrk="1" hangingPunct="1">
              <a:spcBef>
                <a:spcPct val="20000"/>
              </a:spcBef>
            </a:pPr>
            <a:endParaRPr lang="en-GB"/>
          </a:p>
        </p:txBody>
      </p:sp>
      <p:sp>
        <p:nvSpPr>
          <p:cNvPr id="44042" name="AutoShape 17"/>
          <p:cNvSpPr>
            <a:spLocks noChangeArrowheads="1"/>
          </p:cNvSpPr>
          <p:nvPr/>
        </p:nvSpPr>
        <p:spPr bwMode="auto">
          <a:xfrm>
            <a:off x="2771775" y="836613"/>
            <a:ext cx="3311525" cy="1016000"/>
          </a:xfrm>
          <a:prstGeom prst="downArrowCallout">
            <a:avLst>
              <a:gd name="adj1" fmla="val 316250"/>
              <a:gd name="adj2" fmla="val 162969"/>
              <a:gd name="adj3" fmla="val 33282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Literacy teaching and learning documents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ESOL Online</a:t>
            </a:r>
            <a:endParaRPr lang="en-GB" sz="2800" smtClean="0"/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349500"/>
            <a:ext cx="8424863" cy="3756025"/>
          </a:xfrm>
        </p:spPr>
        <p:txBody>
          <a:bodyPr/>
          <a:lstStyle/>
          <a:p>
            <a:pPr marL="0" indent="0" eaLnBrk="1" hangingPunct="1"/>
            <a:r>
              <a:rPr lang="en-NZ" smtClean="0"/>
              <a:t>An online service for teachers of students in years 1-13 which includes: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a range of strategies and approaches for teaching ELLs 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units of work including NCEA units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a resource exchange facility 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professional readings 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an ‘e’ forum which teachers can subscribe to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links to relevant websites.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/>
            <a:r>
              <a:rPr lang="en-NZ" sz="2400" smtClean="0"/>
              <a:t> </a:t>
            </a:r>
            <a:r>
              <a:rPr lang="en-NZ" sz="2400" smtClean="0">
                <a:hlinkClick r:id="rId2"/>
              </a:rPr>
              <a:t>esolonline.tki.org.nz</a:t>
            </a:r>
            <a:endParaRPr lang="en-GB" sz="2400" smtClean="0"/>
          </a:p>
          <a:p>
            <a:pPr marL="0" indent="0" eaLnBrk="1" hangingPunct="1"/>
            <a:endParaRPr lang="en-GB" smtClean="0"/>
          </a:p>
        </p:txBody>
      </p:sp>
      <p:pic>
        <p:nvPicPr>
          <p:cNvPr id="45060" name="Picture 14" descr="banner-home_border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908050"/>
            <a:ext cx="6121400" cy="1268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Ministry of Education Website </a:t>
            </a:r>
            <a:r>
              <a:rPr lang="en-GB" sz="2800" smtClean="0">
                <a:solidFill>
                  <a:schemeClr val="accent2"/>
                </a:solidFill>
              </a:rPr>
              <a:t/>
            </a:r>
            <a:br>
              <a:rPr lang="en-GB" sz="2800" smtClean="0">
                <a:solidFill>
                  <a:schemeClr val="accent2"/>
                </a:solidFill>
              </a:rPr>
            </a:br>
            <a:endParaRPr lang="en-GB" sz="2800" smtClean="0">
              <a:solidFill>
                <a:schemeClr val="accent2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991475" cy="4121150"/>
          </a:xfrm>
        </p:spPr>
        <p:txBody>
          <a:bodyPr/>
          <a:lstStyle/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The ESOL pages include information about: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ESOL funding and support initiatives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Professional development, including information about TESSOL </a:t>
            </a:r>
          </a:p>
          <a:p>
            <a:pPr eaLnBrk="1" hangingPunct="1"/>
            <a:r>
              <a:rPr lang="en-NZ" smtClean="0"/>
              <a:t>  scholarships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Materials and resources, including multilingual notices and forms </a:t>
            </a:r>
          </a:p>
          <a:p>
            <a:pPr eaLnBrk="1" hangingPunct="1"/>
            <a:r>
              <a:rPr lang="en-NZ" smtClean="0"/>
              <a:t>  in several languages</a:t>
            </a:r>
          </a:p>
          <a:p>
            <a:pPr eaLnBrk="1" hangingPunct="1">
              <a:buFontTx/>
              <a:buChar char="•"/>
            </a:pPr>
            <a:r>
              <a:rPr lang="en-NZ" smtClean="0"/>
              <a:t> ESOL News Updates. 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z="2400" smtClean="0">
                <a:solidFill>
                  <a:schemeClr val="accent2"/>
                </a:solidFill>
                <a:hlinkClick r:id="rId2"/>
              </a:rPr>
              <a:t>www.minedu.govt.nz/esol</a:t>
            </a:r>
            <a:endParaRPr lang="en-GB" sz="2400" smtClean="0">
              <a:solidFill>
                <a:schemeClr val="accent2"/>
              </a:solidFill>
            </a:endParaRPr>
          </a:p>
        </p:txBody>
      </p:sp>
      <p:pic>
        <p:nvPicPr>
          <p:cNvPr id="46084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052513"/>
            <a:ext cx="64150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mtClean="0"/>
              <a:t>Contacts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1052513"/>
            <a:ext cx="5472112" cy="6118225"/>
          </a:xfrm>
        </p:spPr>
        <p:txBody>
          <a:bodyPr/>
          <a:lstStyle/>
          <a:p>
            <a:pPr marL="0" indent="0" eaLnBrk="1" hangingPunct="1"/>
            <a:r>
              <a:rPr lang="en-NZ" smtClean="0"/>
              <a:t>This pamphlet, which has been sent to schools with ESOL funded and international students, contains contact details for: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The National Migrant, Refugee and </a:t>
            </a:r>
          </a:p>
          <a:p>
            <a:pPr marL="0" indent="0" eaLnBrk="1" hangingPunct="1"/>
            <a:r>
              <a:rPr lang="en-NZ" smtClean="0"/>
              <a:t>  International  Education Team </a:t>
            </a:r>
          </a:p>
          <a:p>
            <a:pPr marL="0" indent="0" eaLnBrk="1" hangingPunct="1">
              <a:buFontTx/>
              <a:buChar char="•"/>
            </a:pPr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The Curriculum Teaching and Learning Team</a:t>
            </a:r>
          </a:p>
          <a:p>
            <a:pPr marL="0" indent="0" eaLnBrk="1" hangingPunct="1">
              <a:buFontTx/>
              <a:buChar char="•"/>
            </a:pPr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Regional Migrant and Refugee Education </a:t>
            </a:r>
          </a:p>
          <a:p>
            <a:pPr marL="0" indent="0" eaLnBrk="1" hangingPunct="1"/>
            <a:r>
              <a:rPr lang="en-NZ" smtClean="0"/>
              <a:t>  Co-ordinators</a:t>
            </a:r>
          </a:p>
          <a:p>
            <a:pPr marL="0" indent="0" eaLnBrk="1" hangingPunct="1">
              <a:buFontTx/>
              <a:buChar char="•"/>
            </a:pPr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ESOL/Literacy Facilitators.</a:t>
            </a:r>
          </a:p>
          <a:p>
            <a:pPr marL="0" indent="0" eaLnBrk="1" hangingPunct="1">
              <a:buFontTx/>
              <a:buChar char="•"/>
            </a:pPr>
            <a:endParaRPr lang="en-NZ" smtClean="0"/>
          </a:p>
          <a:p>
            <a:pPr marL="0" indent="0" eaLnBrk="1" hangingPunct="1"/>
            <a:r>
              <a:rPr lang="en-NZ" smtClean="0"/>
              <a:t> 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/>
            <a:endParaRPr lang="en-GB" smtClean="0"/>
          </a:p>
        </p:txBody>
      </p:sp>
      <p:pic>
        <p:nvPicPr>
          <p:cNvPr id="47108" name="Picture 6" descr="pamphletstraightwithlineauto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81075"/>
            <a:ext cx="2224087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acurriculum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4689">
            <a:off x="2987675" y="549275"/>
            <a:ext cx="304958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alitlearnprogr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33640">
            <a:off x="493713" y="1562100"/>
            <a:ext cx="28352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areadingandwritingstandards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7094">
            <a:off x="5661025" y="1406525"/>
            <a:ext cx="2800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ELLPcompressed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52072">
            <a:off x="2844800" y="2206625"/>
            <a:ext cx="34163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7772400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Foundation Documents for Literacy Teaching and Learning in New Zealand</a:t>
            </a:r>
            <a:endParaRPr lang="en-GB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213"/>
            <a:ext cx="7772400" cy="4413250"/>
          </a:xfrm>
        </p:spPr>
        <p:txBody>
          <a:bodyPr/>
          <a:lstStyle/>
          <a:p>
            <a:pPr eaLnBrk="1" hangingPunct="1"/>
            <a:r>
              <a:rPr lang="en-NZ" b="1" smtClean="0"/>
              <a:t> The New Zealand Curriculum</a:t>
            </a:r>
          </a:p>
          <a:p>
            <a:pPr eaLnBrk="1" hangingPunct="1"/>
            <a:r>
              <a:rPr lang="en-NZ" smtClean="0"/>
              <a:t>   For English-medium teaching and learning in years 1-13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b="1" smtClean="0"/>
              <a:t> The Literacy Learning Progressions</a:t>
            </a:r>
          </a:p>
          <a:p>
            <a:pPr eaLnBrk="1" hangingPunct="1"/>
            <a:r>
              <a:rPr lang="en-NZ" smtClean="0"/>
              <a:t>   Meeting the reading and writing demands of the curriculum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b="1" smtClean="0"/>
              <a:t> Reading and Writing Standards for years 1-8</a:t>
            </a:r>
          </a:p>
          <a:p>
            <a:pPr eaLnBrk="1" hangingPunct="1"/>
            <a:r>
              <a:rPr lang="en-NZ" smtClean="0"/>
              <a:t>   National Standards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b="1" smtClean="0"/>
              <a:t> The English Language Learning Progressions</a:t>
            </a:r>
          </a:p>
          <a:p>
            <a:pPr eaLnBrk="1" hangingPunct="1"/>
            <a:r>
              <a:rPr lang="en-NZ" smtClean="0"/>
              <a:t>   A resource for mainstream and ESOL teachers</a:t>
            </a:r>
          </a:p>
          <a:p>
            <a:pPr eaLnBrk="1" hangingPunct="1"/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772400" cy="68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20938"/>
            <a:ext cx="7772400" cy="1544637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Supporting </a:t>
            </a:r>
          </a:p>
          <a:p>
            <a:pPr algn="ctr" eaLnBrk="1" hangingPunct="1"/>
            <a:r>
              <a:rPr lang="en-NZ" sz="2800" smtClean="0"/>
              <a:t>English Language </a:t>
            </a:r>
          </a:p>
          <a:p>
            <a:pPr algn="ctr" eaLnBrk="1" hangingPunct="1"/>
            <a:r>
              <a:rPr lang="en-NZ" sz="2800" smtClean="0"/>
              <a:t>Learners</a:t>
            </a:r>
            <a:endParaRPr lang="en-GB" sz="2800" smtClean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11188" y="1773238"/>
            <a:ext cx="2590800" cy="1016000"/>
          </a:xfrm>
          <a:prstGeom prst="rightArrowCallout">
            <a:avLst>
              <a:gd name="adj1" fmla="val 100000"/>
              <a:gd name="adj2" fmla="val 50000"/>
              <a:gd name="adj3" fmla="val 44649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Additional resources and   online links</a:t>
            </a:r>
            <a:endParaRPr lang="en-GB"/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651500" y="1773238"/>
            <a:ext cx="2952750" cy="1076325"/>
          </a:xfrm>
          <a:prstGeom prst="leftArrowCallout">
            <a:avLst>
              <a:gd name="adj1" fmla="val 100000"/>
              <a:gd name="adj2" fmla="val 50000"/>
              <a:gd name="adj3" fmla="val 53191"/>
              <a:gd name="adj4" fmla="val 670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ESOL funding and programme</a:t>
            </a:r>
          </a:p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development </a:t>
            </a:r>
            <a:endParaRPr lang="en-GB"/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auto">
          <a:xfrm>
            <a:off x="611188" y="3181350"/>
            <a:ext cx="2592387" cy="1016000"/>
          </a:xfrm>
          <a:prstGeom prst="rightArrowCallout">
            <a:avLst>
              <a:gd name="adj1" fmla="val 100000"/>
              <a:gd name="adj2" fmla="val 50000"/>
              <a:gd name="adj3" fmla="val 44676"/>
              <a:gd name="adj4" fmla="val 82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  Supporting diversity and community links</a:t>
            </a:r>
            <a:endParaRPr lang="en-GB"/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5724525" y="3213100"/>
            <a:ext cx="2879725" cy="1016000"/>
          </a:xfrm>
          <a:prstGeom prst="leftArrowCallout">
            <a:avLst>
              <a:gd name="adj1" fmla="val 100000"/>
              <a:gd name="adj2" fmla="val 50000"/>
              <a:gd name="adj3" fmla="val 54955"/>
              <a:gd name="adj4" fmla="val 6703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defTabSz="1473200" eaLnBrk="1" hangingPunct="1">
              <a:spcBef>
                <a:spcPct val="20000"/>
              </a:spcBef>
            </a:pPr>
            <a:r>
              <a:rPr lang="en-NZ"/>
              <a:t>Programme provision and monitoring </a:t>
            </a:r>
            <a:endParaRPr lang="en-GB"/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2824163" y="4791075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9225" name="AutoShape 15"/>
          <p:cNvSpPr>
            <a:spLocks noChangeArrowheads="1"/>
          </p:cNvSpPr>
          <p:nvPr/>
        </p:nvSpPr>
        <p:spPr bwMode="auto">
          <a:xfrm>
            <a:off x="2771775" y="4414838"/>
            <a:ext cx="3168650" cy="1111250"/>
          </a:xfrm>
          <a:prstGeom prst="upArrowCallout">
            <a:avLst>
              <a:gd name="adj1" fmla="val 270331"/>
              <a:gd name="adj2" fmla="val 135166"/>
              <a:gd name="adj3" fmla="val 33616"/>
              <a:gd name="adj4" fmla="val 6638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Professional development</a:t>
            </a:r>
          </a:p>
          <a:p>
            <a:pPr marL="4763" indent="-4763" algn="ctr" defTabSz="1473200" eaLnBrk="1" hangingPunct="1">
              <a:spcBef>
                <a:spcPct val="20000"/>
              </a:spcBef>
            </a:pPr>
            <a:endParaRPr lang="en-GB"/>
          </a:p>
        </p:txBody>
      </p:sp>
      <p:sp>
        <p:nvSpPr>
          <p:cNvPr id="9226" name="AutoShape 17"/>
          <p:cNvSpPr>
            <a:spLocks noChangeArrowheads="1"/>
          </p:cNvSpPr>
          <p:nvPr/>
        </p:nvSpPr>
        <p:spPr bwMode="auto">
          <a:xfrm>
            <a:off x="2771775" y="836613"/>
            <a:ext cx="3311525" cy="1016000"/>
          </a:xfrm>
          <a:prstGeom prst="downArrowCallout">
            <a:avLst>
              <a:gd name="adj1" fmla="val 316250"/>
              <a:gd name="adj2" fmla="val 162969"/>
              <a:gd name="adj3" fmla="val 33282"/>
              <a:gd name="adj4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763" indent="-4763" algn="ctr" defTabSz="1473200" eaLnBrk="1" hangingPunct="1">
              <a:spcBef>
                <a:spcPct val="20000"/>
              </a:spcBef>
            </a:pPr>
            <a:r>
              <a:rPr lang="en-NZ"/>
              <a:t>Literacy teaching and learning documents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353425" cy="68580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English for Speakers of Other Languages Folder</a:t>
            </a:r>
            <a:endParaRPr lang="en-GB" sz="2800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032250" cy="5083175"/>
          </a:xfrm>
        </p:spPr>
        <p:txBody>
          <a:bodyPr/>
          <a:lstStyle/>
          <a:p>
            <a:pPr marL="0" indent="0" eaLnBrk="1" hangingPunct="1"/>
            <a:r>
              <a:rPr lang="en-NZ" smtClean="0"/>
              <a:t>This folder contains the following booklets: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Funding Assessment  </a:t>
            </a:r>
          </a:p>
          <a:p>
            <a:pPr marL="0" indent="0" eaLnBrk="1" hangingPunct="1"/>
            <a:r>
              <a:rPr lang="en-NZ" smtClean="0"/>
              <a:t>  Guidelines 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Refugee Handbook for Schools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Effective Provision for </a:t>
            </a:r>
          </a:p>
          <a:p>
            <a:pPr marL="0" indent="0" eaLnBrk="1" hangingPunct="1"/>
            <a:r>
              <a:rPr lang="en-NZ" smtClean="0"/>
              <a:t>  International Students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NESB Students: A Handbook for </a:t>
            </a:r>
          </a:p>
          <a:p>
            <a:pPr marL="0" indent="0" eaLnBrk="1" hangingPunct="1"/>
            <a:r>
              <a:rPr lang="en-NZ" smtClean="0"/>
              <a:t>  Schools</a:t>
            </a:r>
          </a:p>
          <a:p>
            <a:pPr marL="0" indent="0" eaLnBrk="1" hangingPunct="1">
              <a:buFontTx/>
              <a:buChar char="•"/>
            </a:pPr>
            <a:r>
              <a:rPr lang="en-NZ" smtClean="0"/>
              <a:t> Progress Assessment </a:t>
            </a:r>
          </a:p>
          <a:p>
            <a:pPr marL="0" indent="0" eaLnBrk="1" hangingPunct="1"/>
            <a:r>
              <a:rPr lang="en-NZ" smtClean="0"/>
              <a:t>  Guidelines.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/>
            <a:r>
              <a:rPr lang="en-NZ" smtClean="0"/>
              <a:t> </a:t>
            </a:r>
            <a:endParaRPr lang="en-GB" smtClean="0"/>
          </a:p>
        </p:txBody>
      </p:sp>
      <p:pic>
        <p:nvPicPr>
          <p:cNvPr id="10244" name="Picture 7" descr="ESOLfolder3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96975"/>
            <a:ext cx="3765550" cy="4392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047750"/>
          </a:xfrm>
        </p:spPr>
        <p:txBody>
          <a:bodyPr/>
          <a:lstStyle/>
          <a:p>
            <a:pPr algn="ctr" eaLnBrk="1" hangingPunct="1"/>
            <a:r>
              <a:rPr lang="en-NZ" sz="2800" smtClean="0"/>
              <a:t>ESOL Funding Assessment Guidelines</a:t>
            </a:r>
            <a:endParaRPr lang="en-GB" sz="2800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052513"/>
            <a:ext cx="4392613" cy="3990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NZ" sz="1800" smtClean="0"/>
              <a:t> </a:t>
            </a:r>
            <a:r>
              <a:rPr lang="en-NZ" smtClean="0"/>
              <a:t>Assists teachers to assess their ELLs against the criteria in the ESOL Assessment Form (ESOL/AF) for the purposes of funding.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Discusses the concept of ‘cohort’ and ways of measuring students against the national cohort.</a:t>
            </a:r>
          </a:p>
          <a:p>
            <a:pPr marL="0" indent="0" eaLnBrk="1" hangingPunct="1"/>
            <a:endParaRPr lang="en-NZ" smtClean="0"/>
          </a:p>
          <a:p>
            <a:pPr marL="0" indent="0" eaLnBrk="1" hangingPunct="1">
              <a:buFontTx/>
              <a:buChar char="•"/>
            </a:pPr>
            <a:r>
              <a:rPr lang="en-NZ" smtClean="0"/>
              <a:t> Each section (listening, speaking, reading and writing) includes student exemplars and assessment samples.</a:t>
            </a:r>
            <a:r>
              <a:rPr lang="en-NZ" sz="1800" smtClean="0"/>
              <a:t> </a:t>
            </a:r>
            <a:endParaRPr lang="en-GB" sz="1800" smtClean="0"/>
          </a:p>
        </p:txBody>
      </p:sp>
      <p:pic>
        <p:nvPicPr>
          <p:cNvPr id="11268" name="Picture 7" descr="asessguide22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08050"/>
            <a:ext cx="3094038" cy="4392613"/>
          </a:xfrm>
          <a:noFill/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68313" y="5373688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1600"/>
              <a:t>MOE: </a:t>
            </a:r>
            <a:r>
              <a:rPr lang="en-NZ" sz="1600">
                <a:hlinkClick r:id="rId3"/>
              </a:rPr>
              <a:t>ESOL Funding Assessment Guidelines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E-MASTER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808080"/>
      </a:folHlink>
    </a:clrScheme>
    <a:fontScheme name="MOE-MASTER-TEMPLAT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MOE-MASTER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-MASTER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-MASTER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-MASTER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-MASTER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-MASTER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E-MASTER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E-MASTER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E-MASTER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E-MASTER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E-MASTER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E-MASTER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MOE-MASTER-TEMPLATE</Template>
  <TotalTime>1294</TotalTime>
  <Words>2453</Words>
  <Application>Microsoft Office PowerPoint</Application>
  <PresentationFormat>On-screen Show (4:3)</PresentationFormat>
  <Paragraphs>331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MS PGothic</vt:lpstr>
      <vt:lpstr>Zapf Dingbats</vt:lpstr>
      <vt:lpstr>Wingdings</vt:lpstr>
      <vt:lpstr>MOE-MASTER-TEMPLATE</vt:lpstr>
      <vt:lpstr>Supporting English Language Learners  Programmes and Resources</vt:lpstr>
      <vt:lpstr>Who are English Language Learners?</vt:lpstr>
      <vt:lpstr>Addressing the needs of ELLs </vt:lpstr>
      <vt:lpstr>Slide 4</vt:lpstr>
      <vt:lpstr>Slide 5</vt:lpstr>
      <vt:lpstr>Foundation Documents for Literacy Teaching and Learning in New Zealand</vt:lpstr>
      <vt:lpstr>Slide 7</vt:lpstr>
      <vt:lpstr>English for Speakers of Other Languages Folder</vt:lpstr>
      <vt:lpstr>ESOL Funding Assessment Guidelines</vt:lpstr>
      <vt:lpstr>Refugee Handbook for Schools</vt:lpstr>
      <vt:lpstr>Effective Provision for International Students</vt:lpstr>
      <vt:lpstr>Non-English Speaking Background Students A Handbook for Schools</vt:lpstr>
      <vt:lpstr>Progress Assessment Guidelines</vt:lpstr>
      <vt:lpstr>Slide 14</vt:lpstr>
      <vt:lpstr>Slide 15</vt:lpstr>
      <vt:lpstr>ELLP  English Language Learning Progressions</vt:lpstr>
      <vt:lpstr>SELLIPS  Supporting English Language Learners in Primary Schools</vt:lpstr>
      <vt:lpstr>English Language Intensive Programmes (ELIP)  Primary Resource and Years 7-13</vt:lpstr>
      <vt:lpstr>AUT Picture Dictionary and Teaching Resource</vt:lpstr>
      <vt:lpstr>Focus on English</vt:lpstr>
      <vt:lpstr>Reading Resources </vt:lpstr>
      <vt:lpstr>Ready to Read Selections</vt:lpstr>
      <vt:lpstr>Selections</vt:lpstr>
      <vt:lpstr>Choices</vt:lpstr>
      <vt:lpstr>Applications</vt:lpstr>
      <vt:lpstr>Electronic Story Books</vt:lpstr>
      <vt:lpstr>                            Tupu</vt:lpstr>
      <vt:lpstr>Slide 28</vt:lpstr>
      <vt:lpstr>Effective Literacy Practice</vt:lpstr>
      <vt:lpstr>Learning Through Talk </vt:lpstr>
      <vt:lpstr>Using the ELLP Matrices A practical guide to tracking the progress of ELLs</vt:lpstr>
      <vt:lpstr> Making Language and Learning Work      DVDs 1, 2 and 3</vt:lpstr>
      <vt:lpstr>Working with English Language Learners Handbook and DVD</vt:lpstr>
      <vt:lpstr>Slide 34</vt:lpstr>
      <vt:lpstr>New to New Zealand A Guide to Ethnic Groups in New Zealand</vt:lpstr>
      <vt:lpstr>Defining Diversity A Facilitation Manual to use with New to New Zealand</vt:lpstr>
      <vt:lpstr>Home School Partnership Programme</vt:lpstr>
      <vt:lpstr>National Standards Multilingual Information</vt:lpstr>
      <vt:lpstr>Helping Your Children Learn At Home And At School Refugee and Migrant Parent Booklets</vt:lpstr>
      <vt:lpstr>Families Learning Together Booklets</vt:lpstr>
      <vt:lpstr>Slide 41</vt:lpstr>
      <vt:lpstr>ESOL Online</vt:lpstr>
      <vt:lpstr>Ministry of Education Website  </vt:lpstr>
      <vt:lpstr>Contacts</vt:lpstr>
    </vt:vector>
  </TitlesOfParts>
  <Manager>Susan Gamble</Manager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English Language Learners</dc:title>
  <dc:subject>ESOL resources for English language learners</dc:subject>
  <dc:creator>Janis Maidment and Daniel Haddock</dc:creator>
  <cp:lastModifiedBy>Maria Lute</cp:lastModifiedBy>
  <cp:revision>145</cp:revision>
  <dcterms:created xsi:type="dcterms:W3CDTF">2009-04-23T21:34:58Z</dcterms:created>
  <dcterms:modified xsi:type="dcterms:W3CDTF">2011-08-30T05:33:24Z</dcterms:modified>
</cp:coreProperties>
</file>