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3" r:id="rId4"/>
    <p:sldId id="273" r:id="rId5"/>
    <p:sldId id="274" r:id="rId6"/>
    <p:sldId id="280" r:id="rId7"/>
    <p:sldId id="257" r:id="rId8"/>
    <p:sldId id="262" r:id="rId9"/>
    <p:sldId id="265" r:id="rId10"/>
    <p:sldId id="259" r:id="rId11"/>
    <p:sldId id="266" r:id="rId12"/>
    <p:sldId id="268" r:id="rId13"/>
    <p:sldId id="279" r:id="rId14"/>
    <p:sldId id="270" r:id="rId15"/>
    <p:sldId id="275" r:id="rId16"/>
    <p:sldId id="277" r:id="rId17"/>
    <p:sldId id="278" r:id="rId18"/>
    <p:sldId id="276" r:id="rId19"/>
    <p:sldId id="271" r:id="rId20"/>
    <p:sldId id="269" r:id="rId21"/>
  </p:sldIdLst>
  <p:sldSz cx="9144000" cy="6858000" type="screen4x3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CCFF"/>
    <a:srgbClr val="FF99FF"/>
    <a:srgbClr val="FF66CC"/>
    <a:srgbClr val="33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6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88423307-B2E8-4E10-93D3-6787E4275F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208726E5-D372-4970-8D55-A9E1435F52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43324-A82C-486B-9106-1E507B2A1775}" type="slidenum">
              <a:rPr lang="en-US"/>
              <a:pPr/>
              <a:t>3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Key focus of this project is to improve outcomes for students who are at risk of not achieving their potential.  We can only do this by improving practice. </a:t>
            </a:r>
          </a:p>
          <a:p>
            <a:r>
              <a:rPr lang="mi-NZ" dirty="0"/>
              <a:t>Think, pair, share – could classroom observations do all of the above? 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8CDBE-5D0D-49D4-93B3-DC8BA372ECFB}" type="slidenum">
              <a:rPr lang="en-US"/>
              <a:pPr/>
              <a:t>13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Four quadrants of ignorance </a:t>
            </a:r>
          </a:p>
          <a:p>
            <a:r>
              <a:rPr lang="mi-NZ" dirty="0"/>
              <a:t>To be able to write a cause and effect sentence. To write a report using appropriate headings and subheadings. Making Language and Learning DVD has lots of examples of these. 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8EC1B9-BD98-4CB4-A1DD-EEFEA1FD887F}" type="slidenum">
              <a:rPr lang="en-US"/>
              <a:pPr/>
              <a:t>15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/>
              <a:t>Silent brainstorm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6644DD-A2AE-4502-ADD1-5D14B3503175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mi-NZ"/>
              <a:t>Vivianne Robinson talks of the Business Issue and the Relationship issue and says that we often sacrifice one.  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1DFBB1-5A44-4551-9A55-33A3A895DA8E}" type="slidenum">
              <a:rPr lang="en-US"/>
              <a:pPr/>
              <a:t>18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/>
              <a:t>Take some time to skim read the article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2B4E3-2345-44B1-98AE-7C962B1A2E07}" type="slidenum">
              <a:rPr lang="en-US"/>
              <a:pPr/>
              <a:t>19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/>
              <a:t>Can’t have a challenging conversation without a framework 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DEC0F8-9CCC-471A-AD05-63630E0A0CD8}" type="slidenum">
              <a:rPr lang="en-US"/>
              <a:pPr/>
              <a:t>5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Need PMI sheets</a:t>
            </a:r>
          </a:p>
          <a:p>
            <a:r>
              <a:rPr lang="mi-NZ" dirty="0"/>
              <a:t>Do individually then as a talk/share</a:t>
            </a:r>
          </a:p>
          <a:p>
            <a:r>
              <a:rPr lang="mi-NZ" dirty="0"/>
              <a:t>Feedback on common </a:t>
            </a:r>
            <a:r>
              <a:rPr lang="mi-NZ" dirty="0" smtClean="0"/>
              <a:t>trends</a:t>
            </a:r>
          </a:p>
          <a:p>
            <a:r>
              <a:rPr lang="mi-NZ" dirty="0" smtClean="0"/>
              <a:t>Common types</a:t>
            </a:r>
            <a:r>
              <a:rPr lang="mi-NZ" baseline="0" dirty="0" smtClean="0"/>
              <a:t> – browse, tracking, walk throughs, peer mentoring appraisal, </a:t>
            </a:r>
            <a:r>
              <a:rPr lang="mi-NZ" b="1" baseline="0" dirty="0" smtClean="0"/>
              <a:t>would do observations focusing on a particalar need. </a:t>
            </a:r>
            <a:endParaRPr lang="mi-NZ" dirty="0"/>
          </a:p>
          <a:p>
            <a:endParaRPr lang="mi-NZ" b="1" dirty="0"/>
          </a:p>
          <a:p>
            <a:r>
              <a:rPr lang="mi-NZ" b="1" dirty="0"/>
              <a:t>They are an essential tool in this project so we need to maximise the opportunities that they provide. </a:t>
            </a:r>
            <a:endParaRPr lang="en-US" b="1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F36019-6724-49B4-B822-C3EBACBE8A77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mi-NZ"/>
              <a:t>If these are the possibilities, what needs to happen for these outcomes to be achieved? </a:t>
            </a:r>
          </a:p>
          <a:p>
            <a:r>
              <a:rPr lang="mi-NZ"/>
              <a:t>Silent brainstorm. 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9F2D75-75A7-4F89-B40D-CFC2C05461EA}" type="slidenum">
              <a:rPr lang="en-US"/>
              <a:pPr/>
              <a:t>7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Protocols e.g. Who gets to see notes. Not linked to appraisal, what will be recorded, expectation of pre-observation discussion. 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AF520-29EC-448B-90F0-9CD6E0FB0A03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Could be needs of group of students</a:t>
            </a:r>
          </a:p>
          <a:p>
            <a:r>
              <a:rPr lang="mi-NZ" dirty="0"/>
              <a:t>Look at Timperley diagram</a:t>
            </a:r>
          </a:p>
          <a:p>
            <a:r>
              <a:rPr lang="mi-NZ" dirty="0"/>
              <a:t>This approach prevents distractions and diversions. </a:t>
            </a:r>
          </a:p>
          <a:p>
            <a:r>
              <a:rPr lang="mi-NZ" dirty="0"/>
              <a:t>Observations can link theory to practice – their context, real time, real teacher, real students</a:t>
            </a:r>
          </a:p>
          <a:p>
            <a:r>
              <a:rPr lang="mi-NZ" dirty="0"/>
              <a:t>Hesitation, repetition, deviation. </a:t>
            </a:r>
          </a:p>
          <a:p>
            <a:r>
              <a:rPr lang="mi-NZ" dirty="0"/>
              <a:t>Also more manageable for you. </a:t>
            </a:r>
          </a:p>
          <a:p>
            <a:r>
              <a:rPr lang="mi-NZ" dirty="0"/>
              <a:t>Use </a:t>
            </a:r>
            <a:r>
              <a:rPr lang="mi-NZ" dirty="0" smtClean="0"/>
              <a:t>self</a:t>
            </a:r>
            <a:r>
              <a:rPr lang="mi-NZ" baseline="0" dirty="0" smtClean="0"/>
              <a:t> rating sheet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EBA073-1F2E-4104-AEDB-1B730C8A9A2C}" type="slidenum">
              <a:rPr lang="en-US"/>
              <a:pPr/>
              <a:t>9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Teachers should have some choice from GEALI but should be connections to these and to student needs. Post observation talk should be as soon as possible after observation. 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A60036-48BE-4068-AF9D-FE65644D9BCD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Follow this up with  a do your own session using the diagram </a:t>
            </a:r>
            <a:endParaRPr lang="mi-NZ" dirty="0" smtClean="0"/>
          </a:p>
          <a:p>
            <a:r>
              <a:rPr lang="mi-NZ" dirty="0" smtClean="0"/>
              <a:t>Not just about</a:t>
            </a:r>
            <a:r>
              <a:rPr lang="mi-NZ" baseline="0" dirty="0" smtClean="0"/>
              <a:t> using a strategy – guidelines are about the bigger picture. 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720D3-E075-4B9A-91E3-1A8CD243E85D}" type="slidenum">
              <a:rPr lang="en-US"/>
              <a:pPr/>
              <a:t>11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dirty="0"/>
              <a:t>LL plus facilitator; LL +SCT, LL plus other teacher of focus class</a:t>
            </a:r>
          </a:p>
          <a:p>
            <a:r>
              <a:rPr lang="mi-NZ" dirty="0"/>
              <a:t>Classroom observation is a skill that needs to be developed. We need practice. 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309018-3130-4110-A4E6-B0BA4B752920}" type="slidenum">
              <a:rPr lang="en-US"/>
              <a:pPr/>
              <a:t>12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/>
              <a:t>Give them our sheet and my example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pt_UC_titlePage_fro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3" y="-6350"/>
            <a:ext cx="9148763" cy="686435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>
            <a:lvl1pPr algn="r">
              <a:defRPr sz="3600"/>
            </a:lvl1pPr>
          </a:lstStyle>
          <a:p>
            <a:r>
              <a:rPr lang="en-NZ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057400" y="3886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81000"/>
            <a:ext cx="20002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8483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362200"/>
            <a:ext cx="39243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9243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pt_UC_textPage_fro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-3175"/>
            <a:ext cx="9148763" cy="68643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362200"/>
            <a:ext cx="8001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1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1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white">
          <a:xfrm>
            <a:off x="685800" y="381000"/>
            <a:ext cx="52895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i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0"/>
        </a:spcBef>
        <a:spcAft>
          <a:spcPct val="40000"/>
        </a:spcAft>
        <a:buFont typeface="Wingdings" pitchFamily="2" charset="2"/>
        <a:buChar char="§"/>
        <a:defRPr sz="13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40000"/>
        </a:spcAft>
        <a:buFont typeface="Wingdings" pitchFamily="2" charset="2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literacyonline.tki.org.nz/Literacy-Online/Interact2/Literacy-Online-update/LPD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23071"/>
            <a:ext cx="7772400" cy="1470025"/>
          </a:xfrm>
        </p:spPr>
        <p:txBody>
          <a:bodyPr/>
          <a:lstStyle/>
          <a:p>
            <a:r>
              <a:rPr lang="en-NZ" dirty="0" smtClean="0"/>
              <a:t>Using classroom observations to improve literacy teaching and learning 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628728"/>
            <a:ext cx="6400800" cy="1752600"/>
          </a:xfrm>
        </p:spPr>
        <p:txBody>
          <a:bodyPr/>
          <a:lstStyle/>
          <a:p>
            <a:r>
              <a:rPr lang="mi-NZ" sz="2800" dirty="0">
                <a:latin typeface="Arial Unicode MS" pitchFamily="34" charset="-128"/>
              </a:rPr>
              <a:t>Some thoughts</a:t>
            </a:r>
          </a:p>
          <a:p>
            <a:r>
              <a:rPr lang="mi-NZ" sz="2800" dirty="0">
                <a:latin typeface="Arial Unicode MS" pitchFamily="34" charset="-128"/>
              </a:rPr>
              <a:t>Trish Holden</a:t>
            </a:r>
          </a:p>
          <a:p>
            <a:r>
              <a:rPr lang="mi-NZ" sz="2800" dirty="0">
                <a:latin typeface="Arial Unicode MS" pitchFamily="34" charset="-128"/>
              </a:rPr>
              <a:t>February </a:t>
            </a:r>
            <a:r>
              <a:rPr lang="mi-NZ" sz="2800" dirty="0" smtClean="0">
                <a:latin typeface="Arial Unicode MS" pitchFamily="34" charset="-128"/>
              </a:rPr>
              <a:t>2011</a:t>
            </a:r>
            <a:endParaRPr lang="mi-NZ" sz="2800" dirty="0">
              <a:latin typeface="Arial Unicode MS" pitchFamily="34" charset="-12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scenario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001000" cy="3962400"/>
          </a:xfrm>
        </p:spPr>
        <p:txBody>
          <a:bodyPr/>
          <a:lstStyle/>
          <a:p>
            <a:r>
              <a:rPr lang="mi-NZ" sz="2400">
                <a:latin typeface="Arial Unicode MS" pitchFamily="34" charset="-128"/>
              </a:rPr>
              <a:t>asTTle scores show that students in class are not strong at skimming and scanning</a:t>
            </a:r>
          </a:p>
          <a:p>
            <a:r>
              <a:rPr lang="mi-NZ" sz="2400">
                <a:latin typeface="Arial Unicode MS" pitchFamily="34" charset="-128"/>
              </a:rPr>
              <a:t>Class exercise showed students could not scan page to find definition of  keyword even though it was in bold and boxed</a:t>
            </a:r>
          </a:p>
          <a:p>
            <a:r>
              <a:rPr lang="mi-NZ" sz="2400">
                <a:latin typeface="Arial Unicode MS" pitchFamily="34" charset="-128"/>
              </a:rPr>
              <a:t>Teacher admitted that he did not know the difference between skimming and scanning but often told the students to do one or the other </a:t>
            </a:r>
          </a:p>
          <a:p>
            <a:pPr>
              <a:buFont typeface="Wingdings" pitchFamily="2" charset="2"/>
              <a:buNone/>
            </a:pPr>
            <a:r>
              <a:rPr lang="mi-NZ" sz="2400">
                <a:solidFill>
                  <a:schemeClr val="folHlink"/>
                </a:solidFill>
                <a:latin typeface="Arial Unicode MS" pitchFamily="34" charset="-128"/>
              </a:rPr>
              <a:t>Which of the Guidelines for Effective Instruction might you [observer and teacher] chose to focus on?  </a:t>
            </a:r>
            <a:endParaRPr lang="en-US" sz="2400">
              <a:solidFill>
                <a:schemeClr val="folHlink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334125" cy="815975"/>
          </a:xfrm>
        </p:spPr>
        <p:txBody>
          <a:bodyPr/>
          <a:lstStyle/>
          <a:p>
            <a:r>
              <a:rPr lang="mi-NZ" sz="4000">
                <a:latin typeface="Arial Unicode MS" pitchFamily="34" charset="-128"/>
              </a:rPr>
              <a:t>Observer as learner -ako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Consider doing observation in pairs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Independently record notes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   post observation discussion – what did you notice, what would  </a:t>
            </a:r>
            <a:r>
              <a:rPr lang="mi-NZ" sz="2800" dirty="0" smtClean="0">
                <a:latin typeface="Arial Unicode MS" pitchFamily="34" charset="-128"/>
              </a:rPr>
              <a:t>you discuss </a:t>
            </a:r>
            <a:r>
              <a:rPr lang="mi-NZ" sz="2800" dirty="0">
                <a:latin typeface="Arial Unicode MS" pitchFamily="34" charset="-128"/>
              </a:rPr>
              <a:t>with teacher? 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Second person can give you feedback on your discussion with teacher.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Useful for helping us to learn to </a:t>
            </a:r>
            <a:r>
              <a:rPr lang="mi-NZ" sz="2800" b="1" dirty="0">
                <a:latin typeface="Arial Unicode MS" pitchFamily="34" charset="-128"/>
              </a:rPr>
              <a:t>analyse </a:t>
            </a:r>
            <a:r>
              <a:rPr lang="mi-NZ" sz="2800" dirty="0">
                <a:latin typeface="Arial Unicode MS" pitchFamily="34" charset="-128"/>
              </a:rPr>
              <a:t>classroom practice</a:t>
            </a:r>
            <a:endParaRPr lang="en-US" sz="2800" dirty="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 b="1">
                <a:latin typeface="Arial Unicode MS" pitchFamily="34" charset="-128"/>
              </a:rPr>
              <a:t>Recording </a:t>
            </a:r>
            <a:endParaRPr lang="en-US" sz="4000" b="1">
              <a:latin typeface="Arial Unicode MS" pitchFamily="34" charset="-128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sz="2800">
                <a:latin typeface="Arial Unicode MS" pitchFamily="34" charset="-128"/>
              </a:rPr>
              <a:t>Have a common template [GEALI]</a:t>
            </a:r>
          </a:p>
          <a:p>
            <a:r>
              <a:rPr lang="mi-NZ" sz="2800">
                <a:latin typeface="Arial Unicode MS" pitchFamily="34" charset="-128"/>
              </a:rPr>
              <a:t>Keep to the agreed foci </a:t>
            </a:r>
          </a:p>
          <a:p>
            <a:r>
              <a:rPr lang="mi-NZ" sz="2800">
                <a:latin typeface="Arial Unicode MS" pitchFamily="34" charset="-128"/>
              </a:rPr>
              <a:t>Note what you see and hear</a:t>
            </a:r>
          </a:p>
          <a:p>
            <a:r>
              <a:rPr lang="mi-NZ" sz="2800">
                <a:latin typeface="Arial Unicode MS" pitchFamily="34" charset="-128"/>
              </a:rPr>
              <a:t>Use clear, unemotive language – don’t evaluate or judge</a:t>
            </a:r>
          </a:p>
          <a:p>
            <a:r>
              <a:rPr lang="mi-NZ" sz="2800">
                <a:latin typeface="Arial Unicode MS" pitchFamily="34" charset="-128"/>
              </a:rPr>
              <a:t>Note points to be discussed, questions to be asked –avoid loaded questions</a:t>
            </a:r>
            <a:endParaRPr lang="en-US" sz="28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Peer observations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sz="2800">
                <a:latin typeface="Arial Unicode MS" pitchFamily="34" charset="-128"/>
              </a:rPr>
              <a:t>Working towards all teachers being able to observe and give feedback on literacy teaching and learning</a:t>
            </a:r>
          </a:p>
          <a:p>
            <a:r>
              <a:rPr lang="mi-NZ" sz="2800">
                <a:latin typeface="Arial Unicode MS" pitchFamily="34" charset="-128"/>
              </a:rPr>
              <a:t>Easier to do this if there is an explicit literacy learning intention </a:t>
            </a:r>
          </a:p>
          <a:p>
            <a:r>
              <a:rPr lang="mi-NZ" sz="2800">
                <a:latin typeface="Arial Unicode MS" pitchFamily="34" charset="-128"/>
              </a:rPr>
              <a:t> Expert content knowledge not needed. </a:t>
            </a:r>
            <a:endParaRPr lang="en-US" sz="28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191250" cy="960438"/>
          </a:xfrm>
        </p:spPr>
        <p:txBody>
          <a:bodyPr/>
          <a:lstStyle/>
          <a:p>
            <a:r>
              <a:rPr lang="mi-NZ" sz="4000">
                <a:latin typeface="Arial Unicode MS" pitchFamily="34" charset="-128"/>
              </a:rPr>
              <a:t>Rephrasing the questions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2800">
                <a:latin typeface="Arial Unicode MS" pitchFamily="34" charset="-128"/>
              </a:rPr>
              <a:t>Do you think they needed some more support to decode the worksheet? </a:t>
            </a:r>
          </a:p>
          <a:p>
            <a:r>
              <a:rPr lang="en-NZ" sz="2800">
                <a:latin typeface="Arial Unicode MS" pitchFamily="34" charset="-128"/>
              </a:rPr>
              <a:t>Would it have been better to have done the grouping task in pairs? </a:t>
            </a:r>
          </a:p>
          <a:p>
            <a:endParaRPr lang="en-NZ" sz="280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mi-NZ" sz="2800">
                <a:solidFill>
                  <a:schemeClr val="folHlink"/>
                </a:solidFill>
                <a:latin typeface="Arial Unicode MS" pitchFamily="34" charset="-128"/>
              </a:rPr>
              <a:t>Rephrase these as open, less judgemental questions</a:t>
            </a:r>
            <a:endParaRPr lang="en-US" sz="2800">
              <a:solidFill>
                <a:schemeClr val="folHlink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Reflection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>
              <a:buFont typeface="Wingdings" pitchFamily="2" charset="2"/>
              <a:buNone/>
            </a:pPr>
            <a:r>
              <a:rPr lang="mi-NZ" sz="2400" b="1">
                <a:latin typeface="Arial" charset="0"/>
              </a:rPr>
              <a:t> </a:t>
            </a:r>
            <a:r>
              <a:rPr lang="mi-NZ" sz="2800" b="1">
                <a:latin typeface="Arial" charset="0"/>
              </a:rPr>
              <a:t>It is not the observation, but the quality of the conversation that counts. </a:t>
            </a:r>
          </a:p>
          <a:p>
            <a:pPr>
              <a:buFont typeface="Wingdings" pitchFamily="2" charset="2"/>
              <a:buNone/>
            </a:pPr>
            <a:endParaRPr lang="mi-NZ" sz="2800" b="1">
              <a:latin typeface="Arial" charset="0"/>
            </a:endParaRPr>
          </a:p>
          <a:p>
            <a:pPr>
              <a:buFont typeface="Wingdings" pitchFamily="2" charset="2"/>
              <a:buNone/>
            </a:pPr>
            <a:endParaRPr lang="mi-NZ" sz="1100">
              <a:latin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Arial" charset="0"/>
              </a:rPr>
              <a:t>   What are the characteristics of a quality learning conversation?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262688" cy="887413"/>
          </a:xfrm>
        </p:spPr>
        <p:txBody>
          <a:bodyPr/>
          <a:lstStyle/>
          <a:p>
            <a:r>
              <a:rPr lang="mi-NZ" sz="3600">
                <a:latin typeface="Arial Unicode MS" pitchFamily="34" charset="-128"/>
              </a:rPr>
              <a:t>Engaging in learning talk: </a:t>
            </a:r>
            <a:br>
              <a:rPr lang="mi-NZ" sz="3600">
                <a:latin typeface="Arial Unicode MS" pitchFamily="34" charset="-128"/>
              </a:rPr>
            </a:br>
            <a:r>
              <a:rPr lang="mi-NZ" sz="3600">
                <a:latin typeface="Arial Unicode MS" pitchFamily="34" charset="-128"/>
              </a:rPr>
              <a:t> the challenges</a:t>
            </a:r>
            <a:r>
              <a:rPr lang="mi-NZ" sz="1800"/>
              <a:t> </a:t>
            </a:r>
            <a:endParaRPr lang="en-US" sz="180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sz="2800">
                <a:latin typeface="Arial Unicode MS" pitchFamily="34" charset="-128"/>
              </a:rPr>
              <a:t>“Teachers politely reinforce each other’s practice regardless of their effectiveness.”</a:t>
            </a:r>
          </a:p>
          <a:p>
            <a:r>
              <a:rPr lang="mi-NZ" sz="2800">
                <a:latin typeface="Arial Unicode MS" pitchFamily="34" charset="-128"/>
              </a:rPr>
              <a:t>PD conversations about teaching and learning not situated in teachers’ own classrooms</a:t>
            </a:r>
          </a:p>
          <a:p>
            <a:r>
              <a:rPr lang="mi-NZ" sz="2800">
                <a:latin typeface="Arial Unicode MS" pitchFamily="34" charset="-128"/>
              </a:rPr>
              <a:t>Conversations focus on issues peripheral to core task of teaching </a:t>
            </a:r>
          </a:p>
          <a:p>
            <a:pPr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                 [adapted from Annan, Lai, Robinson] </a:t>
            </a:r>
            <a:endParaRPr lang="en-US" sz="28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2284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2482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tabLst>
                <a:tab pos="2743200" algn="ctr"/>
                <a:tab pos="5486400" algn="r"/>
              </a:tabLst>
            </a:pPr>
            <a:r>
              <a:rPr lang="en-AU" sz="1000">
                <a:latin typeface="Arial" charset="0"/>
                <a:cs typeface="Times New Roman" pitchFamily="18" charset="0"/>
              </a:rPr>
              <a:t> </a:t>
            </a:r>
          </a:p>
          <a:p>
            <a:pPr algn="l">
              <a:tabLst>
                <a:tab pos="2743200" algn="ctr"/>
                <a:tab pos="5486400" algn="r"/>
              </a:tabLst>
            </a:pPr>
            <a:endParaRPr lang="en-AU">
              <a:latin typeface="Times New Roman" pitchFamily="18" charset="0"/>
            </a:endParaRPr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539750" y="2276475"/>
            <a:ext cx="8026400" cy="3387725"/>
            <a:chOff x="240" y="1872"/>
            <a:chExt cx="3792" cy="2472"/>
          </a:xfrm>
        </p:grpSpPr>
        <p:sp>
          <p:nvSpPr>
            <p:cNvPr id="41989" name="Text Box 5"/>
            <p:cNvSpPr txBox="1">
              <a:spLocks noChangeArrowheads="1"/>
            </p:cNvSpPr>
            <p:nvPr/>
          </p:nvSpPr>
          <p:spPr bwMode="auto">
            <a:xfrm>
              <a:off x="240" y="2352"/>
              <a:ext cx="1344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AU" b="1">
                  <a:latin typeface="Times New Roman" pitchFamily="18" charset="0"/>
                </a:rPr>
                <a:t>Level of Respect</a:t>
              </a:r>
            </a:p>
          </p:txBody>
        </p:sp>
        <p:sp>
          <p:nvSpPr>
            <p:cNvPr id="41990" name="Text Box 6"/>
            <p:cNvSpPr txBox="1">
              <a:spLocks noChangeArrowheads="1"/>
            </p:cNvSpPr>
            <p:nvPr/>
          </p:nvSpPr>
          <p:spPr bwMode="auto">
            <a:xfrm>
              <a:off x="1248" y="1968"/>
              <a:ext cx="9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AU" b="1">
                  <a:latin typeface="Times New Roman" pitchFamily="18" charset="0"/>
                </a:rPr>
                <a:t>High</a:t>
              </a:r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1248" y="2736"/>
              <a:ext cx="912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AU" b="1">
                  <a:latin typeface="Times New Roman" pitchFamily="18" charset="0"/>
                </a:rPr>
                <a:t>Low</a:t>
              </a: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1920" y="1872"/>
              <a:ext cx="1200" cy="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NZ" sz="2000">
                  <a:latin typeface="Times New Roman" pitchFamily="18" charset="0"/>
                </a:rPr>
                <a:t>non-learning</a:t>
              </a:r>
            </a:p>
            <a:p>
              <a:pPr algn="l" eaLnBrk="1" hangingPunct="1"/>
              <a:r>
                <a:rPr lang="en-NZ" sz="2000">
                  <a:latin typeface="Times New Roman" pitchFamily="18" charset="0"/>
                </a:rPr>
                <a:t>conversation</a:t>
              </a:r>
            </a:p>
            <a:p>
              <a:pPr algn="l" eaLnBrk="1" hangingPunct="1"/>
              <a:r>
                <a:rPr lang="en-NZ" sz="2000">
                  <a:latin typeface="Times New Roman" pitchFamily="18" charset="0"/>
                </a:rPr>
                <a:t>(task sacrifice)</a:t>
              </a:r>
              <a:endParaRPr lang="en-AU" sz="2000">
                <a:latin typeface="Times New Roman" pitchFamily="18" charset="0"/>
              </a:endParaRPr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1968" y="2593"/>
              <a:ext cx="960" cy="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NZ" sz="2000">
                  <a:latin typeface="Times New Roman" pitchFamily="18" charset="0"/>
                </a:rPr>
                <a:t>non-learning conversation (laissez-faire)</a:t>
              </a:r>
              <a:endParaRPr lang="en-AU" sz="2000">
                <a:latin typeface="Times New Roman" pitchFamily="18" charset="0"/>
              </a:endParaRP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3072" y="1900"/>
              <a:ext cx="864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NZ" sz="2000">
                  <a:latin typeface="Times New Roman" pitchFamily="18" charset="0"/>
                </a:rPr>
                <a:t>learning conversation</a:t>
              </a:r>
              <a:endParaRPr lang="en-AU" sz="2000">
                <a:latin typeface="Times New Roman" pitchFamily="18" charset="0"/>
              </a:endParaRP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072" y="2593"/>
              <a:ext cx="960" cy="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/>
              <a:r>
                <a:rPr lang="en-NZ" sz="2000">
                  <a:latin typeface="Times New Roman" pitchFamily="18" charset="0"/>
                </a:rPr>
                <a:t>non-learning conversation</a:t>
              </a:r>
            </a:p>
            <a:p>
              <a:pPr algn="l" eaLnBrk="1" hangingPunct="1"/>
              <a:r>
                <a:rPr lang="en-NZ" sz="2000">
                  <a:latin typeface="Times New Roman" pitchFamily="18" charset="0"/>
                </a:rPr>
                <a:t>(person sacrifice)</a:t>
              </a:r>
              <a:endParaRPr lang="en-AU" sz="2000">
                <a:latin typeface="Times New Roman" pitchFamily="18" charset="0"/>
              </a:endParaRPr>
            </a:p>
          </p:txBody>
        </p:sp>
        <p:sp>
          <p:nvSpPr>
            <p:cNvPr id="41996" name="Text Box 12"/>
            <p:cNvSpPr txBox="1">
              <a:spLocks noChangeArrowheads="1"/>
            </p:cNvSpPr>
            <p:nvPr/>
          </p:nvSpPr>
          <p:spPr bwMode="auto">
            <a:xfrm>
              <a:off x="2016" y="3361"/>
              <a:ext cx="912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AU" b="1">
                  <a:latin typeface="Times New Roman" pitchFamily="18" charset="0"/>
                </a:rPr>
                <a:t>Low</a:t>
              </a:r>
            </a:p>
          </p:txBody>
        </p:sp>
        <p:sp>
          <p:nvSpPr>
            <p:cNvPr id="41997" name="Text Box 13"/>
            <p:cNvSpPr txBox="1">
              <a:spLocks noChangeArrowheads="1"/>
            </p:cNvSpPr>
            <p:nvPr/>
          </p:nvSpPr>
          <p:spPr bwMode="auto">
            <a:xfrm>
              <a:off x="3072" y="3361"/>
              <a:ext cx="912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spcBef>
                  <a:spcPct val="50000"/>
                </a:spcBef>
              </a:pPr>
              <a:r>
                <a:rPr lang="en-AU" b="1">
                  <a:latin typeface="Times New Roman" pitchFamily="18" charset="0"/>
                </a:rPr>
                <a:t>High</a:t>
              </a:r>
            </a:p>
          </p:txBody>
        </p:sp>
        <p:sp>
          <p:nvSpPr>
            <p:cNvPr id="41998" name="Text Box 14"/>
            <p:cNvSpPr txBox="1">
              <a:spLocks noChangeArrowheads="1"/>
            </p:cNvSpPr>
            <p:nvPr/>
          </p:nvSpPr>
          <p:spPr bwMode="auto">
            <a:xfrm>
              <a:off x="1872" y="3744"/>
              <a:ext cx="2016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NZ" b="1">
                  <a:latin typeface="Times New Roman" pitchFamily="18" charset="0"/>
                </a:rPr>
                <a:t>clarity of communication about the business issue</a:t>
              </a:r>
              <a:endParaRPr lang="en-AU" b="1">
                <a:latin typeface="Times New Roman" pitchFamily="18" charset="0"/>
              </a:endParaRPr>
            </a:p>
          </p:txBody>
        </p:sp>
        <p:sp>
          <p:nvSpPr>
            <p:cNvPr id="41999" name="Rectangle 15"/>
            <p:cNvSpPr>
              <a:spLocks noChangeArrowheads="1"/>
            </p:cNvSpPr>
            <p:nvPr/>
          </p:nvSpPr>
          <p:spPr bwMode="auto">
            <a:xfrm>
              <a:off x="1920" y="1872"/>
              <a:ext cx="2064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0" name="Line 16"/>
            <p:cNvSpPr>
              <a:spLocks noChangeShapeType="1"/>
            </p:cNvSpPr>
            <p:nvPr/>
          </p:nvSpPr>
          <p:spPr bwMode="auto">
            <a:xfrm>
              <a:off x="2928" y="1872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1" name="Line 17"/>
            <p:cNvSpPr>
              <a:spLocks noChangeShapeType="1"/>
            </p:cNvSpPr>
            <p:nvPr/>
          </p:nvSpPr>
          <p:spPr bwMode="auto">
            <a:xfrm>
              <a:off x="1920" y="2544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533400" y="9906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AU" sz="3600" b="1">
                <a:latin typeface="Times New Roman" pitchFamily="18" charset="0"/>
              </a:rPr>
              <a:t>Where Do You Fit? (Robinson, 2002)</a:t>
            </a:r>
            <a:endParaRPr lang="en-AU" sz="36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Learning talk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An inter-related inquiry process</a:t>
            </a:r>
          </a:p>
          <a:p>
            <a:pPr>
              <a:lnSpc>
                <a:spcPct val="80000"/>
              </a:lnSpc>
            </a:pPr>
            <a:r>
              <a:rPr lang="mi-NZ" sz="2800">
                <a:latin typeface="Arial Unicode MS" pitchFamily="34" charset="-128"/>
              </a:rPr>
              <a:t>Analytical talk [based on evidence]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                              </a:t>
            </a:r>
          </a:p>
          <a:p>
            <a:pPr>
              <a:lnSpc>
                <a:spcPct val="80000"/>
              </a:lnSpc>
            </a:pPr>
            <a:r>
              <a:rPr lang="mi-NZ" sz="2800">
                <a:latin typeface="Arial Unicode MS" pitchFamily="34" charset="-128"/>
              </a:rPr>
              <a:t>Challenging talk [making  changes]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            </a:t>
            </a:r>
          </a:p>
          <a:p>
            <a:pPr>
              <a:lnSpc>
                <a:spcPct val="80000"/>
              </a:lnSpc>
            </a:pPr>
            <a:r>
              <a:rPr lang="mi-NZ" sz="2800">
                <a:latin typeface="Arial Unicode MS" pitchFamily="34" charset="-128"/>
              </a:rPr>
              <a:t>Critical talk  [evaluating effectiveness]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     </a:t>
            </a:r>
            <a:r>
              <a:rPr lang="mi-NZ" sz="2400">
                <a:latin typeface="Arial Unicode MS" pitchFamily="34" charset="-128"/>
              </a:rPr>
              <a:t>Adapted from Annan, B., Lai, M., Robinson, V.  </a:t>
            </a:r>
            <a:r>
              <a:rPr lang="mi-NZ" sz="2400" i="1">
                <a:latin typeface="Arial Unicode MS" pitchFamily="34" charset="-128"/>
              </a:rPr>
              <a:t>Teacher Talk to improve teaching practices</a:t>
            </a:r>
          </a:p>
          <a:p>
            <a:pPr>
              <a:lnSpc>
                <a:spcPct val="80000"/>
              </a:lnSpc>
            </a:pPr>
            <a:endParaRPr lang="mi-NZ" sz="2400" i="1">
              <a:latin typeface="Arial Unicode MS" pitchFamily="34" charset="-128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mi-NZ" sz="600" b="1">
                <a:solidFill>
                  <a:schemeClr val="hlink"/>
                </a:solidFill>
                <a:latin typeface="Arial" charset="0"/>
              </a:rPr>
              <a:t>       </a:t>
            </a:r>
            <a:endParaRPr lang="en-US" sz="600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2987675" y="33575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2987675" y="429418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623050" cy="960438"/>
          </a:xfrm>
        </p:spPr>
        <p:txBody>
          <a:bodyPr/>
          <a:lstStyle/>
          <a:p>
            <a:r>
              <a:rPr lang="mi-NZ" sz="4000">
                <a:latin typeface="Arial Unicode MS" pitchFamily="34" charset="-128"/>
              </a:rPr>
              <a:t>Learning conversations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mi-NZ" sz="2800">
                <a:latin typeface="Arial Unicode MS" pitchFamily="34" charset="-128"/>
              </a:rPr>
              <a:t> DEER</a:t>
            </a:r>
          </a:p>
          <a:p>
            <a:r>
              <a:rPr lang="mi-NZ" sz="2800">
                <a:latin typeface="Arial Unicode MS" pitchFamily="34" charset="-128"/>
              </a:rPr>
              <a:t>Describe </a:t>
            </a:r>
            <a:r>
              <a:rPr lang="mi-NZ" sz="2400">
                <a:latin typeface="Arial Unicode MS" pitchFamily="34" charset="-128"/>
              </a:rPr>
              <a:t>situation and check accuracy with others</a:t>
            </a:r>
          </a:p>
          <a:p>
            <a:r>
              <a:rPr lang="mi-NZ" sz="2800">
                <a:latin typeface="Arial Unicode MS" pitchFamily="34" charset="-128"/>
              </a:rPr>
              <a:t>Explain </a:t>
            </a:r>
            <a:r>
              <a:rPr lang="mi-NZ" sz="2400">
                <a:latin typeface="Arial Unicode MS" pitchFamily="34" charset="-128"/>
              </a:rPr>
              <a:t>including factors and values that have produced the situation. Check accuracy</a:t>
            </a:r>
          </a:p>
          <a:p>
            <a:r>
              <a:rPr lang="mi-NZ" sz="2800">
                <a:latin typeface="Arial Unicode MS" pitchFamily="34" charset="-128"/>
              </a:rPr>
              <a:t>Evaluate </a:t>
            </a:r>
            <a:r>
              <a:rPr lang="mi-NZ" sz="2400">
                <a:latin typeface="Arial Unicode MS" pitchFamily="34" charset="-128"/>
              </a:rPr>
              <a:t>situation using agreed framework</a:t>
            </a:r>
          </a:p>
          <a:p>
            <a:r>
              <a:rPr lang="mi-NZ" sz="2800">
                <a:latin typeface="Arial Unicode MS" pitchFamily="34" charset="-128"/>
              </a:rPr>
              <a:t>Recommend </a:t>
            </a:r>
            <a:r>
              <a:rPr lang="mi-NZ" sz="2400">
                <a:latin typeface="Arial Unicode MS" pitchFamily="34" charset="-128"/>
              </a:rPr>
              <a:t>improvements based on agreed evaluation that will better achieve agreed goal. </a:t>
            </a:r>
            <a:endParaRPr lang="mi-NZ" sz="280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endParaRPr lang="en-US" sz="28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5974432" cy="914400"/>
          </a:xfrm>
        </p:spPr>
        <p:txBody>
          <a:bodyPr/>
          <a:lstStyle/>
          <a:p>
            <a:r>
              <a:rPr lang="mi-NZ" sz="4000" dirty="0">
                <a:latin typeface="Arial Unicode MS" pitchFamily="34" charset="-128"/>
              </a:rPr>
              <a:t>Underlying </a:t>
            </a:r>
            <a:r>
              <a:rPr lang="mi-NZ" sz="4000" dirty="0" smtClean="0">
                <a:latin typeface="Arial Unicode MS" pitchFamily="34" charset="-128"/>
              </a:rPr>
              <a:t>principles of SLP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76475"/>
            <a:ext cx="8001000" cy="3962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Principle one: effective teachers have developed expertise</a:t>
            </a:r>
          </a:p>
          <a:p>
            <a:pPr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Principle two: </a:t>
            </a:r>
            <a:r>
              <a:rPr lang="mi-NZ" sz="2800" b="1" dirty="0">
                <a:latin typeface="Arial Unicode MS" pitchFamily="34" charset="-128"/>
              </a:rPr>
              <a:t>Effective instructional decisions need to be based on quality evidence and ongoing inquiry</a:t>
            </a:r>
          </a:p>
          <a:p>
            <a:pPr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Principle three: effective instruction provides a set of optimal conditions for content-area literacy learning. These optimal conditions are described in the guidelines. </a:t>
            </a:r>
            <a:endParaRPr lang="en-US" sz="2800" dirty="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Useful resource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sz="2800">
                <a:latin typeface="Arial Unicode MS" pitchFamily="34" charset="-128"/>
              </a:rPr>
              <a:t>Improving learning for All: learning from the Literacy Professional Development. Effective facilitation: Understanding and Improving Learning conversations with teachers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latin typeface="Arial Unicode MS" pitchFamily="34" charset="-128"/>
                <a:hlinkClick r:id="rId2"/>
              </a:rPr>
              <a:t>http://literacyonline.tki.org.nz/Literacy-Online/Interact2/Literacy-Online-update/LPDP</a:t>
            </a:r>
            <a:endParaRPr lang="en-US" sz="240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endParaRPr lang="en-US" sz="24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Ways of improving practice - Eraut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Feedback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Recording and reviewing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Developing awareness of impact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Observing</a:t>
            </a:r>
          </a:p>
          <a:p>
            <a:pPr>
              <a:lnSpc>
                <a:spcPct val="90000"/>
              </a:lnSpc>
            </a:pPr>
            <a:r>
              <a:rPr lang="mi-NZ" sz="2800" dirty="0">
                <a:latin typeface="Arial Unicode MS" pitchFamily="34" charset="-128"/>
              </a:rPr>
              <a:t>Expanding repertoire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mi-NZ" sz="2800" dirty="0">
              <a:latin typeface="Arial Unicode MS" pitchFamily="34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mi-NZ" sz="2000" dirty="0"/>
              <a:t>     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/>
              <a:t>   </a:t>
            </a:r>
            <a:r>
              <a:rPr lang="en-AU" sz="4000">
                <a:latin typeface="Arial Unicode MS" pitchFamily="34" charset="-128"/>
              </a:rPr>
              <a:t>Why observe?</a:t>
            </a:r>
            <a:r>
              <a:rPr lang="en-AU"/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AU" sz="2000" dirty="0">
                <a:latin typeface="Palatino" pitchFamily="18" charset="0"/>
              </a:rPr>
              <a:t> </a:t>
            </a:r>
            <a:r>
              <a:rPr lang="en-AU" sz="2400" dirty="0" smtClean="0">
                <a:latin typeface="Arial Unicode MS" pitchFamily="34" charset="-128"/>
              </a:rPr>
              <a:t> </a:t>
            </a:r>
            <a:r>
              <a:rPr lang="en-AU" sz="2800" dirty="0">
                <a:latin typeface="Arial Unicode MS" pitchFamily="34" charset="-128"/>
              </a:rPr>
              <a:t>“Classroom or peer observations have to be at the heart of extending or developing teacher repertoires.” </a:t>
            </a:r>
          </a:p>
          <a:p>
            <a:pPr>
              <a:buFont typeface="Wingdings" pitchFamily="2" charset="2"/>
              <a:buNone/>
            </a:pPr>
            <a:r>
              <a:rPr lang="en-AU" sz="2800" dirty="0">
                <a:latin typeface="Arial Unicode MS" pitchFamily="34" charset="-128"/>
              </a:rPr>
              <a:t>    </a:t>
            </a:r>
            <a:r>
              <a:rPr lang="en-AU" sz="2000" dirty="0" smtClean="0">
                <a:latin typeface="Arial Unicode MS" pitchFamily="34" charset="-128"/>
              </a:rPr>
              <a:t>[Cooper </a:t>
            </a:r>
            <a:r>
              <a:rPr lang="en-AU" sz="2000" dirty="0">
                <a:latin typeface="Arial Unicode MS" pitchFamily="34" charset="-128"/>
              </a:rPr>
              <a:t>1989 cited in Harris, A. </a:t>
            </a:r>
            <a:r>
              <a:rPr lang="en-AU" sz="2000" i="1" dirty="0">
                <a:latin typeface="Arial Unicode MS" pitchFamily="34" charset="-128"/>
              </a:rPr>
              <a:t>School Improvement: What’s in it for Schools</a:t>
            </a:r>
            <a:r>
              <a:rPr lang="en-AU" sz="2000" dirty="0" smtClean="0">
                <a:latin typeface="Arial Unicode MS" pitchFamily="34" charset="-128"/>
              </a:rPr>
              <a:t>]</a:t>
            </a:r>
          </a:p>
          <a:p>
            <a:pPr>
              <a:lnSpc>
                <a:spcPct val="90000"/>
              </a:lnSpc>
              <a:buNone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“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Classroom observation gives the teachers the opportunity to move from ‘Autonomous Isolation’ to ‘Interactive Professionalism’.”</a:t>
            </a:r>
          </a:p>
          <a:p>
            <a:pPr algn="r">
              <a:lnSpc>
                <a:spcPct val="90000"/>
              </a:lnSpc>
              <a:buNone/>
            </a:pPr>
            <a:r>
              <a:rPr lang="en-US" sz="2000" dirty="0" smtClean="0"/>
              <a:t>(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Wragg1996</a:t>
            </a:r>
            <a:r>
              <a:rPr lang="en-US" sz="2000" dirty="0" smtClean="0"/>
              <a:t>)</a:t>
            </a:r>
          </a:p>
          <a:p>
            <a:pPr>
              <a:buFont typeface="Wingdings" pitchFamily="2" charset="2"/>
              <a:buNone/>
            </a:pPr>
            <a:endParaRPr lang="en-AU" sz="2000" dirty="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AU" sz="2800" dirty="0">
                <a:latin typeface="Arial Unicode MS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How do we learn on the job?</a:t>
            </a:r>
            <a:r>
              <a:rPr lang="mi-NZ" sz="2000"/>
              <a:t> </a:t>
            </a:r>
            <a:endParaRPr lang="en-US" sz="20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8001000" cy="3962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>
              <a:latin typeface="Arial" charset="0"/>
            </a:endParaRPr>
          </a:p>
          <a:p>
            <a:r>
              <a:rPr lang="mi-NZ" sz="2800">
                <a:latin typeface="Arial Unicode MS" pitchFamily="34" charset="-128"/>
              </a:rPr>
              <a:t>What part has classroom observation played in your learning to date?  </a:t>
            </a:r>
          </a:p>
          <a:p>
            <a:pPr>
              <a:buFont typeface="Wingdings" pitchFamily="2" charset="2"/>
              <a:buNone/>
            </a:pPr>
            <a:endParaRPr lang="mi-NZ" sz="280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endParaRPr lang="mi-NZ" sz="2800">
              <a:latin typeface="Arial Unicode MS" pitchFamily="34" charset="-128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hlink"/>
                </a:solidFill>
                <a:latin typeface="Arial Unicode MS" pitchFamily="34" charset="-128"/>
              </a:rPr>
              <a:t>Let’s discuss …positives, minuses, interestings</a:t>
            </a:r>
          </a:p>
          <a:p>
            <a:pPr>
              <a:buFont typeface="Wingdings" pitchFamily="2" charset="2"/>
              <a:buNone/>
            </a:pPr>
            <a:endParaRPr lang="mi-NZ" sz="2800">
              <a:latin typeface="Arial Unicode MS" pitchFamily="34" charset="-128"/>
            </a:endParaRPr>
          </a:p>
          <a:p>
            <a:endParaRPr lang="en-US" sz="280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483768" y="5805264"/>
            <a:ext cx="6660232" cy="504056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Woolf Fisher Research Centre</a:t>
            </a:r>
          </a:p>
          <a:p>
            <a:r>
              <a:rPr lang="en-US" dirty="0"/>
              <a:t>The University of Auckland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152400"/>
            <a:ext cx="7772400" cy="1143000"/>
          </a:xfrm>
        </p:spPr>
        <p:txBody>
          <a:bodyPr/>
          <a:lstStyle/>
          <a:p>
            <a:r>
              <a:rPr lang="en-US" sz="4000"/>
              <a:t>Classroom Observations Can….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Support reflective teaching practice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Introduce ‘another pair of eyes’ to the classroom (it can be hard to see or judge your own teaching objectively)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Provide some of the evidence needed for evidence-based teaching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Help teachers feel safe enough to take some risks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Support the professional learning of the observer even more than the observed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/>
            </a:r>
            <a:br>
              <a:rPr lang="mi-NZ" sz="4000">
                <a:latin typeface="Arial Unicode MS" pitchFamily="34" charset="-128"/>
              </a:rPr>
            </a:br>
            <a:r>
              <a:rPr lang="mi-NZ" sz="4000">
                <a:latin typeface="Arial Unicode MS" pitchFamily="34" charset="-128"/>
              </a:rPr>
              <a:t>Clarity of purpose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mi-NZ" sz="2800" b="1" dirty="0">
                <a:latin typeface="Arial Unicode MS" pitchFamily="34" charset="-128"/>
              </a:rPr>
              <a:t>Must link </a:t>
            </a:r>
            <a:r>
              <a:rPr lang="mi-NZ" sz="2800" b="1" dirty="0" smtClean="0">
                <a:latin typeface="Arial Unicode MS" pitchFamily="34" charset="-128"/>
              </a:rPr>
              <a:t>the </a:t>
            </a:r>
            <a:r>
              <a:rPr lang="mi-NZ" sz="2800" b="1" dirty="0">
                <a:latin typeface="Arial Unicode MS" pitchFamily="34" charset="-128"/>
              </a:rPr>
              <a:t>impact of teacher practice on student literacy learning</a:t>
            </a:r>
          </a:p>
          <a:p>
            <a:r>
              <a:rPr lang="mi-NZ" sz="2800" dirty="0">
                <a:latin typeface="Arial Unicode MS" pitchFamily="34" charset="-128"/>
              </a:rPr>
              <a:t>Not about behaviour management</a:t>
            </a:r>
          </a:p>
          <a:p>
            <a:r>
              <a:rPr lang="mi-NZ" sz="2800" dirty="0">
                <a:latin typeface="Arial Unicode MS" pitchFamily="34" charset="-128"/>
              </a:rPr>
              <a:t>Not about content learning</a:t>
            </a:r>
          </a:p>
          <a:p>
            <a:pPr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   But could be about how explicit literacy instruction supported content learning</a:t>
            </a:r>
          </a:p>
          <a:p>
            <a:pPr>
              <a:buFont typeface="Wingdings" pitchFamily="2" charset="2"/>
              <a:buNone/>
            </a:pPr>
            <a:r>
              <a:rPr lang="mi-NZ" sz="2800" b="1" dirty="0">
                <a:latin typeface="Arial Unicode MS" pitchFamily="34" charset="-128"/>
              </a:rPr>
              <a:t>Common purpose and protocols shared and understood by all staff involved</a:t>
            </a:r>
            <a:endParaRPr lang="en-US" sz="2800" b="1" dirty="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 b="1">
                <a:latin typeface="Arial Unicode MS" pitchFamily="34" charset="-128"/>
              </a:rPr>
              <a:t>cohesion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i-NZ" sz="2800" dirty="0">
                <a:latin typeface="Arial Unicode MS" pitchFamily="34" charset="-128"/>
              </a:rPr>
              <a:t>What are my students’ learning needs?</a:t>
            </a:r>
          </a:p>
          <a:p>
            <a:pPr>
              <a:buFont typeface="Wingdings" pitchFamily="2" charset="2"/>
              <a:buNone/>
            </a:pPr>
            <a:r>
              <a:rPr lang="mi-NZ" sz="2800" dirty="0">
                <a:latin typeface="Arial Unicode MS" pitchFamily="34" charset="-128"/>
              </a:rPr>
              <a:t> </a:t>
            </a:r>
          </a:p>
          <a:p>
            <a:r>
              <a:rPr lang="mi-NZ" sz="2800" dirty="0">
                <a:latin typeface="Arial Unicode MS" pitchFamily="34" charset="-128"/>
              </a:rPr>
              <a:t>What are my learning needs in relation to these? </a:t>
            </a:r>
          </a:p>
          <a:p>
            <a:pPr>
              <a:buFont typeface="Wingdings" pitchFamily="2" charset="2"/>
              <a:buNone/>
            </a:pPr>
            <a:endParaRPr lang="mi-NZ" sz="2800" dirty="0">
              <a:latin typeface="Arial Unicode MS" pitchFamily="34" charset="-128"/>
            </a:endParaRPr>
          </a:p>
          <a:p>
            <a:r>
              <a:rPr lang="mi-NZ" sz="2800" dirty="0">
                <a:latin typeface="Arial Unicode MS" pitchFamily="34" charset="-128"/>
              </a:rPr>
              <a:t>Which of the Guidelines for Effective Adolescent Literacy Instruction would I like feedback on? </a:t>
            </a:r>
            <a:endParaRPr lang="en-US" sz="2800" dirty="0">
              <a:latin typeface="Arial Unicode MS" pitchFamily="34" charset="-128"/>
            </a:endParaRPr>
          </a:p>
          <a:p>
            <a:endParaRPr lang="en-US" sz="2800" dirty="0">
              <a:latin typeface="Arial Unicode MS" pitchFamily="34" charset="-128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3851275" y="28527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3924300" y="40767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mi-NZ" sz="4000">
                <a:latin typeface="Arial Unicode MS" pitchFamily="34" charset="-128"/>
              </a:rPr>
              <a:t>Pre-observation </a:t>
            </a:r>
            <a:endParaRPr lang="en-US" sz="4000">
              <a:latin typeface="Arial Unicode MS" pitchFamily="34" charset="-128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mi-NZ" sz="2800">
              <a:latin typeface="Arial Unicode MS" pitchFamily="34" charset="-128"/>
            </a:endParaRPr>
          </a:p>
          <a:p>
            <a:r>
              <a:rPr lang="mi-NZ" sz="2800">
                <a:latin typeface="Arial Unicode MS" pitchFamily="34" charset="-128"/>
              </a:rPr>
              <a:t>Discuss student and teacher needs</a:t>
            </a:r>
          </a:p>
          <a:p>
            <a:r>
              <a:rPr lang="mi-NZ" sz="2800">
                <a:latin typeface="Arial Unicode MS" pitchFamily="34" charset="-128"/>
              </a:rPr>
              <a:t>Discuss literacy aspects of lesson </a:t>
            </a:r>
          </a:p>
          <a:p>
            <a:r>
              <a:rPr lang="mi-NZ" sz="2800">
                <a:latin typeface="Arial Unicode MS" pitchFamily="34" charset="-128"/>
              </a:rPr>
              <a:t>Agree on foci of observation –guideline[s]/focus students</a:t>
            </a:r>
          </a:p>
          <a:p>
            <a:r>
              <a:rPr lang="mi-NZ" sz="2800">
                <a:latin typeface="Arial Unicode MS" pitchFamily="34" charset="-128"/>
              </a:rPr>
              <a:t>Timetable a post observation discussion</a:t>
            </a:r>
          </a:p>
          <a:p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_template_frond">
  <a:themeElements>
    <a:clrScheme name="ppt_template_frond 1">
      <a:dk1>
        <a:srgbClr val="000000"/>
      </a:dk1>
      <a:lt1>
        <a:srgbClr val="FFFFFF"/>
      </a:lt1>
      <a:dk2>
        <a:srgbClr val="FFFFFF"/>
      </a:dk2>
      <a:lt2>
        <a:srgbClr val="2D2015"/>
      </a:lt2>
      <a:accent1>
        <a:srgbClr val="FFCC00"/>
      </a:accent1>
      <a:accent2>
        <a:srgbClr val="CCCC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B900"/>
      </a:accent6>
      <a:hlink>
        <a:srgbClr val="0066CC"/>
      </a:hlink>
      <a:folHlink>
        <a:srgbClr val="0099FF"/>
      </a:folHlink>
    </a:clrScheme>
    <a:fontScheme name="ppt_template_fron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  <a:cs typeface="Arial" charset="0"/>
          </a:defRPr>
        </a:defPPr>
      </a:lstStyle>
    </a:lnDef>
  </a:objectDefaults>
  <a:extraClrSchemeLst>
    <a:extraClrScheme>
      <a:clrScheme name="ppt_template_frond 1">
        <a:dk1>
          <a:srgbClr val="000000"/>
        </a:dk1>
        <a:lt1>
          <a:srgbClr val="FFFFFF"/>
        </a:lt1>
        <a:dk2>
          <a:srgbClr val="FFFFFF"/>
        </a:dk2>
        <a:lt2>
          <a:srgbClr val="2D2015"/>
        </a:lt2>
        <a:accent1>
          <a:srgbClr val="FFCC00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B900"/>
        </a:accent6>
        <a:hlink>
          <a:srgbClr val="0066CC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479</TotalTime>
  <Words>1220</Words>
  <Application>Microsoft Office PowerPoint</Application>
  <PresentationFormat>On-screen Show (4:3)</PresentationFormat>
  <Paragraphs>169</Paragraphs>
  <Slides>20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ppt_template_frond</vt:lpstr>
      <vt:lpstr>Using classroom observations to improve literacy teaching and learning </vt:lpstr>
      <vt:lpstr>Underlying principles of SLP</vt:lpstr>
      <vt:lpstr>Ways of improving practice - Eraut</vt:lpstr>
      <vt:lpstr>   Why observe? </vt:lpstr>
      <vt:lpstr>How do we learn on the job? </vt:lpstr>
      <vt:lpstr>Classroom Observations Can….</vt:lpstr>
      <vt:lpstr> Clarity of purpose</vt:lpstr>
      <vt:lpstr>cohesion</vt:lpstr>
      <vt:lpstr>Pre-observation </vt:lpstr>
      <vt:lpstr>scenario</vt:lpstr>
      <vt:lpstr>Observer as learner -ako</vt:lpstr>
      <vt:lpstr>Recording </vt:lpstr>
      <vt:lpstr>Peer observations</vt:lpstr>
      <vt:lpstr>Rephrasing the questions</vt:lpstr>
      <vt:lpstr>Reflection</vt:lpstr>
      <vt:lpstr>Engaging in learning talk:   the challenges </vt:lpstr>
      <vt:lpstr>Slide 17</vt:lpstr>
      <vt:lpstr>Learning talk</vt:lpstr>
      <vt:lpstr>Learning conversations</vt:lpstr>
      <vt:lpstr>Useful resource</vt:lpstr>
    </vt:vector>
  </TitlesOfParts>
  <Company>University of Canterbury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observations of literacy practice </dc:title>
  <dc:creator>trish holden</dc:creator>
  <cp:lastModifiedBy> </cp:lastModifiedBy>
  <cp:revision>15</cp:revision>
  <dcterms:created xsi:type="dcterms:W3CDTF">2010-02-08T02:00:29Z</dcterms:created>
  <dcterms:modified xsi:type="dcterms:W3CDTF">2011-02-24T20:08:19Z</dcterms:modified>
</cp:coreProperties>
</file>